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68"/>
  </p:notesMasterIdLst>
  <p:sldIdLst>
    <p:sldId id="256" r:id="rId2"/>
    <p:sldId id="601" r:id="rId3"/>
    <p:sldId id="602" r:id="rId4"/>
    <p:sldId id="603" r:id="rId5"/>
    <p:sldId id="604" r:id="rId6"/>
    <p:sldId id="610" r:id="rId7"/>
    <p:sldId id="624" r:id="rId8"/>
    <p:sldId id="605" r:id="rId9"/>
    <p:sldId id="606" r:id="rId10"/>
    <p:sldId id="395" r:id="rId11"/>
    <p:sldId id="399" r:id="rId12"/>
    <p:sldId id="607" r:id="rId13"/>
    <p:sldId id="608" r:id="rId14"/>
    <p:sldId id="609" r:id="rId15"/>
    <p:sldId id="615" r:id="rId16"/>
    <p:sldId id="616" r:id="rId17"/>
    <p:sldId id="617" r:id="rId18"/>
    <p:sldId id="618" r:id="rId19"/>
    <p:sldId id="612" r:id="rId20"/>
    <p:sldId id="620" r:id="rId21"/>
    <p:sldId id="621" r:id="rId22"/>
    <p:sldId id="658" r:id="rId23"/>
    <p:sldId id="622" r:id="rId24"/>
    <p:sldId id="623" r:id="rId25"/>
    <p:sldId id="582" r:id="rId26"/>
    <p:sldId id="558" r:id="rId27"/>
    <p:sldId id="398" r:id="rId28"/>
    <p:sldId id="479" r:id="rId29"/>
    <p:sldId id="656" r:id="rId30"/>
    <p:sldId id="657" r:id="rId31"/>
    <p:sldId id="476" r:id="rId32"/>
    <p:sldId id="519" r:id="rId33"/>
    <p:sldId id="381" r:id="rId34"/>
    <p:sldId id="517" r:id="rId35"/>
    <p:sldId id="518" r:id="rId36"/>
    <p:sldId id="494" r:id="rId37"/>
    <p:sldId id="625" r:id="rId38"/>
    <p:sldId id="626" r:id="rId39"/>
    <p:sldId id="627" r:id="rId40"/>
    <p:sldId id="628" r:id="rId41"/>
    <p:sldId id="630" r:id="rId42"/>
    <p:sldId id="594" r:id="rId43"/>
    <p:sldId id="634" r:id="rId44"/>
    <p:sldId id="635" r:id="rId45"/>
    <p:sldId id="636" r:id="rId46"/>
    <p:sldId id="637" r:id="rId47"/>
    <p:sldId id="638" r:id="rId48"/>
    <p:sldId id="643" r:id="rId49"/>
    <p:sldId id="644" r:id="rId50"/>
    <p:sldId id="645" r:id="rId51"/>
    <p:sldId id="631" r:id="rId52"/>
    <p:sldId id="646" r:id="rId53"/>
    <p:sldId id="629" r:id="rId54"/>
    <p:sldId id="639" r:id="rId55"/>
    <p:sldId id="640" r:id="rId56"/>
    <p:sldId id="641" r:id="rId57"/>
    <p:sldId id="632" r:id="rId58"/>
    <p:sldId id="647" r:id="rId59"/>
    <p:sldId id="648" r:id="rId60"/>
    <p:sldId id="649" r:id="rId61"/>
    <p:sldId id="650" r:id="rId62"/>
    <p:sldId id="652" r:id="rId63"/>
    <p:sldId id="651" r:id="rId64"/>
    <p:sldId id="653" r:id="rId65"/>
    <p:sldId id="654" r:id="rId66"/>
    <p:sldId id="642" r:id="rId67"/>
  </p:sldIdLst>
  <p:sldSz cx="14630400" cy="8229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652430" indent="-195253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1304860" indent="-390506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958878" indent="-587346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2611308" indent="-782599" algn="l" rtl="0" eaLnBrk="0" fontAlgn="base" hangingPunct="0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5886" algn="l" defTabSz="914354" rtl="0" eaLnBrk="1" latinLnBrk="0" hangingPunct="1"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063" algn="l" defTabSz="914354" rtl="0" eaLnBrk="1" latinLnBrk="0" hangingPunct="1"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240" algn="l" defTabSz="914354" rtl="0" eaLnBrk="1" latinLnBrk="0" hangingPunct="1"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417" algn="l" defTabSz="914354" rtl="0" eaLnBrk="1" latinLnBrk="0" hangingPunct="1">
      <a:defRPr sz="3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  <a:srgbClr val="FF0000"/>
    <a:srgbClr val="00F938"/>
    <a:srgbClr val="B95EA7"/>
    <a:srgbClr val="C00032"/>
    <a:srgbClr val="105567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87"/>
    <p:restoredTop sz="86467"/>
  </p:normalViewPr>
  <p:slideViewPr>
    <p:cSldViewPr snapToGrid="0" showGuides="1">
      <p:cViewPr varScale="1">
        <p:scale>
          <a:sx n="149" d="100"/>
          <a:sy n="149" d="100"/>
        </p:scale>
        <p:origin x="192" y="1048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AB2AFA4-5864-1044-9379-114D0D37BB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652430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1304860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958878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2611308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3265388" algn="l" defTabSz="65307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465" algn="l" defTabSz="65307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543" algn="l" defTabSz="65307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620" algn="l" defTabSz="653077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623A015-8D9C-0A4E-B2F7-DA5B0282292D}" type="slidenum">
              <a:rPr lang="en-US" altLang="en-US" sz="1200"/>
              <a:pPr/>
              <a:t>1</a:t>
            </a:fld>
            <a:endParaRPr lang="en-US" altLang="en-US" sz="1200" dirty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2AFA4-5864-1044-9379-114D0D37BB70}" type="slidenum">
              <a:rPr lang="en-US" altLang="en-US" smtClean="0"/>
              <a:pPr/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7648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2AFA4-5864-1044-9379-114D0D37BB70}" type="slidenum">
              <a:rPr lang="en-US" altLang="en-US" smtClean="0"/>
              <a:pPr/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8209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2AFA4-5864-1044-9379-114D0D37BB70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9820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2AFA4-5864-1044-9379-114D0D37BB70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4096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2AFA4-5864-1044-9379-114D0D37BB70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2345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2AFA4-5864-1044-9379-114D0D37BB70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84191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2AFA4-5864-1044-9379-114D0D37BB70}" type="slidenum">
              <a:rPr lang="en-US" altLang="en-US" smtClean="0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51037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2AFA4-5864-1044-9379-114D0D37BB70}" type="slidenum">
              <a:rPr lang="en-US" altLang="en-US" smtClean="0"/>
              <a:pPr/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3772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2AFA4-5864-1044-9379-114D0D37BB70}" type="slidenum">
              <a:rPr lang="en-US" altLang="en-US" smtClean="0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013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2AFA4-5864-1044-9379-114D0D37BB70}" type="slidenum">
              <a:rPr lang="en-US" altLang="en-US" smtClean="0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8841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44475" y="2835277"/>
            <a:ext cx="14141450" cy="1554163"/>
            <a:chOff x="288" y="1632"/>
            <a:chExt cx="5232" cy="816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288" y="163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7CC3"/>
                </a:gs>
                <a:gs pos="100000">
                  <a:srgbClr val="011F3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3400" dirty="0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316" y="165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7CC3"/>
                </a:gs>
                <a:gs pos="100000">
                  <a:srgbClr val="011F3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3400" dirty="0"/>
            </a:p>
          </p:txBody>
        </p:sp>
      </p:grpSp>
      <p:sp>
        <p:nvSpPr>
          <p:cNvPr id="41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Font typeface="Arial" pitchFamily="-65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1097280" y="2926080"/>
            <a:ext cx="1243584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244475" y="7497765"/>
            <a:ext cx="3048000" cy="5492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002"/>
            </a:lvl1pPr>
          </a:lstStyle>
          <a:p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413125" y="7497765"/>
            <a:ext cx="7804150" cy="5492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002"/>
            </a:lvl1pPr>
          </a:lstStyle>
          <a:p>
            <a:endParaRPr lang="en-US" altLang="en-US" dirty="0"/>
          </a:p>
        </p:txBody>
      </p:sp>
      <p:sp>
        <p:nvSpPr>
          <p:cNvPr id="10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337925" y="7497765"/>
            <a:ext cx="3048000" cy="5492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2">
                <a:solidFill>
                  <a:schemeClr val="accent1"/>
                </a:solidFill>
              </a:defRPr>
            </a:lvl1pPr>
          </a:lstStyle>
          <a:p>
            <a:fld id="{8A3D4DFA-6881-CE4F-A794-7A15AC7DADFE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AE29DA-AD4B-3946-93A6-D5A9F197F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19196" y="297976"/>
            <a:ext cx="5778501" cy="217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1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744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0" y="457200"/>
            <a:ext cx="3322320" cy="75895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457200"/>
            <a:ext cx="9723120" cy="75895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9535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57200"/>
            <a:ext cx="1243584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1520" y="2194560"/>
            <a:ext cx="6522720" cy="5852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8080" y="2194560"/>
            <a:ext cx="6522720" cy="5852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899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5522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2"/>
            <a:ext cx="12435840" cy="1634490"/>
          </a:xfrm>
        </p:spPr>
        <p:txBody>
          <a:bodyPr anchor="t"/>
          <a:lstStyle>
            <a:lvl1pPr algn="l">
              <a:defRPr sz="57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1"/>
            </a:lvl1pPr>
            <a:lvl2pPr marL="653094" indent="0">
              <a:buNone/>
              <a:defRPr sz="2600"/>
            </a:lvl2pPr>
            <a:lvl3pPr marL="1306189" indent="0">
              <a:buNone/>
              <a:defRPr sz="2302"/>
            </a:lvl3pPr>
            <a:lvl4pPr marL="1959283" indent="0">
              <a:buNone/>
              <a:defRPr sz="2002"/>
            </a:lvl4pPr>
            <a:lvl5pPr marL="2612376" indent="0">
              <a:buNone/>
              <a:defRPr sz="2002"/>
            </a:lvl5pPr>
            <a:lvl6pPr marL="3265469" indent="0">
              <a:buNone/>
              <a:defRPr sz="2002"/>
            </a:lvl6pPr>
            <a:lvl7pPr marL="3918562" indent="0">
              <a:buNone/>
              <a:defRPr sz="2002"/>
            </a:lvl7pPr>
            <a:lvl8pPr marL="4571658" indent="0">
              <a:buNone/>
              <a:defRPr sz="2002"/>
            </a:lvl8pPr>
            <a:lvl9pPr marL="5224750" indent="0">
              <a:buNone/>
              <a:defRPr sz="20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27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94560"/>
            <a:ext cx="6522720" cy="58521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1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8080" y="2194560"/>
            <a:ext cx="6522720" cy="5852160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1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7649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7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094" indent="0">
              <a:buNone/>
              <a:defRPr sz="2901" b="1"/>
            </a:lvl2pPr>
            <a:lvl3pPr marL="1306189" indent="0">
              <a:buNone/>
              <a:defRPr sz="2600" b="1"/>
            </a:lvl3pPr>
            <a:lvl4pPr marL="1959283" indent="0">
              <a:buNone/>
              <a:defRPr sz="2302" b="1"/>
            </a:lvl4pPr>
            <a:lvl5pPr marL="2612376" indent="0">
              <a:buNone/>
              <a:defRPr sz="2302" b="1"/>
            </a:lvl5pPr>
            <a:lvl6pPr marL="3265469" indent="0">
              <a:buNone/>
              <a:defRPr sz="2302" b="1"/>
            </a:lvl6pPr>
            <a:lvl7pPr marL="3918562" indent="0">
              <a:buNone/>
              <a:defRPr sz="2302" b="1"/>
            </a:lvl7pPr>
            <a:lvl8pPr marL="4571658" indent="0">
              <a:buNone/>
              <a:defRPr sz="2302" b="1"/>
            </a:lvl8pPr>
            <a:lvl9pPr marL="5224750" indent="0">
              <a:buNone/>
              <a:defRPr sz="23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1"/>
            </a:lvl2pPr>
            <a:lvl3pPr>
              <a:defRPr sz="2600"/>
            </a:lvl3pPr>
            <a:lvl4pPr>
              <a:defRPr sz="2302"/>
            </a:lvl4pPr>
            <a:lvl5pPr>
              <a:defRPr sz="2302"/>
            </a:lvl5pPr>
            <a:lvl6pPr>
              <a:defRPr sz="2302"/>
            </a:lvl6pPr>
            <a:lvl7pPr>
              <a:defRPr sz="2302"/>
            </a:lvl7pPr>
            <a:lvl8pPr>
              <a:defRPr sz="2302"/>
            </a:lvl8pPr>
            <a:lvl9pPr>
              <a:defRPr sz="23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6" y="1842136"/>
            <a:ext cx="6466840" cy="76771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094" indent="0">
              <a:buNone/>
              <a:defRPr sz="2901" b="1"/>
            </a:lvl2pPr>
            <a:lvl3pPr marL="1306189" indent="0">
              <a:buNone/>
              <a:defRPr sz="2600" b="1"/>
            </a:lvl3pPr>
            <a:lvl4pPr marL="1959283" indent="0">
              <a:buNone/>
              <a:defRPr sz="2302" b="1"/>
            </a:lvl4pPr>
            <a:lvl5pPr marL="2612376" indent="0">
              <a:buNone/>
              <a:defRPr sz="2302" b="1"/>
            </a:lvl5pPr>
            <a:lvl6pPr marL="3265469" indent="0">
              <a:buNone/>
              <a:defRPr sz="2302" b="1"/>
            </a:lvl6pPr>
            <a:lvl7pPr marL="3918562" indent="0">
              <a:buNone/>
              <a:defRPr sz="2302" b="1"/>
            </a:lvl7pPr>
            <a:lvl8pPr marL="4571658" indent="0">
              <a:buNone/>
              <a:defRPr sz="2302" b="1"/>
            </a:lvl8pPr>
            <a:lvl9pPr marL="5224750" indent="0">
              <a:buNone/>
              <a:defRPr sz="230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6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1"/>
            </a:lvl2pPr>
            <a:lvl3pPr>
              <a:defRPr sz="2600"/>
            </a:lvl3pPr>
            <a:lvl4pPr>
              <a:defRPr sz="2302"/>
            </a:lvl4pPr>
            <a:lvl5pPr>
              <a:defRPr sz="2302"/>
            </a:lvl5pPr>
            <a:lvl6pPr>
              <a:defRPr sz="2302"/>
            </a:lvl6pPr>
            <a:lvl7pPr>
              <a:defRPr sz="2302"/>
            </a:lvl7pPr>
            <a:lvl8pPr>
              <a:defRPr sz="2302"/>
            </a:lvl8pPr>
            <a:lvl9pPr>
              <a:defRPr sz="230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4999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252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124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6" y="327660"/>
            <a:ext cx="4813301" cy="1394461"/>
          </a:xfrm>
        </p:spPr>
        <p:txBody>
          <a:bodyPr anchor="b"/>
          <a:lstStyle>
            <a:lvl1pPr algn="l">
              <a:defRPr sz="29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3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1"/>
            </a:lvl4pPr>
            <a:lvl5pPr>
              <a:defRPr sz="2901"/>
            </a:lvl5pPr>
            <a:lvl6pPr>
              <a:defRPr sz="2901"/>
            </a:lvl6pPr>
            <a:lvl7pPr>
              <a:defRPr sz="2901"/>
            </a:lvl7pPr>
            <a:lvl8pPr>
              <a:defRPr sz="2901"/>
            </a:lvl8pPr>
            <a:lvl9pPr>
              <a:defRPr sz="29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6" y="1722123"/>
            <a:ext cx="4813301" cy="5629276"/>
          </a:xfrm>
        </p:spPr>
        <p:txBody>
          <a:bodyPr/>
          <a:lstStyle>
            <a:lvl1pPr marL="0" indent="0">
              <a:buNone/>
              <a:defRPr sz="2002"/>
            </a:lvl1pPr>
            <a:lvl2pPr marL="653094" indent="0">
              <a:buNone/>
              <a:defRPr sz="1701"/>
            </a:lvl2pPr>
            <a:lvl3pPr marL="1306189" indent="0">
              <a:buNone/>
              <a:defRPr sz="1400"/>
            </a:lvl3pPr>
            <a:lvl4pPr marL="1959283" indent="0">
              <a:buNone/>
              <a:defRPr sz="1301"/>
            </a:lvl4pPr>
            <a:lvl5pPr marL="2612376" indent="0">
              <a:buNone/>
              <a:defRPr sz="1301"/>
            </a:lvl5pPr>
            <a:lvl6pPr marL="3265469" indent="0">
              <a:buNone/>
              <a:defRPr sz="1301"/>
            </a:lvl6pPr>
            <a:lvl7pPr marL="3918562" indent="0">
              <a:buNone/>
              <a:defRPr sz="1301"/>
            </a:lvl7pPr>
            <a:lvl8pPr marL="4571658" indent="0">
              <a:buNone/>
              <a:defRPr sz="1301"/>
            </a:lvl8pPr>
            <a:lvl9pPr marL="5224750" indent="0">
              <a:buNone/>
              <a:defRPr sz="13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1021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1"/>
            <a:ext cx="8778240" cy="680087"/>
          </a:xfrm>
        </p:spPr>
        <p:txBody>
          <a:bodyPr anchor="b"/>
          <a:lstStyle>
            <a:lvl1pPr algn="l">
              <a:defRPr sz="29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094" indent="0">
              <a:buNone/>
              <a:defRPr sz="4000"/>
            </a:lvl2pPr>
            <a:lvl3pPr marL="1306189" indent="0">
              <a:buNone/>
              <a:defRPr sz="3400"/>
            </a:lvl3pPr>
            <a:lvl4pPr marL="1959283" indent="0">
              <a:buNone/>
              <a:defRPr sz="2901"/>
            </a:lvl4pPr>
            <a:lvl5pPr marL="2612376" indent="0">
              <a:buNone/>
              <a:defRPr sz="2901"/>
            </a:lvl5pPr>
            <a:lvl6pPr marL="3265469" indent="0">
              <a:buNone/>
              <a:defRPr sz="2901"/>
            </a:lvl6pPr>
            <a:lvl7pPr marL="3918562" indent="0">
              <a:buNone/>
              <a:defRPr sz="2901"/>
            </a:lvl7pPr>
            <a:lvl8pPr marL="4571658" indent="0">
              <a:buNone/>
              <a:defRPr sz="2901"/>
            </a:lvl8pPr>
            <a:lvl9pPr marL="5224750" indent="0">
              <a:buNone/>
              <a:defRPr sz="2901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6"/>
          </a:xfrm>
        </p:spPr>
        <p:txBody>
          <a:bodyPr/>
          <a:lstStyle>
            <a:lvl1pPr marL="0" indent="0">
              <a:buNone/>
              <a:defRPr sz="2002"/>
            </a:lvl1pPr>
            <a:lvl2pPr marL="653094" indent="0">
              <a:buNone/>
              <a:defRPr sz="1701"/>
            </a:lvl2pPr>
            <a:lvl3pPr marL="1306189" indent="0">
              <a:buNone/>
              <a:defRPr sz="1400"/>
            </a:lvl3pPr>
            <a:lvl4pPr marL="1959283" indent="0">
              <a:buNone/>
              <a:defRPr sz="1301"/>
            </a:lvl4pPr>
            <a:lvl5pPr marL="2612376" indent="0">
              <a:buNone/>
              <a:defRPr sz="1301"/>
            </a:lvl5pPr>
            <a:lvl6pPr marL="3265469" indent="0">
              <a:buNone/>
              <a:defRPr sz="1301"/>
            </a:lvl6pPr>
            <a:lvl7pPr marL="3918562" indent="0">
              <a:buNone/>
              <a:defRPr sz="1301"/>
            </a:lvl7pPr>
            <a:lvl8pPr marL="4571658" indent="0">
              <a:buNone/>
              <a:defRPr sz="1301"/>
            </a:lvl8pPr>
            <a:lvl9pPr marL="5224750" indent="0">
              <a:buNone/>
              <a:defRPr sz="13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2509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9925" y="2133603"/>
            <a:ext cx="1329055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027" name="Group 2"/>
          <p:cNvGrpSpPr>
            <a:grpSpLocks/>
          </p:cNvGrpSpPr>
          <p:nvPr/>
        </p:nvGrpSpPr>
        <p:grpSpPr bwMode="auto">
          <a:xfrm>
            <a:off x="244475" y="365126"/>
            <a:ext cx="14141450" cy="1555751"/>
            <a:chOff x="288" y="1632"/>
            <a:chExt cx="5232" cy="816"/>
          </a:xfrm>
        </p:grpSpPr>
        <p:sp>
          <p:nvSpPr>
            <p:cNvPr id="3075" name="AutoShape 3"/>
            <p:cNvSpPr>
              <a:spLocks noChangeArrowheads="1"/>
            </p:cNvSpPr>
            <p:nvPr/>
          </p:nvSpPr>
          <p:spPr bwMode="auto">
            <a:xfrm>
              <a:off x="288" y="1632"/>
              <a:ext cx="5232" cy="81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7CC3"/>
                </a:gs>
                <a:gs pos="100000">
                  <a:srgbClr val="011F3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63500" dist="117432" dir="4604261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3400" dirty="0"/>
            </a:p>
          </p:txBody>
        </p:sp>
        <p:sp>
          <p:nvSpPr>
            <p:cNvPr id="3076" name="AutoShape 4"/>
            <p:cNvSpPr>
              <a:spLocks noChangeArrowheads="1"/>
            </p:cNvSpPr>
            <p:nvPr/>
          </p:nvSpPr>
          <p:spPr bwMode="auto">
            <a:xfrm>
              <a:off x="316" y="1656"/>
              <a:ext cx="5171" cy="75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007CC3"/>
                </a:gs>
                <a:gs pos="100000">
                  <a:srgbClr val="011F3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3400" dirty="0"/>
            </a:p>
          </p:txBody>
        </p:sp>
      </p:grpSp>
      <p:sp>
        <p:nvSpPr>
          <p:cNvPr id="1028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096967" y="457200"/>
            <a:ext cx="124364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302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302">
          <a:solidFill>
            <a:schemeClr val="tx2"/>
          </a:solidFill>
          <a:latin typeface="Arial" pitchFamily="-65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302">
          <a:solidFill>
            <a:schemeClr val="tx2"/>
          </a:solidFill>
          <a:latin typeface="Arial" pitchFamily="-65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302">
          <a:solidFill>
            <a:schemeClr val="tx2"/>
          </a:solidFill>
          <a:latin typeface="Arial" pitchFamily="-65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302">
          <a:solidFill>
            <a:schemeClr val="tx2"/>
          </a:solidFill>
          <a:latin typeface="Arial" pitchFamily="-65" charset="0"/>
          <a:ea typeface="ＭＳ Ｐゴシック" pitchFamily="-110" charset="-128"/>
          <a:cs typeface="ＭＳ Ｐゴシック" pitchFamily="-110" charset="-128"/>
        </a:defRPr>
      </a:lvl5pPr>
      <a:lvl6pPr marL="653094" algn="ctr" rtl="0" fontAlgn="base">
        <a:spcBef>
          <a:spcPct val="0"/>
        </a:spcBef>
        <a:spcAft>
          <a:spcPct val="0"/>
        </a:spcAft>
        <a:defRPr sz="6302">
          <a:solidFill>
            <a:schemeClr val="tx2"/>
          </a:solidFill>
          <a:latin typeface="Arial" pitchFamily="-65" charset="0"/>
        </a:defRPr>
      </a:lvl6pPr>
      <a:lvl7pPr marL="1306189" algn="ctr" rtl="0" fontAlgn="base">
        <a:spcBef>
          <a:spcPct val="0"/>
        </a:spcBef>
        <a:spcAft>
          <a:spcPct val="0"/>
        </a:spcAft>
        <a:defRPr sz="6302">
          <a:solidFill>
            <a:schemeClr val="tx2"/>
          </a:solidFill>
          <a:latin typeface="Arial" pitchFamily="-65" charset="0"/>
        </a:defRPr>
      </a:lvl7pPr>
      <a:lvl8pPr marL="1959283" algn="ctr" rtl="0" fontAlgn="base">
        <a:spcBef>
          <a:spcPct val="0"/>
        </a:spcBef>
        <a:spcAft>
          <a:spcPct val="0"/>
        </a:spcAft>
        <a:defRPr sz="6302">
          <a:solidFill>
            <a:schemeClr val="tx2"/>
          </a:solidFill>
          <a:latin typeface="Arial" pitchFamily="-65" charset="0"/>
        </a:defRPr>
      </a:lvl8pPr>
      <a:lvl9pPr marL="2612376" algn="ctr" rtl="0" fontAlgn="base">
        <a:spcBef>
          <a:spcPct val="0"/>
        </a:spcBef>
        <a:spcAft>
          <a:spcPct val="0"/>
        </a:spcAft>
        <a:defRPr sz="6302">
          <a:solidFill>
            <a:schemeClr val="tx2"/>
          </a:solidFill>
          <a:latin typeface="Arial" pitchFamily="-65" charset="0"/>
        </a:defRPr>
      </a:lvl9pPr>
    </p:titleStyle>
    <p:bodyStyle>
      <a:lvl1pPr marL="488939" indent="-488939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20000"/>
        <a:buFont typeface="Arial" charset="0"/>
        <a:buChar char="•"/>
        <a:defRPr sz="46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1060424" indent="-40797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4000">
          <a:solidFill>
            <a:schemeClr val="tx1"/>
          </a:solidFill>
          <a:latin typeface="+mn-lt"/>
          <a:ea typeface="ＭＳ Ｐゴシック" pitchFamily="-65" charset="-128"/>
        </a:defRPr>
      </a:lvl2pPr>
      <a:lvl3pPr marL="1631910" indent="-32543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</a:defRPr>
      </a:lvl3pPr>
      <a:lvl4pPr marL="2284357" indent="-32543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sz="2901">
          <a:solidFill>
            <a:schemeClr val="tx1"/>
          </a:solidFill>
          <a:latin typeface="+mn-lt"/>
          <a:ea typeface="ＭＳ Ｐゴシック" pitchFamily="-65" charset="-128"/>
        </a:defRPr>
      </a:lvl4pPr>
      <a:lvl5pPr marL="2938389" indent="-32543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Arial" charset="0"/>
        <a:buChar char="•"/>
        <a:defRPr sz="2901">
          <a:solidFill>
            <a:schemeClr val="tx1"/>
          </a:solidFill>
          <a:latin typeface="+mn-lt"/>
          <a:ea typeface="ＭＳ Ｐゴシック" pitchFamily="-65" charset="-128"/>
        </a:defRPr>
      </a:lvl5pPr>
      <a:lvl6pPr marL="3592018" indent="-326547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65" charset="0"/>
        <a:buChar char="•"/>
        <a:defRPr sz="2901">
          <a:solidFill>
            <a:schemeClr val="tx1"/>
          </a:solidFill>
          <a:latin typeface="+mn-lt"/>
          <a:ea typeface="ＭＳ Ｐゴシック" pitchFamily="-65" charset="-128"/>
        </a:defRPr>
      </a:lvl6pPr>
      <a:lvl7pPr marL="4245110" indent="-326547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65" charset="0"/>
        <a:buChar char="•"/>
        <a:defRPr sz="2901">
          <a:solidFill>
            <a:schemeClr val="tx1"/>
          </a:solidFill>
          <a:latin typeface="+mn-lt"/>
          <a:ea typeface="ＭＳ Ｐゴシック" pitchFamily="-65" charset="-128"/>
        </a:defRPr>
      </a:lvl7pPr>
      <a:lvl8pPr marL="4898205" indent="-326547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65" charset="0"/>
        <a:buChar char="•"/>
        <a:defRPr sz="2901">
          <a:solidFill>
            <a:schemeClr val="tx1"/>
          </a:solidFill>
          <a:latin typeface="+mn-lt"/>
          <a:ea typeface="ＭＳ Ｐゴシック" pitchFamily="-65" charset="-128"/>
        </a:defRPr>
      </a:lvl8pPr>
      <a:lvl9pPr marL="5551298" indent="-326547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Arial" pitchFamily="-65" charset="0"/>
        <a:buChar char="•"/>
        <a:defRPr sz="2901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6530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94" algn="l" defTabSz="6530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189" algn="l" defTabSz="6530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283" algn="l" defTabSz="6530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376" algn="l" defTabSz="6530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469" algn="l" defTabSz="6530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562" algn="l" defTabSz="6530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algn="l" defTabSz="6530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750" algn="l" defTabSz="65309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7.png"/><Relationship Id="rId4" Type="http://schemas.openxmlformats.org/officeDocument/2006/relationships/image" Target="../media/image1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mailto:rhc@pmix.org" TargetMode="External"/><Relationship Id="rId2" Type="http://schemas.openxmlformats.org/officeDocument/2006/relationships/hyperlink" Target="https://openpmix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11"/>
          <p:cNvSpPr>
            <a:spLocks noGrp="1"/>
          </p:cNvSpPr>
          <p:nvPr>
            <p:ph type="subTitle" idx="1"/>
          </p:nvPr>
        </p:nvSpPr>
        <p:spPr>
          <a:xfrm>
            <a:off x="2193926" y="5181602"/>
            <a:ext cx="10242552" cy="1584325"/>
          </a:xfrm>
        </p:spPr>
        <p:txBody>
          <a:bodyPr/>
          <a:lstStyle/>
          <a:p>
            <a:r>
              <a:rPr lang="en-US" sz="2802" b="1" dirty="0"/>
              <a:t>Ralph H. Castain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096966" y="2925764"/>
            <a:ext cx="12436475" cy="1371602"/>
          </a:xfrm>
        </p:spPr>
        <p:txBody>
          <a:bodyPr/>
          <a:lstStyle/>
          <a:p>
            <a:r>
              <a:rPr lang="en-US" sz="5400" dirty="0" err="1">
                <a:latin typeface="Arial" charset="0"/>
                <a:ea typeface="ＭＳ Ｐゴシック" charset="0"/>
                <a:cs typeface="ＭＳ Ｐゴシック" charset="0"/>
              </a:rPr>
              <a:t>PMIx</a:t>
            </a:r>
            <a:r>
              <a:rPr lang="en-US" sz="5400" dirty="0">
                <a:latin typeface="Arial" charset="0"/>
                <a:ea typeface="ＭＳ Ｐゴシック" charset="0"/>
                <a:cs typeface="ＭＳ Ｐゴシック" charset="0"/>
              </a:rPr>
              <a:t>/PRRTE: A Tutorial</a:t>
            </a:r>
            <a:endParaRPr lang="en-US" altLang="en-US" sz="5400" dirty="0">
              <a:ea typeface="ＭＳ Ｐゴシック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15087-7D9D-6446-AC51-A1C76590A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02" y="6934202"/>
            <a:ext cx="1270002" cy="12700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11682" y="4135431"/>
            <a:ext cx="709163" cy="742703"/>
            <a:chOff x="7262204" y="5578453"/>
            <a:chExt cx="787957" cy="8252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grayscl/>
            </a:blip>
            <a:stretch>
              <a:fillRect/>
            </a:stretch>
          </p:blipFill>
          <p:spPr>
            <a:xfrm>
              <a:off x="7262204" y="5578453"/>
              <a:ext cx="787957" cy="82522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348293" y="5761712"/>
              <a:ext cx="662929" cy="533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61" dirty="0"/>
                <a:t>Job</a:t>
              </a:r>
            </a:p>
            <a:p>
              <a:pPr algn="ctr"/>
              <a:r>
                <a:rPr lang="en-US" sz="1261" dirty="0"/>
                <a:t>Script</a:t>
              </a:r>
            </a:p>
          </p:txBody>
        </p:sp>
      </p:grpSp>
      <p:sp>
        <p:nvSpPr>
          <p:cNvPr id="6" name="Hexagon 5"/>
          <p:cNvSpPr/>
          <p:nvPr/>
        </p:nvSpPr>
        <p:spPr>
          <a:xfrm>
            <a:off x="2937855" y="4022907"/>
            <a:ext cx="1104901" cy="967742"/>
          </a:xfrm>
          <a:prstGeom prst="hexagon">
            <a:avLst/>
          </a:prstGeom>
          <a:pattFill prst="zigZag">
            <a:fgClr>
              <a:srgbClr val="FFC00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2" dirty="0"/>
          </a:p>
        </p:txBody>
      </p:sp>
      <p:sp>
        <p:nvSpPr>
          <p:cNvPr id="8" name="TextBox 7"/>
          <p:cNvSpPr txBox="1"/>
          <p:nvPr/>
        </p:nvSpPr>
        <p:spPr>
          <a:xfrm>
            <a:off x="3072841" y="4334737"/>
            <a:ext cx="83067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2" dirty="0"/>
              <a:t>WLM</a:t>
            </a:r>
          </a:p>
        </p:txBody>
      </p:sp>
      <p:sp>
        <p:nvSpPr>
          <p:cNvPr id="9" name="Hexagon 8"/>
          <p:cNvSpPr/>
          <p:nvPr/>
        </p:nvSpPr>
        <p:spPr>
          <a:xfrm>
            <a:off x="4513010" y="4022907"/>
            <a:ext cx="1104901" cy="967742"/>
          </a:xfrm>
          <a:prstGeom prst="hexagon">
            <a:avLst/>
          </a:prstGeom>
          <a:pattFill prst="zigZag">
            <a:fgClr>
              <a:srgbClr val="FFC000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2" dirty="0"/>
          </a:p>
        </p:txBody>
      </p:sp>
      <p:sp>
        <p:nvSpPr>
          <p:cNvPr id="11" name="TextBox 10"/>
          <p:cNvSpPr txBox="1"/>
          <p:nvPr/>
        </p:nvSpPr>
        <p:spPr>
          <a:xfrm>
            <a:off x="4647996" y="4334737"/>
            <a:ext cx="83067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2" dirty="0"/>
              <a:t>WLM</a:t>
            </a:r>
          </a:p>
        </p:txBody>
      </p:sp>
      <p:grpSp>
        <p:nvGrpSpPr>
          <p:cNvPr id="15" name="Group 14"/>
          <p:cNvGrpSpPr/>
          <p:nvPr/>
        </p:nvGrpSpPr>
        <p:grpSpPr>
          <a:xfrm rot="5400000">
            <a:off x="4237404" y="4316460"/>
            <a:ext cx="90757" cy="368958"/>
            <a:chOff x="8993443" y="4176010"/>
            <a:chExt cx="100838" cy="409951"/>
          </a:xfrm>
        </p:grpSpPr>
        <p:sp>
          <p:nvSpPr>
            <p:cNvPr id="12" name="Oval 11"/>
            <p:cNvSpPr/>
            <p:nvPr/>
          </p:nvSpPr>
          <p:spPr bwMode="auto">
            <a:xfrm>
              <a:off x="8993443" y="4176010"/>
              <a:ext cx="100838" cy="10083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296" tIns="41150" rIns="82296" bIns="4115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62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8993443" y="4328410"/>
              <a:ext cx="100838" cy="10083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296" tIns="41150" rIns="82296" bIns="4115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62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8993443" y="4485123"/>
              <a:ext cx="100838" cy="100838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296" tIns="41150" rIns="82296" bIns="4115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62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29" name="Oval 28"/>
          <p:cNvSpPr/>
          <p:nvPr/>
        </p:nvSpPr>
        <p:spPr bwMode="auto">
          <a:xfrm>
            <a:off x="6392868" y="4129590"/>
            <a:ext cx="754379" cy="754379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50" rIns="82296" bIns="4115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2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62499" y="4285007"/>
            <a:ext cx="615874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2" dirty="0"/>
              <a:t>RM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5683078" y="4387139"/>
            <a:ext cx="658699" cy="239270"/>
          </a:xfrm>
          <a:prstGeom prst="rightArrow">
            <a:avLst/>
          </a:prstGeom>
          <a:pattFill prst="pct50">
            <a:fgClr>
              <a:srgbClr val="51515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2" dirty="0"/>
          </a:p>
        </p:txBody>
      </p:sp>
      <p:sp>
        <p:nvSpPr>
          <p:cNvPr id="41" name="TextBox 40"/>
          <p:cNvSpPr txBox="1"/>
          <p:nvPr/>
        </p:nvSpPr>
        <p:spPr>
          <a:xfrm>
            <a:off x="5541718" y="4599218"/>
            <a:ext cx="1150443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20" dirty="0"/>
              <a:t>Launch</a:t>
            </a:r>
          </a:p>
          <a:p>
            <a:pPr algn="ctr"/>
            <a:r>
              <a:rPr lang="en-US" sz="1920" dirty="0"/>
              <a:t>Cmd</a:t>
            </a:r>
          </a:p>
        </p:txBody>
      </p:sp>
      <p:cxnSp>
        <p:nvCxnSpPr>
          <p:cNvPr id="47" name="Straight Arrow Connector 46"/>
          <p:cNvCxnSpPr>
            <a:stCxn id="3" idx="3"/>
            <a:endCxn id="6" idx="3"/>
          </p:cNvCxnSpPr>
          <p:nvPr/>
        </p:nvCxnSpPr>
        <p:spPr>
          <a:xfrm>
            <a:off x="2720846" y="4506776"/>
            <a:ext cx="21701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Diamond 48"/>
          <p:cNvSpPr/>
          <p:nvPr/>
        </p:nvSpPr>
        <p:spPr>
          <a:xfrm>
            <a:off x="7311540" y="3909153"/>
            <a:ext cx="1087483" cy="1195253"/>
          </a:xfrm>
          <a:prstGeom prst="diamond">
            <a:avLst/>
          </a:prstGeom>
          <a:pattFill prst="pct90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2" dirty="0"/>
          </a:p>
        </p:txBody>
      </p:sp>
      <p:sp>
        <p:nvSpPr>
          <p:cNvPr id="50" name="TextBox 49"/>
          <p:cNvSpPr txBox="1"/>
          <p:nvPr/>
        </p:nvSpPr>
        <p:spPr>
          <a:xfrm>
            <a:off x="7442035" y="4221089"/>
            <a:ext cx="845103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82" dirty="0">
                <a:solidFill>
                  <a:schemeClr val="bg2"/>
                </a:solidFill>
              </a:rPr>
              <a:t>Spawn</a:t>
            </a:r>
          </a:p>
          <a:p>
            <a:pPr algn="ctr"/>
            <a:r>
              <a:rPr lang="en-US" sz="1682" dirty="0">
                <a:solidFill>
                  <a:schemeClr val="bg2"/>
                </a:solidFill>
              </a:rPr>
              <a:t>Procs</a:t>
            </a:r>
          </a:p>
        </p:txBody>
      </p:sp>
      <p:cxnSp>
        <p:nvCxnSpPr>
          <p:cNvPr id="52" name="Straight Arrow Connector 51"/>
          <p:cNvCxnSpPr>
            <a:stCxn id="29" idx="6"/>
            <a:endCxn id="49" idx="1"/>
          </p:cNvCxnSpPr>
          <p:nvPr/>
        </p:nvCxnSpPr>
        <p:spPr>
          <a:xfrm>
            <a:off x="7147244" y="4506776"/>
            <a:ext cx="16429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2144129" y="2381087"/>
            <a:ext cx="558699" cy="5586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82" dirty="0">
                <a:solidFill>
                  <a:schemeClr val="tx1"/>
                </a:solidFill>
              </a:rPr>
              <a:t>GO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182017" y="3514538"/>
            <a:ext cx="984564" cy="757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2" dirty="0"/>
              <a:t>Global</a:t>
            </a:r>
          </a:p>
          <a:p>
            <a:pPr algn="ctr"/>
            <a:r>
              <a:rPr lang="en-US" sz="2162" dirty="0"/>
              <a:t>Xchg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588431" y="4235084"/>
            <a:ext cx="578034" cy="543390"/>
          </a:xfrm>
          <a:prstGeom prst="round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40" dirty="0">
                <a:solidFill>
                  <a:schemeClr val="tx1"/>
                </a:solidFill>
              </a:rPr>
              <a:t>Proc</a:t>
            </a:r>
            <a:endParaRPr lang="en-US" sz="2162" dirty="0">
              <a:solidFill>
                <a:schemeClr val="tx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 bwMode="auto">
          <a:xfrm>
            <a:off x="8493022" y="5121751"/>
            <a:ext cx="768853" cy="29832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50" rIns="82296" bIns="4115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40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Fabric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626414" y="5691647"/>
            <a:ext cx="502061" cy="3139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40" dirty="0">
                <a:solidFill>
                  <a:schemeClr val="bg1"/>
                </a:solidFill>
              </a:rPr>
              <a:t>NIC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8877445" y="5368428"/>
            <a:ext cx="0" cy="32322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877445" y="4762974"/>
            <a:ext cx="0" cy="3587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49" idx="3"/>
            <a:endCxn id="19" idx="1"/>
          </p:cNvCxnSpPr>
          <p:nvPr/>
        </p:nvCxnSpPr>
        <p:spPr>
          <a:xfrm>
            <a:off x="8399027" y="4506776"/>
            <a:ext cx="18940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10123807" y="4246076"/>
            <a:ext cx="578034" cy="543390"/>
          </a:xfrm>
          <a:prstGeom prst="round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40" dirty="0">
                <a:solidFill>
                  <a:schemeClr val="tx1"/>
                </a:solidFill>
              </a:rPr>
              <a:t>Proc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161791" y="5702642"/>
            <a:ext cx="502061" cy="3139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40" dirty="0">
                <a:solidFill>
                  <a:schemeClr val="bg1"/>
                </a:solidFill>
              </a:rPr>
              <a:t>NIC</a:t>
            </a: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10412821" y="5379418"/>
            <a:ext cx="0" cy="32322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10412821" y="4773969"/>
            <a:ext cx="0" cy="3587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/>
          <p:cNvSpPr/>
          <p:nvPr/>
        </p:nvSpPr>
        <p:spPr>
          <a:xfrm>
            <a:off x="11386583" y="4246076"/>
            <a:ext cx="578034" cy="543390"/>
          </a:xfrm>
          <a:prstGeom prst="round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40" dirty="0">
                <a:solidFill>
                  <a:schemeClr val="tx1"/>
                </a:solidFill>
              </a:rPr>
              <a:t>Proc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0668806" y="3514538"/>
            <a:ext cx="1016625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2" dirty="0"/>
              <a:t>Barrier</a:t>
            </a:r>
          </a:p>
        </p:txBody>
      </p:sp>
      <p:sp>
        <p:nvSpPr>
          <p:cNvPr id="83" name="Freeform 82"/>
          <p:cNvSpPr/>
          <p:nvPr/>
        </p:nvSpPr>
        <p:spPr>
          <a:xfrm>
            <a:off x="4189060" y="3194841"/>
            <a:ext cx="3490696" cy="946366"/>
          </a:xfrm>
          <a:custGeom>
            <a:avLst/>
            <a:gdLst>
              <a:gd name="connsiteX0" fmla="*/ 0 w 1850571"/>
              <a:gd name="connsiteY0" fmla="*/ 0 h 1023258"/>
              <a:gd name="connsiteX1" fmla="*/ 1197428 w 1850571"/>
              <a:gd name="connsiteY1" fmla="*/ 250372 h 1023258"/>
              <a:gd name="connsiteX2" fmla="*/ 1850571 w 1850571"/>
              <a:gd name="connsiteY2" fmla="*/ 1023258 h 102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50571" h="1023258">
                <a:moveTo>
                  <a:pt x="0" y="0"/>
                </a:moveTo>
                <a:cubicBezTo>
                  <a:pt x="444500" y="39914"/>
                  <a:pt x="889000" y="79829"/>
                  <a:pt x="1197428" y="250372"/>
                </a:cubicBezTo>
                <a:cubicBezTo>
                  <a:pt x="1505856" y="420915"/>
                  <a:pt x="1850571" y="1023258"/>
                  <a:pt x="1850571" y="1023258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2" dirty="0"/>
          </a:p>
        </p:txBody>
      </p:sp>
      <p:sp>
        <p:nvSpPr>
          <p:cNvPr id="84" name="Can 83"/>
          <p:cNvSpPr/>
          <p:nvPr/>
        </p:nvSpPr>
        <p:spPr bwMode="auto">
          <a:xfrm>
            <a:off x="3609676" y="2948696"/>
            <a:ext cx="579384" cy="458778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50" rIns="82296" bIns="4115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40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FS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Launch Sequence</a:t>
            </a:r>
          </a:p>
        </p:txBody>
      </p:sp>
      <p:cxnSp>
        <p:nvCxnSpPr>
          <p:cNvPr id="56" name="Straight Arrow Connector 55"/>
          <p:cNvCxnSpPr>
            <a:endCxn id="57" idx="1"/>
          </p:cNvCxnSpPr>
          <p:nvPr/>
        </p:nvCxnSpPr>
        <p:spPr>
          <a:xfrm flipV="1">
            <a:off x="9209676" y="4517770"/>
            <a:ext cx="914133" cy="9062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69" idx="1"/>
          </p:cNvCxnSpPr>
          <p:nvPr/>
        </p:nvCxnSpPr>
        <p:spPr>
          <a:xfrm flipV="1">
            <a:off x="10734943" y="4517771"/>
            <a:ext cx="651640" cy="110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22503" y="2751571"/>
            <a:ext cx="1530034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20" dirty="0"/>
              <a:t>Wait for files</a:t>
            </a:r>
          </a:p>
          <a:p>
            <a:pPr algn="ctr"/>
            <a:r>
              <a:rPr lang="en-US" sz="1920" dirty="0"/>
              <a:t>&amp; libs</a:t>
            </a:r>
          </a:p>
        </p:txBody>
      </p:sp>
      <p:sp>
        <p:nvSpPr>
          <p:cNvPr id="20" name="Octagon 19"/>
          <p:cNvSpPr/>
          <p:nvPr/>
        </p:nvSpPr>
        <p:spPr bwMode="auto">
          <a:xfrm>
            <a:off x="7538526" y="6322284"/>
            <a:ext cx="1133374" cy="517771"/>
          </a:xfrm>
          <a:prstGeom prst="octagon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algn="ctr" defTabSz="1097253"/>
            <a:r>
              <a:rPr lang="en-US" sz="1920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Topo</a:t>
            </a:r>
          </a:p>
        </p:txBody>
      </p:sp>
      <p:sp>
        <p:nvSpPr>
          <p:cNvPr id="64" name="Octagon 63"/>
          <p:cNvSpPr/>
          <p:nvPr/>
        </p:nvSpPr>
        <p:spPr bwMode="auto">
          <a:xfrm>
            <a:off x="9163492" y="6336195"/>
            <a:ext cx="1133374" cy="517771"/>
          </a:xfrm>
          <a:prstGeom prst="octagon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algn="ctr" defTabSz="1097253"/>
            <a:r>
              <a:rPr lang="en-US" sz="1920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Topo</a:t>
            </a:r>
          </a:p>
        </p:txBody>
      </p:sp>
      <p:cxnSp>
        <p:nvCxnSpPr>
          <p:cNvPr id="26" name="Elbow Connector 25"/>
          <p:cNvCxnSpPr>
            <a:stCxn id="57" idx="2"/>
          </p:cNvCxnSpPr>
          <p:nvPr/>
        </p:nvCxnSpPr>
        <p:spPr bwMode="auto">
          <a:xfrm rot="5400000">
            <a:off x="9298140" y="5221508"/>
            <a:ext cx="1546728" cy="682645"/>
          </a:xfrm>
          <a:prstGeom prst="bentConnector3">
            <a:avLst>
              <a:gd name="adj1" fmla="val 11728"/>
            </a:avLst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68" name="Octagon 67"/>
          <p:cNvSpPr/>
          <p:nvPr/>
        </p:nvSpPr>
        <p:spPr bwMode="auto">
          <a:xfrm>
            <a:off x="10626265" y="6323028"/>
            <a:ext cx="1133374" cy="517771"/>
          </a:xfrm>
          <a:prstGeom prst="octagon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algn="ctr" defTabSz="1097253"/>
            <a:r>
              <a:rPr lang="en-US" sz="1920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Topo</a:t>
            </a:r>
          </a:p>
        </p:txBody>
      </p:sp>
      <p:cxnSp>
        <p:nvCxnSpPr>
          <p:cNvPr id="70" name="Elbow Connector 69"/>
          <p:cNvCxnSpPr>
            <a:stCxn id="69" idx="2"/>
          </p:cNvCxnSpPr>
          <p:nvPr/>
        </p:nvCxnSpPr>
        <p:spPr bwMode="auto">
          <a:xfrm rot="5400000">
            <a:off x="10657501" y="5296297"/>
            <a:ext cx="1524930" cy="511269"/>
          </a:xfrm>
          <a:prstGeom prst="bentConnector3">
            <a:avLst>
              <a:gd name="adj1" fmla="val 11182"/>
            </a:avLst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73" name="Rounded Rectangle 72"/>
          <p:cNvSpPr/>
          <p:nvPr/>
        </p:nvSpPr>
        <p:spPr bwMode="auto">
          <a:xfrm>
            <a:off x="11291172" y="5132745"/>
            <a:ext cx="768853" cy="29832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50" rIns="82296" bIns="4115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40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Fabric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1424564" y="5702642"/>
            <a:ext cx="502061" cy="3139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40" dirty="0">
                <a:solidFill>
                  <a:schemeClr val="bg1"/>
                </a:solidFill>
              </a:rPr>
              <a:t>NIC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11675595" y="5379418"/>
            <a:ext cx="0" cy="32322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11675595" y="4773969"/>
            <a:ext cx="0" cy="35877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Bent Arrow 36"/>
          <p:cNvSpPr/>
          <p:nvPr/>
        </p:nvSpPr>
        <p:spPr bwMode="auto">
          <a:xfrm rot="5400000" flipH="1">
            <a:off x="11502012" y="3558372"/>
            <a:ext cx="1626718" cy="400542"/>
          </a:xfrm>
          <a:prstGeom prst="bentArrow">
            <a:avLst>
              <a:gd name="adj1" fmla="val 25000"/>
              <a:gd name="adj2" fmla="val 26100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85" name="Elbow Connector 84"/>
          <p:cNvCxnSpPr/>
          <p:nvPr/>
        </p:nvCxnSpPr>
        <p:spPr bwMode="auto">
          <a:xfrm rot="5400000">
            <a:off x="7727522" y="5174711"/>
            <a:ext cx="1545989" cy="749158"/>
          </a:xfrm>
          <a:prstGeom prst="bentConnector3">
            <a:avLst>
              <a:gd name="adj1" fmla="val 10623"/>
            </a:avLst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58" name="Rounded Rectangle 57"/>
          <p:cNvSpPr/>
          <p:nvPr/>
        </p:nvSpPr>
        <p:spPr bwMode="auto">
          <a:xfrm>
            <a:off x="10028398" y="5132745"/>
            <a:ext cx="768853" cy="29832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296" tIns="41150" rIns="82296" bIns="4115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40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Fabric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BC5000-1655-0E45-A133-9B29597572EC}"/>
              </a:ext>
            </a:extLst>
          </p:cNvPr>
          <p:cNvSpPr txBox="1"/>
          <p:nvPr/>
        </p:nvSpPr>
        <p:spPr>
          <a:xfrm>
            <a:off x="3517943" y="2037622"/>
            <a:ext cx="712086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Application Discovers/Exchanges Info</a:t>
            </a:r>
          </a:p>
        </p:txBody>
      </p:sp>
    </p:spTree>
    <p:extLst>
      <p:ext uri="{BB962C8B-B14F-4D97-AF65-F5344CB8AC3E}">
        <p14:creationId xmlns:p14="http://schemas.microsoft.com/office/powerpoint/2010/main" val="3843960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PMIx Launch Sequence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458" y="2355925"/>
            <a:ext cx="12337485" cy="5185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8368" y="7541625"/>
            <a:ext cx="4493538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2" dirty="0"/>
              <a:t>*RM daemon, mpirun-daemon, etc.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CA4FA-0ABB-C144-A355-142D175D284E}"/>
              </a:ext>
            </a:extLst>
          </p:cNvPr>
          <p:cNvSpPr txBox="1"/>
          <p:nvPr/>
        </p:nvSpPr>
        <p:spPr>
          <a:xfrm>
            <a:off x="4955137" y="2015874"/>
            <a:ext cx="35028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RM Provides Info</a:t>
            </a:r>
          </a:p>
        </p:txBody>
      </p:sp>
    </p:spTree>
    <p:extLst>
      <p:ext uri="{BB962C8B-B14F-4D97-AF65-F5344CB8AC3E}">
        <p14:creationId xmlns:p14="http://schemas.microsoft.com/office/powerpoint/2010/main" val="992048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05E81F-3E89-1249-B6DF-1F1A32922A0C}"/>
              </a:ext>
            </a:extLst>
          </p:cNvPr>
          <p:cNvSpPr/>
          <p:nvPr/>
        </p:nvSpPr>
        <p:spPr bwMode="auto">
          <a:xfrm>
            <a:off x="6841864" y="2250831"/>
            <a:ext cx="7134486" cy="5214976"/>
          </a:xfrm>
          <a:prstGeom prst="rect">
            <a:avLst/>
          </a:prstGeom>
          <a:solidFill>
            <a:srgbClr val="FFFF00">
              <a:alpha val="3251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PMIx Launch Sequence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6458" y="2233111"/>
            <a:ext cx="12337485" cy="53085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8368" y="7541625"/>
            <a:ext cx="4493538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2" dirty="0"/>
              <a:t>*RM daemon, mpirun-daemon,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CBDAA-AD2B-7B41-8284-8E8FC85926D6}"/>
              </a:ext>
            </a:extLst>
          </p:cNvPr>
          <p:cNvSpPr txBox="1"/>
          <p:nvPr/>
        </p:nvSpPr>
        <p:spPr>
          <a:xfrm>
            <a:off x="12521901" y="6024283"/>
            <a:ext cx="132279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Slurm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21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503494-7E77-964D-838A-3D99E3355E7B}"/>
              </a:ext>
            </a:extLst>
          </p:cNvPr>
          <p:cNvSpPr/>
          <p:nvPr/>
        </p:nvSpPr>
        <p:spPr bwMode="auto">
          <a:xfrm>
            <a:off x="742278" y="2151529"/>
            <a:ext cx="13500847" cy="5390096"/>
          </a:xfrm>
          <a:prstGeom prst="rect">
            <a:avLst/>
          </a:prstGeom>
          <a:solidFill>
            <a:srgbClr val="92D050">
              <a:alpha val="29162"/>
            </a:srgbClr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05E81F-3E89-1249-B6DF-1F1A32922A0C}"/>
              </a:ext>
            </a:extLst>
          </p:cNvPr>
          <p:cNvSpPr/>
          <p:nvPr/>
        </p:nvSpPr>
        <p:spPr bwMode="auto">
          <a:xfrm>
            <a:off x="6841864" y="2250831"/>
            <a:ext cx="7134486" cy="5214976"/>
          </a:xfrm>
          <a:prstGeom prst="rect">
            <a:avLst/>
          </a:prstGeom>
          <a:solidFill>
            <a:srgbClr val="FFFF00">
              <a:alpha val="3251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PMIx Launch Sequence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6458" y="2233111"/>
            <a:ext cx="12337485" cy="53085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8368" y="7541625"/>
            <a:ext cx="4493538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2" dirty="0"/>
              <a:t>*RM daemon, mpirun-daemon,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CBDAA-AD2B-7B41-8284-8E8FC85926D6}"/>
              </a:ext>
            </a:extLst>
          </p:cNvPr>
          <p:cNvSpPr txBox="1"/>
          <p:nvPr/>
        </p:nvSpPr>
        <p:spPr>
          <a:xfrm>
            <a:off x="12521901" y="6024283"/>
            <a:ext cx="132279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Slurm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F7E53B-6692-BA43-ACA2-1B3AC48714A1}"/>
              </a:ext>
            </a:extLst>
          </p:cNvPr>
          <p:cNvSpPr txBox="1"/>
          <p:nvPr/>
        </p:nvSpPr>
        <p:spPr>
          <a:xfrm>
            <a:off x="742278" y="2151529"/>
            <a:ext cx="16515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PRRTE</a:t>
            </a:r>
          </a:p>
        </p:txBody>
      </p:sp>
    </p:spTree>
    <p:extLst>
      <p:ext uri="{BB962C8B-B14F-4D97-AF65-F5344CB8AC3E}">
        <p14:creationId xmlns:p14="http://schemas.microsoft.com/office/powerpoint/2010/main" val="1209761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65F2DB-0402-714D-BBD4-8A2C0FE51E25}"/>
              </a:ext>
            </a:extLst>
          </p:cNvPr>
          <p:cNvSpPr/>
          <p:nvPr/>
        </p:nvSpPr>
        <p:spPr bwMode="auto">
          <a:xfrm>
            <a:off x="685800" y="4391602"/>
            <a:ext cx="13290550" cy="2245866"/>
          </a:xfrm>
          <a:prstGeom prst="rect">
            <a:avLst/>
          </a:prstGeom>
          <a:solidFill>
            <a:srgbClr val="FFFF00">
              <a:alpha val="3251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9B3D0-1078-F243-B346-93A56B68C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Obvious things</a:t>
            </a:r>
          </a:p>
          <a:p>
            <a:pPr lvl="1"/>
            <a:r>
              <a:rPr lang="en-US" dirty="0"/>
              <a:t>Backbone of Open MPI</a:t>
            </a:r>
          </a:p>
          <a:p>
            <a:pPr lvl="2"/>
            <a:r>
              <a:rPr lang="en-US" dirty="0" err="1"/>
              <a:t>Wireup</a:t>
            </a:r>
            <a:r>
              <a:rPr lang="en-US" dirty="0"/>
              <a:t>, RTE</a:t>
            </a:r>
          </a:p>
          <a:p>
            <a:r>
              <a:rPr lang="en-US" dirty="0"/>
              <a:t>Enabling future directions of HPC</a:t>
            </a:r>
          </a:p>
          <a:p>
            <a:pPr lvl="1"/>
            <a:r>
              <a:rPr lang="en-US" dirty="0"/>
              <a:t>Workflow decomposition of traditional models</a:t>
            </a:r>
          </a:p>
          <a:p>
            <a:pPr lvl="1"/>
            <a:r>
              <a:rPr lang="en-US" dirty="0"/>
              <a:t>Hybrid convergence of non-traditional models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18571-EDB7-8C40-8F2E-70CE2E168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You Care?</a:t>
            </a:r>
          </a:p>
        </p:txBody>
      </p:sp>
    </p:spTree>
    <p:extLst>
      <p:ext uri="{BB962C8B-B14F-4D97-AF65-F5344CB8AC3E}">
        <p14:creationId xmlns:p14="http://schemas.microsoft.com/office/powerpoint/2010/main" val="3389373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D9964D-CE19-0B42-94A8-2AFE12120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Workflows</a:t>
            </a:r>
          </a:p>
        </p:txBody>
      </p:sp>
      <p:pic>
        <p:nvPicPr>
          <p:cNvPr id="6148" name="Picture 4" descr="Royalty Free Caveman Clip Art, Vector Images &amp; Illustrations - iStock">
            <a:extLst>
              <a:ext uri="{FF2B5EF4-FFF2-40B4-BE49-F238E27FC236}">
                <a16:creationId xmlns:a16="http://schemas.microsoft.com/office/drawing/2014/main" id="{4BE302F6-F4A8-324A-85B3-6744C2240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3" y="2972778"/>
            <a:ext cx="5298684" cy="34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D7C4E21A-D881-0C4B-A04A-11C2A9362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255" y="2119883"/>
            <a:ext cx="23749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ave clipart cave entrance, Cave cave entrance Transparent FREE for download on WebStockReview 2021">
            <a:extLst>
              <a:ext uri="{FF2B5EF4-FFF2-40B4-BE49-F238E27FC236}">
                <a16:creationId xmlns:a16="http://schemas.microsoft.com/office/drawing/2014/main" id="{6F4BCC99-A1E1-1746-BB60-93CA886E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0460" y="3135883"/>
            <a:ext cx="3736377" cy="333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riped Right Arrow 1">
            <a:extLst>
              <a:ext uri="{FF2B5EF4-FFF2-40B4-BE49-F238E27FC236}">
                <a16:creationId xmlns:a16="http://schemas.microsoft.com/office/drawing/2014/main" id="{F1AFA6E1-B2A8-CF45-B990-1591405E1411}"/>
              </a:ext>
            </a:extLst>
          </p:cNvPr>
          <p:cNvSpPr/>
          <p:nvPr/>
        </p:nvSpPr>
        <p:spPr bwMode="auto">
          <a:xfrm>
            <a:off x="6551407" y="4356847"/>
            <a:ext cx="2721685" cy="1065007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469F4C-8FDD-DE4D-A9F9-1FC651DF0015}"/>
              </a:ext>
            </a:extLst>
          </p:cNvPr>
          <p:cNvSpPr txBox="1"/>
          <p:nvPr/>
        </p:nvSpPr>
        <p:spPr>
          <a:xfrm>
            <a:off x="7511763" y="4581573"/>
            <a:ext cx="426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3666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D9964D-CE19-0B42-94A8-2AFE12120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Method</a:t>
            </a:r>
          </a:p>
        </p:txBody>
      </p:sp>
      <p:pic>
        <p:nvPicPr>
          <p:cNvPr id="6148" name="Picture 4" descr="Royalty Free Caveman Clip Art, Vector Images &amp; Illustrations - iStock">
            <a:extLst>
              <a:ext uri="{FF2B5EF4-FFF2-40B4-BE49-F238E27FC236}">
                <a16:creationId xmlns:a16="http://schemas.microsoft.com/office/drawing/2014/main" id="{4BE302F6-F4A8-324A-85B3-6744C2240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3" y="2972778"/>
            <a:ext cx="5298684" cy="34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ave clipart cave entrance, Cave cave entrance Transparent FREE for download on WebStockReview 2021">
            <a:extLst>
              <a:ext uri="{FF2B5EF4-FFF2-40B4-BE49-F238E27FC236}">
                <a16:creationId xmlns:a16="http://schemas.microsoft.com/office/drawing/2014/main" id="{6F4BCC99-A1E1-1746-BB60-93CA886E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0460" y="3135883"/>
            <a:ext cx="3736377" cy="333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B32B817-B392-9B45-A701-75472CC6B298}"/>
              </a:ext>
            </a:extLst>
          </p:cNvPr>
          <p:cNvGrpSpPr/>
          <p:nvPr/>
        </p:nvGrpSpPr>
        <p:grpSpPr>
          <a:xfrm>
            <a:off x="6124238" y="3852028"/>
            <a:ext cx="3059975" cy="2490020"/>
            <a:chOff x="6539571" y="2178695"/>
            <a:chExt cx="3777141" cy="307841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C301B0E-C362-124B-9D96-AB2B2C2FF45A}"/>
                </a:ext>
              </a:extLst>
            </p:cNvPr>
            <p:cNvGrpSpPr/>
            <p:nvPr/>
          </p:nvGrpSpPr>
          <p:grpSpPr>
            <a:xfrm>
              <a:off x="7132320" y="2184239"/>
              <a:ext cx="3184392" cy="3072873"/>
              <a:chOff x="7132320" y="2184239"/>
              <a:chExt cx="3184392" cy="3072873"/>
            </a:xfrm>
          </p:grpSpPr>
          <p:pic>
            <p:nvPicPr>
              <p:cNvPr id="11" name="Picture 4" descr="Royalty Free Caveman Clip Art, Vector Images &amp; Illustrations - iStock">
                <a:extLst>
                  <a:ext uri="{FF2B5EF4-FFF2-40B4-BE49-F238E27FC236}">
                    <a16:creationId xmlns:a16="http://schemas.microsoft.com/office/drawing/2014/main" id="{9E7088E5-A4A2-9944-8562-FCF2069490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160"/>
              <a:stretch/>
            </p:blipFill>
            <p:spPr bwMode="auto">
              <a:xfrm flipH="1">
                <a:off x="7221236" y="2184239"/>
                <a:ext cx="3095476" cy="30728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AEF8FE5-542B-F44F-BE13-9785D1EA21EE}"/>
                  </a:ext>
                </a:extLst>
              </p:cNvPr>
              <p:cNvSpPr/>
              <p:nvPr/>
            </p:nvSpPr>
            <p:spPr bwMode="auto">
              <a:xfrm>
                <a:off x="7132320" y="3238052"/>
                <a:ext cx="268941" cy="87674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pic>
          <p:nvPicPr>
            <p:cNvPr id="10" name="Picture 10" descr="Clipart Sledge Graphics - Sledge Hammer Clipart , Transparent Cartoon, Free Cliparts ...">
              <a:extLst>
                <a:ext uri="{FF2B5EF4-FFF2-40B4-BE49-F238E27FC236}">
                  <a16:creationId xmlns:a16="http://schemas.microsoft.com/office/drawing/2014/main" id="{2A6ACB26-1BA0-BC43-8412-A9C3AF5044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9571" y="2178695"/>
              <a:ext cx="2191082" cy="2191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73E2A1-0787-024B-991E-577EB8F9DE1E}"/>
              </a:ext>
            </a:extLst>
          </p:cNvPr>
          <p:cNvSpPr txBox="1"/>
          <p:nvPr/>
        </p:nvSpPr>
        <p:spPr>
          <a:xfrm>
            <a:off x="5561960" y="2368488"/>
            <a:ext cx="4674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Crunch the Monolith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83987-30A8-2A4A-8D46-37DBF2B4D603}"/>
              </a:ext>
            </a:extLst>
          </p:cNvPr>
          <p:cNvSpPr txBox="1"/>
          <p:nvPr/>
        </p:nvSpPr>
        <p:spPr>
          <a:xfrm>
            <a:off x="5002306" y="6814409"/>
            <a:ext cx="60724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Long, fragile compute problem</a:t>
            </a:r>
          </a:p>
        </p:txBody>
      </p:sp>
    </p:spTree>
    <p:extLst>
      <p:ext uri="{BB962C8B-B14F-4D97-AF65-F5344CB8AC3E}">
        <p14:creationId xmlns:p14="http://schemas.microsoft.com/office/powerpoint/2010/main" val="631358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D9964D-CE19-0B42-94A8-2AFE12120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Method</a:t>
            </a:r>
          </a:p>
        </p:txBody>
      </p:sp>
      <p:pic>
        <p:nvPicPr>
          <p:cNvPr id="6148" name="Picture 4" descr="Royalty Free Caveman Clip Art, Vector Images &amp; Illustrations - iStock">
            <a:extLst>
              <a:ext uri="{FF2B5EF4-FFF2-40B4-BE49-F238E27FC236}">
                <a16:creationId xmlns:a16="http://schemas.microsoft.com/office/drawing/2014/main" id="{4BE302F6-F4A8-324A-85B3-6744C2240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3" y="2972778"/>
            <a:ext cx="5298684" cy="34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ave clipart cave entrance, Cave cave entrance Transparent FREE for download on WebStockReview 2021">
            <a:extLst>
              <a:ext uri="{FF2B5EF4-FFF2-40B4-BE49-F238E27FC236}">
                <a16:creationId xmlns:a16="http://schemas.microsoft.com/office/drawing/2014/main" id="{6F4BCC99-A1E1-1746-BB60-93CA886E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30460" y="3135883"/>
            <a:ext cx="3736377" cy="333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73E2A1-0787-024B-991E-577EB8F9DE1E}"/>
              </a:ext>
            </a:extLst>
          </p:cNvPr>
          <p:cNvSpPr txBox="1"/>
          <p:nvPr/>
        </p:nvSpPr>
        <p:spPr>
          <a:xfrm>
            <a:off x="5561960" y="2368488"/>
            <a:ext cx="4378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Decompose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83987-30A8-2A4A-8D46-37DBF2B4D603}"/>
              </a:ext>
            </a:extLst>
          </p:cNvPr>
          <p:cNvSpPr txBox="1"/>
          <p:nvPr/>
        </p:nvSpPr>
        <p:spPr>
          <a:xfrm>
            <a:off x="3903048" y="6858449"/>
            <a:ext cx="682430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Thousands of small, fast problems</a:t>
            </a:r>
          </a:p>
          <a:p>
            <a:pPr algn="ctr"/>
            <a:r>
              <a:rPr lang="en-US" dirty="0"/>
              <a:t>Reconstruct the answer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3A3D06-424E-7140-AF8D-244110B2060D}"/>
              </a:ext>
            </a:extLst>
          </p:cNvPr>
          <p:cNvGrpSpPr/>
          <p:nvPr/>
        </p:nvGrpSpPr>
        <p:grpSpPr>
          <a:xfrm>
            <a:off x="7068169" y="3547882"/>
            <a:ext cx="1940770" cy="3077307"/>
            <a:chOff x="6759271" y="4624753"/>
            <a:chExt cx="1940770" cy="3077307"/>
          </a:xfrm>
        </p:grpSpPr>
        <p:pic>
          <p:nvPicPr>
            <p:cNvPr id="14" name="Picture 2" descr="Image: Sledgehammer smashing black stone | Christart.com">
              <a:extLst>
                <a:ext uri="{FF2B5EF4-FFF2-40B4-BE49-F238E27FC236}">
                  <a16:creationId xmlns:a16="http://schemas.microsoft.com/office/drawing/2014/main" id="{22ADF2DA-7E41-8D40-A64D-0741E5CB1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9271" y="4624753"/>
              <a:ext cx="1940770" cy="2963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4ED7E17-D165-C840-8512-AC45FFF42478}"/>
                </a:ext>
              </a:extLst>
            </p:cNvPr>
            <p:cNvSpPr/>
            <p:nvPr/>
          </p:nvSpPr>
          <p:spPr bwMode="auto">
            <a:xfrm>
              <a:off x="6759271" y="7464668"/>
              <a:ext cx="1751683" cy="2373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216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9CA30-1FFC-294E-8797-F41B14A89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Lightning fast startup</a:t>
            </a:r>
          </a:p>
          <a:p>
            <a:r>
              <a:rPr lang="en-US" sz="4400" dirty="0"/>
              <a:t>Thousands of jobs running in parallel</a:t>
            </a:r>
          </a:p>
          <a:p>
            <a:pPr lvl="1"/>
            <a:r>
              <a:rPr lang="en-US" sz="3600" dirty="0"/>
              <a:t>Constant pressure on queue</a:t>
            </a:r>
          </a:p>
          <a:p>
            <a:r>
              <a:rPr lang="en-US" sz="4400" dirty="0"/>
              <a:t>Dynamic process management</a:t>
            </a:r>
          </a:p>
          <a:p>
            <a:pPr lvl="1"/>
            <a:r>
              <a:rPr lang="en-US" sz="3600" dirty="0"/>
              <a:t>Application must steer resource utilization</a:t>
            </a:r>
          </a:p>
          <a:p>
            <a:r>
              <a:rPr lang="en-US" sz="4400" dirty="0"/>
              <a:t>Standardized environment</a:t>
            </a:r>
          </a:p>
          <a:p>
            <a:pPr lvl="1"/>
            <a:r>
              <a:rPr lang="en-US" sz="3600" dirty="0"/>
              <a:t>Stop writing custom workflow managers for every problem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9156AB-F7DC-C141-9395-11C60816E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Workflow Key Needs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1140C1-3641-9D48-B4B2-1103C3EF2C25}"/>
              </a:ext>
            </a:extLst>
          </p:cNvPr>
          <p:cNvSpPr txBox="1"/>
          <p:nvPr/>
        </p:nvSpPr>
        <p:spPr>
          <a:xfrm>
            <a:off x="11252500" y="4389120"/>
            <a:ext cx="31412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4 of 5 Bell Prize 2020 Finalists!</a:t>
            </a:r>
          </a:p>
        </p:txBody>
      </p:sp>
    </p:spTree>
    <p:extLst>
      <p:ext uri="{BB962C8B-B14F-4D97-AF65-F5344CB8AC3E}">
        <p14:creationId xmlns:p14="http://schemas.microsoft.com/office/powerpoint/2010/main" val="2710827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33BF4-DC9B-1A44-91F5-2C935325A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DeepLearning</a:t>
            </a:r>
            <a:r>
              <a:rPr lang="en-US" dirty="0"/>
              <a:t> &amp; Analytics</a:t>
            </a:r>
          </a:p>
        </p:txBody>
      </p:sp>
      <p:pic>
        <p:nvPicPr>
          <p:cNvPr id="5122" name="Picture 2" descr="Ants Working Illustrations, Royalty-Free Vector Graphics &amp; Clip Art - iStock">
            <a:extLst>
              <a:ext uri="{FF2B5EF4-FFF2-40B4-BE49-F238E27FC236}">
                <a16:creationId xmlns:a16="http://schemas.microsoft.com/office/drawing/2014/main" id="{1BA52688-41B4-D746-82ED-9B4868830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77" y="2060330"/>
            <a:ext cx="8924192" cy="594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F4530F-FE2E-134D-9024-6D4B13DA03A2}"/>
              </a:ext>
            </a:extLst>
          </p:cNvPr>
          <p:cNvSpPr txBox="1"/>
          <p:nvPr/>
        </p:nvSpPr>
        <p:spPr>
          <a:xfrm>
            <a:off x="10041309" y="2535225"/>
            <a:ext cx="450363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Today: output results into storage, trigger secondary program for analysis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89849E-51DD-CD49-A7F9-1EDA0E0F779F}"/>
              </a:ext>
            </a:extLst>
          </p:cNvPr>
          <p:cNvSpPr txBox="1"/>
          <p:nvPr/>
        </p:nvSpPr>
        <p:spPr>
          <a:xfrm>
            <a:off x="10314774" y="5127477"/>
            <a:ext cx="371287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Inefficient</a:t>
            </a:r>
          </a:p>
          <a:p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Linear decision tree</a:t>
            </a:r>
          </a:p>
        </p:txBody>
      </p:sp>
    </p:spTree>
    <p:extLst>
      <p:ext uri="{BB962C8B-B14F-4D97-AF65-F5344CB8AC3E}">
        <p14:creationId xmlns:p14="http://schemas.microsoft.com/office/powerpoint/2010/main" val="129445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ADE19D-7C87-034B-9D0A-B8A6762C4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you should care</a:t>
            </a:r>
          </a:p>
          <a:p>
            <a:r>
              <a:rPr lang="en-US" dirty="0" err="1"/>
              <a:t>PMIx</a:t>
            </a:r>
            <a:r>
              <a:rPr lang="en-US" dirty="0"/>
              <a:t> fundamentals</a:t>
            </a:r>
          </a:p>
          <a:p>
            <a:pPr lvl="1"/>
            <a:r>
              <a:rPr lang="en-US" dirty="0"/>
              <a:t>Code layout</a:t>
            </a:r>
          </a:p>
          <a:p>
            <a:pPr lvl="1"/>
            <a:r>
              <a:rPr lang="en-US" dirty="0"/>
              <a:t>Major subsystems</a:t>
            </a:r>
          </a:p>
          <a:p>
            <a:r>
              <a:rPr lang="en-US" dirty="0"/>
              <a:t>PRRTE fundamentals</a:t>
            </a:r>
          </a:p>
          <a:p>
            <a:pPr lvl="1"/>
            <a:r>
              <a:rPr lang="en-US" dirty="0"/>
              <a:t>Code layout</a:t>
            </a:r>
          </a:p>
          <a:p>
            <a:pPr lvl="1"/>
            <a:r>
              <a:rPr lang="en-US" dirty="0"/>
              <a:t>Major subsystems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30397F-886E-6645-8E56-21DB8A46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389753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48557F40-E12A-534A-97C3-E1F9797C696C}"/>
              </a:ext>
            </a:extLst>
          </p:cNvPr>
          <p:cNvSpPr/>
          <p:nvPr/>
        </p:nvSpPr>
        <p:spPr bwMode="auto">
          <a:xfrm>
            <a:off x="9647126" y="1947135"/>
            <a:ext cx="4875697" cy="251729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33BF4-DC9B-1A44-91F5-2C935325A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DeepLearning</a:t>
            </a:r>
            <a:r>
              <a:rPr lang="en-US" dirty="0"/>
              <a:t> &amp; Analytics</a:t>
            </a:r>
          </a:p>
        </p:txBody>
      </p:sp>
      <p:pic>
        <p:nvPicPr>
          <p:cNvPr id="5122" name="Picture 2" descr="Ants Working Illustrations, Royalty-Free Vector Graphics &amp; Clip Art - iStock">
            <a:extLst>
              <a:ext uri="{FF2B5EF4-FFF2-40B4-BE49-F238E27FC236}">
                <a16:creationId xmlns:a16="http://schemas.microsoft.com/office/drawing/2014/main" id="{1BA52688-41B4-D746-82ED-9B4868830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77" y="2060330"/>
            <a:ext cx="8924192" cy="594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BCCF531-5647-A64F-A40A-3FCB190707F4}"/>
              </a:ext>
            </a:extLst>
          </p:cNvPr>
          <p:cNvSpPr/>
          <p:nvPr/>
        </p:nvSpPr>
        <p:spPr bwMode="auto">
          <a:xfrm rot="1875744">
            <a:off x="5088366" y="5658227"/>
            <a:ext cx="1043492" cy="2243692"/>
          </a:xfrm>
          <a:prstGeom prst="ellipse">
            <a:avLst/>
          </a:prstGeom>
          <a:solidFill>
            <a:schemeClr val="bg1">
              <a:alpha val="47000"/>
            </a:scheme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E1F17E-436C-AE4E-91BC-0216CFA8F9BB}"/>
              </a:ext>
            </a:extLst>
          </p:cNvPr>
          <p:cNvSpPr/>
          <p:nvPr/>
        </p:nvSpPr>
        <p:spPr bwMode="auto">
          <a:xfrm rot="1875744">
            <a:off x="8170873" y="4198449"/>
            <a:ext cx="1043492" cy="1402314"/>
          </a:xfrm>
          <a:prstGeom prst="ellipse">
            <a:avLst/>
          </a:prstGeom>
          <a:solidFill>
            <a:schemeClr val="bg1">
              <a:alpha val="47000"/>
            </a:scheme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6880AC-6743-594F-84F3-D6C6AC90E937}"/>
              </a:ext>
            </a:extLst>
          </p:cNvPr>
          <p:cNvSpPr/>
          <p:nvPr/>
        </p:nvSpPr>
        <p:spPr bwMode="auto">
          <a:xfrm rot="1875744">
            <a:off x="3549284" y="4639079"/>
            <a:ext cx="588856" cy="1092293"/>
          </a:xfrm>
          <a:prstGeom prst="ellipse">
            <a:avLst/>
          </a:prstGeom>
          <a:solidFill>
            <a:schemeClr val="bg1">
              <a:alpha val="47000"/>
            </a:scheme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7E4B1C-A4E4-AF42-8F4E-D2F41CCE98E6}"/>
              </a:ext>
            </a:extLst>
          </p:cNvPr>
          <p:cNvSpPr txBox="1"/>
          <p:nvPr/>
        </p:nvSpPr>
        <p:spPr>
          <a:xfrm>
            <a:off x="10097406" y="2452807"/>
            <a:ext cx="427078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Aggregate processes for collective operations</a:t>
            </a:r>
          </a:p>
        </p:txBody>
      </p:sp>
    </p:spTree>
    <p:extLst>
      <p:ext uri="{BB962C8B-B14F-4D97-AF65-F5344CB8AC3E}">
        <p14:creationId xmlns:p14="http://schemas.microsoft.com/office/powerpoint/2010/main" val="1741689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48557F40-E12A-534A-97C3-E1F9797C696C}"/>
              </a:ext>
            </a:extLst>
          </p:cNvPr>
          <p:cNvSpPr/>
          <p:nvPr/>
        </p:nvSpPr>
        <p:spPr bwMode="auto">
          <a:xfrm>
            <a:off x="9647126" y="1947135"/>
            <a:ext cx="4875697" cy="251729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33BF4-DC9B-1A44-91F5-2C935325A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DeepLearning</a:t>
            </a:r>
            <a:r>
              <a:rPr lang="en-US" dirty="0"/>
              <a:t> &amp; Analytics</a:t>
            </a:r>
          </a:p>
        </p:txBody>
      </p:sp>
      <p:pic>
        <p:nvPicPr>
          <p:cNvPr id="5122" name="Picture 2" descr="Ants Working Illustrations, Royalty-Free Vector Graphics &amp; Clip Art - iStock">
            <a:extLst>
              <a:ext uri="{FF2B5EF4-FFF2-40B4-BE49-F238E27FC236}">
                <a16:creationId xmlns:a16="http://schemas.microsoft.com/office/drawing/2014/main" id="{1BA52688-41B4-D746-82ED-9B4868830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77" y="2060330"/>
            <a:ext cx="8924192" cy="594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BCCF531-5647-A64F-A40A-3FCB190707F4}"/>
              </a:ext>
            </a:extLst>
          </p:cNvPr>
          <p:cNvSpPr/>
          <p:nvPr/>
        </p:nvSpPr>
        <p:spPr bwMode="auto">
          <a:xfrm rot="1875744">
            <a:off x="5088366" y="5658227"/>
            <a:ext cx="1043492" cy="2243692"/>
          </a:xfrm>
          <a:prstGeom prst="ellipse">
            <a:avLst/>
          </a:prstGeom>
          <a:solidFill>
            <a:schemeClr val="bg1">
              <a:alpha val="47000"/>
            </a:scheme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0E1F17E-436C-AE4E-91BC-0216CFA8F9BB}"/>
              </a:ext>
            </a:extLst>
          </p:cNvPr>
          <p:cNvSpPr/>
          <p:nvPr/>
        </p:nvSpPr>
        <p:spPr bwMode="auto">
          <a:xfrm rot="1875744">
            <a:off x="8170873" y="4198449"/>
            <a:ext cx="1043492" cy="1402314"/>
          </a:xfrm>
          <a:prstGeom prst="ellipse">
            <a:avLst/>
          </a:prstGeom>
          <a:solidFill>
            <a:schemeClr val="bg1">
              <a:alpha val="47000"/>
            </a:schemeClr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6880AC-6743-594F-84F3-D6C6AC90E937}"/>
              </a:ext>
            </a:extLst>
          </p:cNvPr>
          <p:cNvSpPr/>
          <p:nvPr/>
        </p:nvSpPr>
        <p:spPr bwMode="auto">
          <a:xfrm rot="1875744">
            <a:off x="3549284" y="4639079"/>
            <a:ext cx="588856" cy="1092293"/>
          </a:xfrm>
          <a:prstGeom prst="ellipse">
            <a:avLst/>
          </a:prstGeom>
          <a:solidFill>
            <a:schemeClr val="bg1">
              <a:alpha val="47000"/>
            </a:schemeClr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7E4B1C-A4E4-AF42-8F4E-D2F41CCE98E6}"/>
              </a:ext>
            </a:extLst>
          </p:cNvPr>
          <p:cNvSpPr txBox="1"/>
          <p:nvPr/>
        </p:nvSpPr>
        <p:spPr>
          <a:xfrm>
            <a:off x="10097406" y="2452807"/>
            <a:ext cx="427078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Aggregate processes for collective operations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1F26C9-EBAA-DE45-8B2D-6E53F331CC7C}"/>
              </a:ext>
            </a:extLst>
          </p:cNvPr>
          <p:cNvSpPr txBox="1"/>
          <p:nvPr/>
        </p:nvSpPr>
        <p:spPr>
          <a:xfrm>
            <a:off x="10746946" y="5143692"/>
            <a:ext cx="294664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MPI Sessions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(MPI Bubbles)</a:t>
            </a:r>
          </a:p>
        </p:txBody>
      </p:sp>
    </p:spTree>
    <p:extLst>
      <p:ext uri="{BB962C8B-B14F-4D97-AF65-F5344CB8AC3E}">
        <p14:creationId xmlns:p14="http://schemas.microsoft.com/office/powerpoint/2010/main" val="1719843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7367C-C703-3E4E-82F1-7605738B8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MPI Directions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B9E36-7EE7-C24F-910B-79DD1E9F1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421" y="2081750"/>
            <a:ext cx="6345074" cy="5912721"/>
          </a:xfrm>
          <a:prstGeom prst="rect">
            <a:avLst/>
          </a:prstGeom>
        </p:spPr>
      </p:pic>
      <p:sp>
        <p:nvSpPr>
          <p:cNvPr id="4" name="Heart 3">
            <a:extLst>
              <a:ext uri="{FF2B5EF4-FFF2-40B4-BE49-F238E27FC236}">
                <a16:creationId xmlns:a16="http://schemas.microsoft.com/office/drawing/2014/main" id="{4B79AF91-31CF-FC45-A2B4-B9DF61F9F929}"/>
              </a:ext>
            </a:extLst>
          </p:cNvPr>
          <p:cNvSpPr/>
          <p:nvPr/>
        </p:nvSpPr>
        <p:spPr bwMode="auto">
          <a:xfrm>
            <a:off x="5956420" y="4505907"/>
            <a:ext cx="2038566" cy="1841084"/>
          </a:xfrm>
          <a:prstGeom prst="hear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09B69-858B-CE45-B7BD-4DB6B2636402}"/>
              </a:ext>
            </a:extLst>
          </p:cNvPr>
          <p:cNvSpPr txBox="1"/>
          <p:nvPr/>
        </p:nvSpPr>
        <p:spPr>
          <a:xfrm>
            <a:off x="6390788" y="5029127"/>
            <a:ext cx="122688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PMIx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09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A556C2-36E3-E041-953F-84A5974FF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You Care?</a:t>
            </a:r>
          </a:p>
        </p:txBody>
      </p:sp>
      <p:pic>
        <p:nvPicPr>
          <p:cNvPr id="5" name="Picture 2" descr="Ants Working Illustrations, Royalty-Free Vector Graphics &amp; Clip Art - iStock">
            <a:extLst>
              <a:ext uri="{FF2B5EF4-FFF2-40B4-BE49-F238E27FC236}">
                <a16:creationId xmlns:a16="http://schemas.microsoft.com/office/drawing/2014/main" id="{0CDBFA75-A1B5-B842-9E5B-97CADC4AD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4" y="2135634"/>
            <a:ext cx="4838458" cy="322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oyalty Free Caveman Clip Art, Vector Images &amp; Illustrations - iStock">
            <a:extLst>
              <a:ext uri="{FF2B5EF4-FFF2-40B4-BE49-F238E27FC236}">
                <a16:creationId xmlns:a16="http://schemas.microsoft.com/office/drawing/2014/main" id="{FE5110AE-776E-1045-A5D3-1B6CA686D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08" y="5361272"/>
            <a:ext cx="4057830" cy="265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unnel Ideas Cliparts - Funnel - Png Download (#282633) - PinClipart">
            <a:extLst>
              <a:ext uri="{FF2B5EF4-FFF2-40B4-BE49-F238E27FC236}">
                <a16:creationId xmlns:a16="http://schemas.microsoft.com/office/drawing/2014/main" id="{D9892A2E-DE93-5C44-87EA-F0710B941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021445" y="2316288"/>
            <a:ext cx="4985877" cy="560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DFF400-DE78-3E43-9E8D-5098F2161F30}"/>
              </a:ext>
            </a:extLst>
          </p:cNvPr>
          <p:cNvSpPr txBox="1"/>
          <p:nvPr/>
        </p:nvSpPr>
        <p:spPr>
          <a:xfrm>
            <a:off x="7584142" y="4810028"/>
            <a:ext cx="117852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PMIx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7D40E1-F2E7-C747-99EA-2F9F2EF25A68}"/>
              </a:ext>
            </a:extLst>
          </p:cNvPr>
          <p:cNvSpPr txBox="1"/>
          <p:nvPr/>
        </p:nvSpPr>
        <p:spPr>
          <a:xfrm>
            <a:off x="11270758" y="3272194"/>
            <a:ext cx="165154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PRRTE</a:t>
            </a:r>
          </a:p>
          <a:p>
            <a:pPr algn="ctr"/>
            <a:r>
              <a:rPr lang="en-US" sz="2400" dirty="0"/>
              <a:t>(today)</a:t>
            </a:r>
          </a:p>
          <a:p>
            <a:pPr algn="ctr"/>
            <a:r>
              <a:rPr lang="en-US" sz="2400" dirty="0"/>
              <a:t>(OMPI v5)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CD4A4-A6AC-274B-9A6C-3932457FB4AF}"/>
              </a:ext>
            </a:extLst>
          </p:cNvPr>
          <p:cNvSpPr txBox="1"/>
          <p:nvPr/>
        </p:nvSpPr>
        <p:spPr>
          <a:xfrm>
            <a:off x="10951825" y="5873676"/>
            <a:ext cx="241284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Kubernetes</a:t>
            </a:r>
          </a:p>
          <a:p>
            <a:pPr algn="ctr"/>
            <a:r>
              <a:rPr lang="en-US" sz="2400" dirty="0"/>
              <a:t>(tomorrow?)</a:t>
            </a:r>
          </a:p>
        </p:txBody>
      </p:sp>
    </p:spTree>
    <p:extLst>
      <p:ext uri="{BB962C8B-B14F-4D97-AF65-F5344CB8AC3E}">
        <p14:creationId xmlns:p14="http://schemas.microsoft.com/office/powerpoint/2010/main" val="3343235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5977F8-AFD7-7744-B5C1-F84F30A9EE89}"/>
              </a:ext>
            </a:extLst>
          </p:cNvPr>
          <p:cNvSpPr/>
          <p:nvPr/>
        </p:nvSpPr>
        <p:spPr bwMode="auto">
          <a:xfrm>
            <a:off x="685800" y="3033655"/>
            <a:ext cx="13290550" cy="2356029"/>
          </a:xfrm>
          <a:prstGeom prst="rect">
            <a:avLst/>
          </a:prstGeom>
          <a:solidFill>
            <a:srgbClr val="FFFF00">
              <a:alpha val="3251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ADE19D-7C87-034B-9D0A-B8A6762C4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you should care</a:t>
            </a:r>
          </a:p>
          <a:p>
            <a:r>
              <a:rPr lang="en-US" dirty="0" err="1"/>
              <a:t>PMIx</a:t>
            </a:r>
            <a:r>
              <a:rPr lang="en-US" dirty="0"/>
              <a:t> fundamentals</a:t>
            </a:r>
          </a:p>
          <a:p>
            <a:pPr lvl="1"/>
            <a:r>
              <a:rPr lang="en-US" dirty="0"/>
              <a:t>Code layout</a:t>
            </a:r>
          </a:p>
          <a:p>
            <a:pPr lvl="1"/>
            <a:r>
              <a:rPr lang="en-US" dirty="0"/>
              <a:t>Major subsystems</a:t>
            </a:r>
          </a:p>
          <a:p>
            <a:r>
              <a:rPr lang="en-US" dirty="0"/>
              <a:t>PRRTE fundamentals</a:t>
            </a:r>
          </a:p>
          <a:p>
            <a:pPr lvl="1"/>
            <a:r>
              <a:rPr lang="en-US" dirty="0"/>
              <a:t>Code layout</a:t>
            </a:r>
          </a:p>
          <a:p>
            <a:pPr lvl="1"/>
            <a:r>
              <a:rPr lang="en-US" dirty="0"/>
              <a:t>Major subsystems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30397F-886E-6645-8E56-21DB8A46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50A31-FF74-834F-A2DA-6D5C4DDC906F}"/>
              </a:ext>
            </a:extLst>
          </p:cNvPr>
          <p:cNvSpPr txBox="1"/>
          <p:nvPr/>
        </p:nvSpPr>
        <p:spPr>
          <a:xfrm>
            <a:off x="10580192" y="3420932"/>
            <a:ext cx="13901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Today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C66E53-73A1-C246-B9D4-3B89C48A4184}"/>
              </a:ext>
            </a:extLst>
          </p:cNvPr>
          <p:cNvSpPr txBox="1"/>
          <p:nvPr/>
        </p:nvSpPr>
        <p:spPr>
          <a:xfrm>
            <a:off x="10262798" y="6196405"/>
            <a:ext cx="202491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Next week</a:t>
            </a:r>
          </a:p>
        </p:txBody>
      </p:sp>
    </p:spTree>
    <p:extLst>
      <p:ext uri="{BB962C8B-B14F-4D97-AF65-F5344CB8AC3E}">
        <p14:creationId xmlns:p14="http://schemas.microsoft.com/office/powerpoint/2010/main" val="4130710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23AF03-CE70-4C45-9EB8-F2B2005DD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Session</a:t>
            </a:r>
          </a:p>
          <a:p>
            <a:pPr lvl="1"/>
            <a:r>
              <a:rPr lang="en-US" sz="2800" dirty="0"/>
              <a:t>Allocation to a specific user</a:t>
            </a:r>
          </a:p>
          <a:p>
            <a:r>
              <a:rPr lang="en-US" sz="3600" dirty="0"/>
              <a:t>Job</a:t>
            </a:r>
          </a:p>
          <a:p>
            <a:pPr lvl="1"/>
            <a:r>
              <a:rPr lang="en-US" sz="2800" dirty="0"/>
              <a:t>Workflow to be executed within an application</a:t>
            </a:r>
          </a:p>
          <a:p>
            <a:pPr lvl="1"/>
            <a:r>
              <a:rPr lang="en-US" sz="2800" dirty="0"/>
              <a:t>Multiple jobs can coexist within a given session</a:t>
            </a:r>
          </a:p>
          <a:p>
            <a:pPr lvl="1"/>
            <a:r>
              <a:rPr lang="en-US" sz="2800" dirty="0"/>
              <a:t>In MPI terms, a “job” is synonymous with MPI_COMM_WORLD</a:t>
            </a:r>
          </a:p>
          <a:p>
            <a:r>
              <a:rPr lang="en-US" sz="3600" dirty="0"/>
              <a:t>Application</a:t>
            </a:r>
          </a:p>
          <a:p>
            <a:pPr lvl="1"/>
            <a:r>
              <a:rPr lang="en-US" sz="2800" dirty="0"/>
              <a:t>One or more processes executing the same executable</a:t>
            </a:r>
          </a:p>
          <a:p>
            <a:pPr lvl="1"/>
            <a:r>
              <a:rPr lang="en-US" sz="2800" dirty="0"/>
              <a:t>Can be a script, typically a binary</a:t>
            </a:r>
          </a:p>
          <a:p>
            <a:pPr lvl="1"/>
            <a:r>
              <a:rPr lang="en-US" sz="2800" dirty="0"/>
              <a:t>A single job can be comprised of multiple apps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F41A41-ACFF-E343-A8EB-0C2A8DDA3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</p:spTree>
    <p:extLst>
      <p:ext uri="{BB962C8B-B14F-4D97-AF65-F5344CB8AC3E}">
        <p14:creationId xmlns:p14="http://schemas.microsoft.com/office/powerpoint/2010/main" val="679471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C20312-63CC-9E46-8A5F-18CA04616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Client</a:t>
            </a:r>
          </a:p>
          <a:p>
            <a:pPr lvl="1"/>
            <a:r>
              <a:rPr lang="en-US" sz="3200" dirty="0"/>
              <a:t>Application process connected to local server</a:t>
            </a:r>
          </a:p>
          <a:p>
            <a:r>
              <a:rPr lang="en-US" sz="4000" dirty="0"/>
              <a:t>Server</a:t>
            </a:r>
          </a:p>
          <a:p>
            <a:pPr lvl="1"/>
            <a:r>
              <a:rPr lang="en-US" sz="3200" dirty="0"/>
              <a:t>Client + server APIs + host function module</a:t>
            </a:r>
          </a:p>
          <a:p>
            <a:pPr lvl="1"/>
            <a:r>
              <a:rPr lang="en-US" sz="3200" dirty="0"/>
              <a:t>Subtypes: gateway, scheduler, default</a:t>
            </a:r>
          </a:p>
          <a:p>
            <a:r>
              <a:rPr lang="en-US" sz="4000" dirty="0"/>
              <a:t>Tool</a:t>
            </a:r>
          </a:p>
          <a:p>
            <a:pPr lvl="1"/>
            <a:r>
              <a:rPr lang="en-US" sz="3200" dirty="0"/>
              <a:t>Client APIs with rendezvous</a:t>
            </a:r>
          </a:p>
          <a:p>
            <a:r>
              <a:rPr lang="en-US" sz="4000" dirty="0"/>
              <a:t>Launcher</a:t>
            </a:r>
          </a:p>
          <a:p>
            <a:pPr lvl="1"/>
            <a:r>
              <a:rPr lang="en-US" sz="3200" dirty="0"/>
              <a:t>Tool + server APIs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99CD0E-C979-B340-89B9-8D5B2EEBE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Types</a:t>
            </a:r>
          </a:p>
        </p:txBody>
      </p:sp>
    </p:spTree>
    <p:extLst>
      <p:ext uri="{BB962C8B-B14F-4D97-AF65-F5344CB8AC3E}">
        <p14:creationId xmlns:p14="http://schemas.microsoft.com/office/powerpoint/2010/main" val="1154603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ed Rectangle 57"/>
          <p:cNvSpPr/>
          <p:nvPr/>
        </p:nvSpPr>
        <p:spPr bwMode="auto">
          <a:xfrm>
            <a:off x="7660253" y="2009919"/>
            <a:ext cx="4958470" cy="4573765"/>
          </a:xfrm>
          <a:prstGeom prst="roundRect">
            <a:avLst/>
          </a:prstGeom>
          <a:solidFill>
            <a:srgbClr val="FFEBC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2194562" y="2594679"/>
            <a:ext cx="3749042" cy="4513717"/>
          </a:xfrm>
          <a:prstGeom prst="roundRect">
            <a:avLst/>
          </a:prstGeom>
          <a:solidFill>
            <a:srgbClr val="FFFF00">
              <a:alpha val="3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PMIx-SMS Interactions</a:t>
            </a:r>
          </a:p>
        </p:txBody>
      </p:sp>
      <p:sp>
        <p:nvSpPr>
          <p:cNvPr id="5" name="Cloud 4"/>
          <p:cNvSpPr/>
          <p:nvPr/>
        </p:nvSpPr>
        <p:spPr bwMode="auto">
          <a:xfrm>
            <a:off x="2333301" y="2743202"/>
            <a:ext cx="3386434" cy="164592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algn="ctr" defTabSz="1097253"/>
            <a:endParaRPr lang="en-US" sz="2880" dirty="0">
              <a:solidFill>
                <a:schemeClr val="bg1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Cloud 5"/>
          <p:cNvSpPr/>
          <p:nvPr/>
        </p:nvSpPr>
        <p:spPr bwMode="auto">
          <a:xfrm>
            <a:off x="2333301" y="5394962"/>
            <a:ext cx="3386434" cy="1645920"/>
          </a:xfrm>
          <a:prstGeom prst="cloud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algn="ctr" defTabSz="1097253" fontAlgn="ctr">
              <a:spcBef>
                <a:spcPts val="0"/>
              </a:spcBef>
            </a:pPr>
            <a:endParaRPr lang="en-US" sz="2880" dirty="0">
              <a:solidFill>
                <a:schemeClr val="bg1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783202" y="3770075"/>
            <a:ext cx="2011680" cy="201168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90663" y="3816963"/>
            <a:ext cx="998991" cy="720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82" dirty="0"/>
              <a:t>RM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750321" y="4424909"/>
            <a:ext cx="1188722" cy="810822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algn="ctr" defTabSz="1097253"/>
            <a:r>
              <a:rPr lang="en-US" sz="2162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PMIx</a:t>
            </a:r>
          </a:p>
          <a:p>
            <a:pPr algn="ctr" defTabSz="1097253"/>
            <a:r>
              <a:rPr lang="en-US" sz="2162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Client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9448422" y="4410156"/>
            <a:ext cx="346462" cy="742558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" name="Can 17"/>
          <p:cNvSpPr/>
          <p:nvPr/>
        </p:nvSpPr>
        <p:spPr bwMode="auto">
          <a:xfrm>
            <a:off x="10466383" y="3148914"/>
            <a:ext cx="772510" cy="611704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algn="ctr" defTabSz="1097253"/>
            <a:r>
              <a:rPr lang="en-US" sz="1920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FS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10340069" y="4305631"/>
            <a:ext cx="1025138" cy="3977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algn="ctr" defTabSz="1097253"/>
            <a:r>
              <a:rPr lang="en-US" sz="1920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Fabric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0792134" y="5011215"/>
            <a:ext cx="121006" cy="491941"/>
            <a:chOff x="8364918" y="3861562"/>
            <a:chExt cx="100838" cy="409951"/>
          </a:xfrm>
        </p:grpSpPr>
        <p:sp>
          <p:nvSpPr>
            <p:cNvPr id="20" name="Oval 19"/>
            <p:cNvSpPr/>
            <p:nvPr/>
          </p:nvSpPr>
          <p:spPr bwMode="auto">
            <a:xfrm>
              <a:off x="8364918" y="3861562"/>
              <a:ext cx="100838" cy="10083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6" rIns="109728" bIns="54866" numCol="1" rtlCol="0" anchor="t" anchorCtr="0" compatLnSpc="1">
              <a:prstTxWarp prst="textNoShape">
                <a:avLst/>
              </a:prstTxWarp>
            </a:bodyPr>
            <a:lstStyle/>
            <a:p>
              <a:pPr defTabSz="1097253"/>
              <a:endParaRPr lang="en-US" sz="2880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8364918" y="4013962"/>
              <a:ext cx="100838" cy="10083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6" rIns="109728" bIns="54866" numCol="1" rtlCol="0" anchor="t" anchorCtr="0" compatLnSpc="1">
              <a:prstTxWarp prst="textNoShape">
                <a:avLst/>
              </a:prstTxWarp>
            </a:bodyPr>
            <a:lstStyle/>
            <a:p>
              <a:pPr defTabSz="1097253"/>
              <a:endParaRPr lang="en-US" sz="2880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8364918" y="4170675"/>
              <a:ext cx="100838" cy="10083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6" rIns="109728" bIns="54866" numCol="1" rtlCol="0" anchor="t" anchorCtr="0" compatLnSpc="1">
              <a:prstTxWarp prst="textNoShape">
                <a:avLst/>
              </a:prstTxWarp>
            </a:bodyPr>
            <a:lstStyle/>
            <a:p>
              <a:pPr defTabSz="1097253"/>
              <a:endParaRPr lang="en-US" sz="2880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27" name="Rounded Rectangle 26"/>
          <p:cNvSpPr/>
          <p:nvPr/>
        </p:nvSpPr>
        <p:spPr bwMode="auto">
          <a:xfrm>
            <a:off x="10340069" y="5812815"/>
            <a:ext cx="1025138" cy="3977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algn="ctr" defTabSz="1097253"/>
            <a:r>
              <a:rPr lang="en-US" sz="1920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RAS</a:t>
            </a:r>
          </a:p>
        </p:txBody>
      </p:sp>
      <p:sp>
        <p:nvSpPr>
          <p:cNvPr id="28" name="Left Brace 27"/>
          <p:cNvSpPr/>
          <p:nvPr/>
        </p:nvSpPr>
        <p:spPr bwMode="auto">
          <a:xfrm>
            <a:off x="9794881" y="3038555"/>
            <a:ext cx="545186" cy="3474720"/>
          </a:xfrm>
          <a:prstGeom prst="leftBrac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64714" y="4486448"/>
            <a:ext cx="1233030" cy="720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82" dirty="0"/>
              <a:t>APP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9114" y="3923463"/>
            <a:ext cx="147989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82" dirty="0">
                <a:solidFill>
                  <a:srgbClr val="FF0000"/>
                </a:solidFill>
                <a:latin typeface="+mn-lt"/>
                <a:ea typeface="Lucida Handwriting" charset="0"/>
                <a:cs typeface="Lucida Handwriting" charset="0"/>
              </a:rPr>
              <a:t>Orchestration</a:t>
            </a:r>
          </a:p>
          <a:p>
            <a:pPr algn="ctr"/>
            <a:r>
              <a:rPr lang="en-US" sz="1682" dirty="0">
                <a:solidFill>
                  <a:srgbClr val="FF0000"/>
                </a:solidFill>
                <a:latin typeface="+mn-lt"/>
                <a:ea typeface="Lucida Handwriting" charset="0"/>
                <a:cs typeface="Lucida Handwriting" charset="0"/>
              </a:rPr>
              <a:t>Requests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15825" y="5185461"/>
            <a:ext cx="1263487" cy="351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2" dirty="0">
                <a:solidFill>
                  <a:srgbClr val="FF0000"/>
                </a:solidFill>
                <a:latin typeface="+mn-lt"/>
                <a:ea typeface="Lucida Handwriting" charset="0"/>
                <a:cs typeface="Lucida Handwriting" charset="0"/>
              </a:rPr>
              <a:t>Responses</a:t>
            </a:r>
          </a:p>
        </p:txBody>
      </p:sp>
      <p:sp>
        <p:nvSpPr>
          <p:cNvPr id="17" name="Left Arrow 16"/>
          <p:cNvSpPr/>
          <p:nvPr/>
        </p:nvSpPr>
        <p:spPr bwMode="auto">
          <a:xfrm flipH="1">
            <a:off x="5939037" y="4562384"/>
            <a:ext cx="1838002" cy="282022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1" name="Left Arrow 30"/>
          <p:cNvSpPr/>
          <p:nvPr/>
        </p:nvSpPr>
        <p:spPr bwMode="auto">
          <a:xfrm>
            <a:off x="5939039" y="4827404"/>
            <a:ext cx="2011682" cy="304818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731877" y="4703397"/>
            <a:ext cx="609462" cy="38779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920" dirty="0">
                <a:solidFill>
                  <a:schemeClr val="bg1"/>
                </a:solidFill>
              </a:rPr>
              <a:t>NIC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583145" y="3693895"/>
            <a:ext cx="867545" cy="68326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920" dirty="0">
                <a:solidFill>
                  <a:schemeClr val="bg1"/>
                </a:solidFill>
              </a:rPr>
              <a:t>Fabric</a:t>
            </a:r>
          </a:p>
          <a:p>
            <a:pPr algn="ctr"/>
            <a:r>
              <a:rPr lang="en-US" sz="1920" dirty="0">
                <a:solidFill>
                  <a:schemeClr val="bg1"/>
                </a:solidFill>
              </a:rPr>
              <a:t>Mgr</a:t>
            </a:r>
          </a:p>
        </p:txBody>
      </p:sp>
      <p:cxnSp>
        <p:nvCxnSpPr>
          <p:cNvPr id="36" name="Straight Connector 35"/>
          <p:cNvCxnSpPr>
            <a:endCxn id="35" idx="1"/>
          </p:cNvCxnSpPr>
          <p:nvPr/>
        </p:nvCxnSpPr>
        <p:spPr>
          <a:xfrm flipV="1">
            <a:off x="11387099" y="4035527"/>
            <a:ext cx="196046" cy="509065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34" idx="1"/>
          </p:cNvCxnSpPr>
          <p:nvPr/>
        </p:nvCxnSpPr>
        <p:spPr>
          <a:xfrm>
            <a:off x="11387102" y="4544585"/>
            <a:ext cx="344775" cy="352711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7765971" y="4368513"/>
            <a:ext cx="1359859" cy="83509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20" dirty="0">
                <a:solidFill>
                  <a:schemeClr val="bg1"/>
                </a:solidFill>
              </a:rPr>
              <a:t>PMIx</a:t>
            </a:r>
          </a:p>
          <a:p>
            <a:pPr algn="ctr"/>
            <a:r>
              <a:rPr lang="en-US" sz="1920" dirty="0">
                <a:solidFill>
                  <a:schemeClr val="bg1"/>
                </a:solidFill>
              </a:rPr>
              <a:t>Server</a:t>
            </a:r>
          </a:p>
        </p:txBody>
      </p:sp>
      <p:cxnSp>
        <p:nvCxnSpPr>
          <p:cNvPr id="40" name="Straight Connector 39"/>
          <p:cNvCxnSpPr>
            <a:endCxn id="16" idx="2"/>
          </p:cNvCxnSpPr>
          <p:nvPr/>
        </p:nvCxnSpPr>
        <p:spPr bwMode="auto">
          <a:xfrm flipV="1">
            <a:off x="9125831" y="4781436"/>
            <a:ext cx="322590" cy="46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3468511" y="5826715"/>
            <a:ext cx="1116011" cy="720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82" dirty="0">
                <a:solidFill>
                  <a:schemeClr val="bg1"/>
                </a:solidFill>
              </a:rPr>
              <a:t>MPI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942810" y="3200739"/>
            <a:ext cx="2252540" cy="720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82" dirty="0">
                <a:solidFill>
                  <a:schemeClr val="bg1"/>
                </a:solidFill>
              </a:rPr>
              <a:t>OpenMP</a:t>
            </a:r>
          </a:p>
        </p:txBody>
      </p:sp>
      <p:cxnSp>
        <p:nvCxnSpPr>
          <p:cNvPr id="44" name="Straight Connector 43"/>
          <p:cNvCxnSpPr>
            <a:endCxn id="10" idx="1"/>
          </p:cNvCxnSpPr>
          <p:nvPr/>
        </p:nvCxnSpPr>
        <p:spPr bwMode="auto">
          <a:xfrm>
            <a:off x="4166739" y="4382346"/>
            <a:ext cx="583582" cy="44797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endCxn id="10" idx="1"/>
          </p:cNvCxnSpPr>
          <p:nvPr/>
        </p:nvCxnSpPr>
        <p:spPr bwMode="auto">
          <a:xfrm flipV="1">
            <a:off x="4273817" y="4830318"/>
            <a:ext cx="476504" cy="5951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805" y="6358273"/>
            <a:ext cx="1986330" cy="122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2" name="Oval 51"/>
          <p:cNvSpPr/>
          <p:nvPr/>
        </p:nvSpPr>
        <p:spPr bwMode="auto">
          <a:xfrm>
            <a:off x="7765972" y="6858000"/>
            <a:ext cx="246162" cy="36576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3" name="Freeform 52"/>
          <p:cNvSpPr/>
          <p:nvPr/>
        </p:nvSpPr>
        <p:spPr bwMode="auto">
          <a:xfrm>
            <a:off x="7986268" y="5145230"/>
            <a:ext cx="1026386" cy="1764917"/>
          </a:xfrm>
          <a:custGeom>
            <a:avLst/>
            <a:gdLst>
              <a:gd name="connsiteX0" fmla="*/ 476092 w 855321"/>
              <a:gd name="connsiteY0" fmla="*/ 335 h 1428613"/>
              <a:gd name="connsiteX1" fmla="*/ 838830 w 855321"/>
              <a:gd name="connsiteY1" fmla="*/ 234603 h 1428613"/>
              <a:gd name="connsiteX2" fmla="*/ 0 w 855321"/>
              <a:gd name="connsiteY2" fmla="*/ 1428613 h 1428613"/>
              <a:gd name="connsiteX3" fmla="*/ 0 w 855321"/>
              <a:gd name="connsiteY3" fmla="*/ 1428613 h 14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5321" h="1428613">
                <a:moveTo>
                  <a:pt x="476092" y="335"/>
                </a:moveTo>
                <a:cubicBezTo>
                  <a:pt x="697135" y="-1554"/>
                  <a:pt x="918179" y="-3443"/>
                  <a:pt x="838830" y="234603"/>
                </a:cubicBezTo>
                <a:cubicBezTo>
                  <a:pt x="759481" y="472649"/>
                  <a:pt x="0" y="1428613"/>
                  <a:pt x="0" y="1428613"/>
                </a:cubicBezTo>
                <a:lnTo>
                  <a:pt x="0" y="1428613"/>
                </a:lnTo>
              </a:path>
            </a:pathLst>
          </a:cu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643" y="6694145"/>
            <a:ext cx="945549" cy="990270"/>
          </a:xfrm>
          <a:prstGeom prst="rect">
            <a:avLst/>
          </a:prstGeom>
        </p:spPr>
      </p:pic>
      <p:sp>
        <p:nvSpPr>
          <p:cNvPr id="55" name="Freeform 54"/>
          <p:cNvSpPr/>
          <p:nvPr/>
        </p:nvSpPr>
        <p:spPr bwMode="auto">
          <a:xfrm>
            <a:off x="8693604" y="5145230"/>
            <a:ext cx="749128" cy="1647886"/>
          </a:xfrm>
          <a:custGeom>
            <a:avLst/>
            <a:gdLst>
              <a:gd name="connsiteX0" fmla="*/ 0 w 624273"/>
              <a:gd name="connsiteY0" fmla="*/ 11457 h 1386835"/>
              <a:gd name="connsiteX1" fmla="*/ 612119 w 624273"/>
              <a:gd name="connsiteY1" fmla="*/ 200383 h 1386835"/>
              <a:gd name="connsiteX2" fmla="*/ 423193 w 624273"/>
              <a:gd name="connsiteY2" fmla="*/ 1386835 h 138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273" h="1386835">
                <a:moveTo>
                  <a:pt x="0" y="11457"/>
                </a:moveTo>
                <a:cubicBezTo>
                  <a:pt x="270793" y="-8695"/>
                  <a:pt x="541587" y="-28847"/>
                  <a:pt x="612119" y="200383"/>
                </a:cubicBezTo>
                <a:cubicBezTo>
                  <a:pt x="682651" y="429613"/>
                  <a:pt x="423193" y="1386835"/>
                  <a:pt x="423193" y="1386835"/>
                </a:cubicBezTo>
              </a:path>
            </a:pathLst>
          </a:cu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847660" y="6914055"/>
            <a:ext cx="736099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82" dirty="0"/>
              <a:t>Job</a:t>
            </a:r>
          </a:p>
          <a:p>
            <a:pPr algn="ctr"/>
            <a:r>
              <a:rPr lang="en-US" sz="1682" dirty="0"/>
              <a:t>Script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891100" y="2009917"/>
            <a:ext cx="2568331" cy="757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2" dirty="0"/>
              <a:t>System</a:t>
            </a:r>
          </a:p>
          <a:p>
            <a:pPr algn="ctr"/>
            <a:r>
              <a:rPr lang="en-US" sz="2162" dirty="0"/>
              <a:t>Management Stack</a:t>
            </a:r>
          </a:p>
        </p:txBody>
      </p:sp>
      <p:sp>
        <p:nvSpPr>
          <p:cNvPr id="59" name="Oval 58"/>
          <p:cNvSpPr/>
          <p:nvPr/>
        </p:nvSpPr>
        <p:spPr bwMode="auto">
          <a:xfrm>
            <a:off x="9043546" y="6771094"/>
            <a:ext cx="344341" cy="195205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12719" y="7610209"/>
            <a:ext cx="1396664" cy="351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2" dirty="0">
                <a:solidFill>
                  <a:srgbClr val="FF0000"/>
                </a:solidFill>
                <a:latin typeface="+mn-lt"/>
                <a:ea typeface="Lucida Handwriting" charset="0"/>
                <a:cs typeface="Lucida Handwriting" charset="0"/>
              </a:rPr>
              <a:t>Tool Support</a:t>
            </a:r>
          </a:p>
        </p:txBody>
      </p:sp>
    </p:spTree>
    <p:extLst>
      <p:ext uri="{BB962C8B-B14F-4D97-AF65-F5344CB8AC3E}">
        <p14:creationId xmlns:p14="http://schemas.microsoft.com/office/powerpoint/2010/main" val="210163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D5D742-E2FE-8C4F-A148-05D7E10CD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8" y="4680954"/>
            <a:ext cx="1836792" cy="242038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02DD8BF-A6B4-F54E-9866-4DDE32183C6F}"/>
              </a:ext>
            </a:extLst>
          </p:cNvPr>
          <p:cNvSpPr/>
          <p:nvPr/>
        </p:nvSpPr>
        <p:spPr bwMode="auto">
          <a:xfrm>
            <a:off x="1894454" y="2397514"/>
            <a:ext cx="4321371" cy="4913382"/>
          </a:xfrm>
          <a:prstGeom prst="roundRect">
            <a:avLst/>
          </a:prstGeom>
          <a:solidFill>
            <a:srgbClr val="B95EA7">
              <a:alpha val="73000"/>
            </a:srgbClr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2" tIns="45720" rIns="91442" bIns="45720" numCol="1" rtlCol="0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 sz="240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8" name="Rounded Rectangle 57"/>
          <p:cNvSpPr/>
          <p:nvPr/>
        </p:nvSpPr>
        <p:spPr bwMode="auto">
          <a:xfrm>
            <a:off x="7660253" y="2009919"/>
            <a:ext cx="4958470" cy="4573765"/>
          </a:xfrm>
          <a:prstGeom prst="roundRect">
            <a:avLst/>
          </a:prstGeom>
          <a:solidFill>
            <a:srgbClr val="FFEBC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2194562" y="2594679"/>
            <a:ext cx="3749042" cy="4513717"/>
          </a:xfrm>
          <a:prstGeom prst="roundRect">
            <a:avLst/>
          </a:prstGeom>
          <a:solidFill>
            <a:srgbClr val="FFFF00">
              <a:alpha val="7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PMIx-SMS Interactions</a:t>
            </a:r>
          </a:p>
        </p:txBody>
      </p:sp>
      <p:sp>
        <p:nvSpPr>
          <p:cNvPr id="5" name="Cloud 4"/>
          <p:cNvSpPr/>
          <p:nvPr/>
        </p:nvSpPr>
        <p:spPr bwMode="auto">
          <a:xfrm>
            <a:off x="2333301" y="2743202"/>
            <a:ext cx="3386434" cy="164592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algn="ctr" defTabSz="1097253"/>
            <a:endParaRPr lang="en-US" sz="2880" dirty="0">
              <a:solidFill>
                <a:schemeClr val="bg1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Cloud 5"/>
          <p:cNvSpPr/>
          <p:nvPr/>
        </p:nvSpPr>
        <p:spPr bwMode="auto">
          <a:xfrm>
            <a:off x="2333301" y="5394962"/>
            <a:ext cx="3386434" cy="1645920"/>
          </a:xfrm>
          <a:prstGeom prst="cloud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algn="ctr" defTabSz="1097253" fontAlgn="ctr">
              <a:spcBef>
                <a:spcPts val="0"/>
              </a:spcBef>
            </a:pPr>
            <a:endParaRPr lang="en-US" sz="2880" dirty="0">
              <a:solidFill>
                <a:schemeClr val="bg1"/>
              </a:solidFill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783202" y="3770075"/>
            <a:ext cx="2011680" cy="2011680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90663" y="3816963"/>
            <a:ext cx="998991" cy="720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82" dirty="0"/>
              <a:t>RM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750321" y="4424909"/>
            <a:ext cx="1188722" cy="810822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algn="ctr" defTabSz="1097253"/>
            <a:r>
              <a:rPr lang="en-US" sz="2162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PMIx</a:t>
            </a:r>
          </a:p>
          <a:p>
            <a:pPr algn="ctr" defTabSz="1097253"/>
            <a:r>
              <a:rPr lang="en-US" sz="2162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Client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9448422" y="4410156"/>
            <a:ext cx="346462" cy="742558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" name="Can 17"/>
          <p:cNvSpPr/>
          <p:nvPr/>
        </p:nvSpPr>
        <p:spPr bwMode="auto">
          <a:xfrm>
            <a:off x="10466383" y="3148914"/>
            <a:ext cx="772510" cy="611704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algn="ctr" defTabSz="1097253"/>
            <a:r>
              <a:rPr lang="en-US" sz="1920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FS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10340069" y="4305631"/>
            <a:ext cx="1025138" cy="3977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algn="ctr" defTabSz="1097253"/>
            <a:r>
              <a:rPr lang="en-US" sz="1920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Fabric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0792134" y="5011215"/>
            <a:ext cx="121006" cy="491941"/>
            <a:chOff x="8364918" y="3861562"/>
            <a:chExt cx="100838" cy="409951"/>
          </a:xfrm>
        </p:grpSpPr>
        <p:sp>
          <p:nvSpPr>
            <p:cNvPr id="20" name="Oval 19"/>
            <p:cNvSpPr/>
            <p:nvPr/>
          </p:nvSpPr>
          <p:spPr bwMode="auto">
            <a:xfrm>
              <a:off x="8364918" y="3861562"/>
              <a:ext cx="100838" cy="10083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6" rIns="109728" bIns="54866" numCol="1" rtlCol="0" anchor="t" anchorCtr="0" compatLnSpc="1">
              <a:prstTxWarp prst="textNoShape">
                <a:avLst/>
              </a:prstTxWarp>
            </a:bodyPr>
            <a:lstStyle/>
            <a:p>
              <a:pPr defTabSz="1097253"/>
              <a:endParaRPr lang="en-US" sz="2880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8364918" y="4013962"/>
              <a:ext cx="100838" cy="10083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6" rIns="109728" bIns="54866" numCol="1" rtlCol="0" anchor="t" anchorCtr="0" compatLnSpc="1">
              <a:prstTxWarp prst="textNoShape">
                <a:avLst/>
              </a:prstTxWarp>
            </a:bodyPr>
            <a:lstStyle/>
            <a:p>
              <a:pPr defTabSz="1097253"/>
              <a:endParaRPr lang="en-US" sz="2880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8364918" y="4170675"/>
              <a:ext cx="100838" cy="100838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6" rIns="109728" bIns="54866" numCol="1" rtlCol="0" anchor="t" anchorCtr="0" compatLnSpc="1">
              <a:prstTxWarp prst="textNoShape">
                <a:avLst/>
              </a:prstTxWarp>
            </a:bodyPr>
            <a:lstStyle/>
            <a:p>
              <a:pPr defTabSz="1097253"/>
              <a:endParaRPr lang="en-US" sz="2880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27" name="Rounded Rectangle 26"/>
          <p:cNvSpPr/>
          <p:nvPr/>
        </p:nvSpPr>
        <p:spPr bwMode="auto">
          <a:xfrm>
            <a:off x="10340069" y="5812815"/>
            <a:ext cx="1025138" cy="397765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algn="ctr" defTabSz="1097253"/>
            <a:r>
              <a:rPr lang="en-US" sz="1920" dirty="0">
                <a:solidFill>
                  <a:schemeClr val="bg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RAS</a:t>
            </a:r>
          </a:p>
        </p:txBody>
      </p:sp>
      <p:sp>
        <p:nvSpPr>
          <p:cNvPr id="28" name="Left Brace 27"/>
          <p:cNvSpPr/>
          <p:nvPr/>
        </p:nvSpPr>
        <p:spPr bwMode="auto">
          <a:xfrm>
            <a:off x="9794881" y="3038555"/>
            <a:ext cx="545186" cy="3474720"/>
          </a:xfrm>
          <a:prstGeom prst="leftBrac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64714" y="4486448"/>
            <a:ext cx="1233030" cy="720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82" dirty="0"/>
              <a:t>APP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19473" y="3923463"/>
            <a:ext cx="1479892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82" dirty="0">
                <a:solidFill>
                  <a:srgbClr val="FF0000"/>
                </a:solidFill>
                <a:latin typeface="+mn-lt"/>
                <a:ea typeface="Lucida Handwriting" charset="0"/>
                <a:cs typeface="Lucida Handwriting" charset="0"/>
              </a:rPr>
              <a:t>Orchestration</a:t>
            </a:r>
          </a:p>
          <a:p>
            <a:pPr algn="ctr"/>
            <a:r>
              <a:rPr lang="en-US" sz="1682" dirty="0">
                <a:solidFill>
                  <a:srgbClr val="FF0000"/>
                </a:solidFill>
                <a:latin typeface="+mn-lt"/>
                <a:ea typeface="Lucida Handwriting" charset="0"/>
                <a:cs typeface="Lucida Handwriting" charset="0"/>
              </a:rPr>
              <a:t>Requests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16183" y="5185461"/>
            <a:ext cx="1263487" cy="351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2" dirty="0">
                <a:solidFill>
                  <a:srgbClr val="FF0000"/>
                </a:solidFill>
                <a:latin typeface="+mn-lt"/>
                <a:ea typeface="Lucida Handwriting" charset="0"/>
                <a:cs typeface="Lucida Handwriting" charset="0"/>
              </a:rPr>
              <a:t>Responses</a:t>
            </a:r>
          </a:p>
        </p:txBody>
      </p:sp>
      <p:sp>
        <p:nvSpPr>
          <p:cNvPr id="17" name="Left Arrow 16"/>
          <p:cNvSpPr/>
          <p:nvPr/>
        </p:nvSpPr>
        <p:spPr bwMode="auto">
          <a:xfrm flipH="1">
            <a:off x="5939037" y="4562384"/>
            <a:ext cx="1838002" cy="282022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1" name="Left Arrow 30"/>
          <p:cNvSpPr/>
          <p:nvPr/>
        </p:nvSpPr>
        <p:spPr bwMode="auto">
          <a:xfrm>
            <a:off x="5939039" y="4827404"/>
            <a:ext cx="2011682" cy="304818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731877" y="4703397"/>
            <a:ext cx="609462" cy="38779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920" dirty="0">
                <a:solidFill>
                  <a:schemeClr val="bg1"/>
                </a:solidFill>
              </a:rPr>
              <a:t>NIC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583145" y="3693895"/>
            <a:ext cx="867545" cy="68326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920" dirty="0">
                <a:solidFill>
                  <a:schemeClr val="bg1"/>
                </a:solidFill>
              </a:rPr>
              <a:t>Fabric</a:t>
            </a:r>
          </a:p>
          <a:p>
            <a:pPr algn="ctr"/>
            <a:r>
              <a:rPr lang="en-US" sz="1920" dirty="0">
                <a:solidFill>
                  <a:schemeClr val="bg1"/>
                </a:solidFill>
              </a:rPr>
              <a:t>Mgr</a:t>
            </a:r>
          </a:p>
        </p:txBody>
      </p:sp>
      <p:cxnSp>
        <p:nvCxnSpPr>
          <p:cNvPr id="36" name="Straight Connector 35"/>
          <p:cNvCxnSpPr>
            <a:endCxn id="35" idx="1"/>
          </p:cNvCxnSpPr>
          <p:nvPr/>
        </p:nvCxnSpPr>
        <p:spPr>
          <a:xfrm flipV="1">
            <a:off x="11387099" y="4035527"/>
            <a:ext cx="196046" cy="509065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endCxn id="34" idx="1"/>
          </p:cNvCxnSpPr>
          <p:nvPr/>
        </p:nvCxnSpPr>
        <p:spPr>
          <a:xfrm>
            <a:off x="11387102" y="4544585"/>
            <a:ext cx="344775" cy="352711"/>
          </a:xfrm>
          <a:prstGeom prst="line">
            <a:avLst/>
          </a:prstGeom>
          <a:ln w="28575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7765971" y="4368513"/>
            <a:ext cx="1359859" cy="835099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20" dirty="0">
                <a:solidFill>
                  <a:schemeClr val="bg1"/>
                </a:solidFill>
              </a:rPr>
              <a:t>PMIx</a:t>
            </a:r>
          </a:p>
          <a:p>
            <a:pPr algn="ctr"/>
            <a:r>
              <a:rPr lang="en-US" sz="1920" dirty="0">
                <a:solidFill>
                  <a:schemeClr val="bg1"/>
                </a:solidFill>
              </a:rPr>
              <a:t>Server</a:t>
            </a:r>
          </a:p>
        </p:txBody>
      </p:sp>
      <p:cxnSp>
        <p:nvCxnSpPr>
          <p:cNvPr id="40" name="Straight Connector 39"/>
          <p:cNvCxnSpPr>
            <a:endCxn id="16" idx="2"/>
          </p:cNvCxnSpPr>
          <p:nvPr/>
        </p:nvCxnSpPr>
        <p:spPr bwMode="auto">
          <a:xfrm flipV="1">
            <a:off x="9125831" y="4781436"/>
            <a:ext cx="322590" cy="462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3468511" y="5826715"/>
            <a:ext cx="1116011" cy="720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82" dirty="0">
                <a:solidFill>
                  <a:schemeClr val="bg1"/>
                </a:solidFill>
              </a:rPr>
              <a:t>MPI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942810" y="3200739"/>
            <a:ext cx="2252540" cy="720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82" dirty="0">
                <a:solidFill>
                  <a:schemeClr val="bg1"/>
                </a:solidFill>
              </a:rPr>
              <a:t>OpenMP</a:t>
            </a:r>
          </a:p>
        </p:txBody>
      </p:sp>
      <p:cxnSp>
        <p:nvCxnSpPr>
          <p:cNvPr id="44" name="Straight Connector 43"/>
          <p:cNvCxnSpPr>
            <a:endCxn id="10" idx="1"/>
          </p:cNvCxnSpPr>
          <p:nvPr/>
        </p:nvCxnSpPr>
        <p:spPr bwMode="auto">
          <a:xfrm>
            <a:off x="4166739" y="4382346"/>
            <a:ext cx="583582" cy="44797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>
            <a:endCxn id="10" idx="1"/>
          </p:cNvCxnSpPr>
          <p:nvPr/>
        </p:nvCxnSpPr>
        <p:spPr bwMode="auto">
          <a:xfrm flipV="1">
            <a:off x="4273817" y="4830318"/>
            <a:ext cx="476504" cy="5951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2805" y="6358273"/>
            <a:ext cx="1986330" cy="122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2" name="Oval 51"/>
          <p:cNvSpPr/>
          <p:nvPr/>
        </p:nvSpPr>
        <p:spPr bwMode="auto">
          <a:xfrm>
            <a:off x="7765972" y="6858000"/>
            <a:ext cx="246162" cy="36576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3" name="Freeform 52"/>
          <p:cNvSpPr/>
          <p:nvPr/>
        </p:nvSpPr>
        <p:spPr bwMode="auto">
          <a:xfrm>
            <a:off x="7986268" y="5145230"/>
            <a:ext cx="1026386" cy="1764917"/>
          </a:xfrm>
          <a:custGeom>
            <a:avLst/>
            <a:gdLst>
              <a:gd name="connsiteX0" fmla="*/ 476092 w 855321"/>
              <a:gd name="connsiteY0" fmla="*/ 335 h 1428613"/>
              <a:gd name="connsiteX1" fmla="*/ 838830 w 855321"/>
              <a:gd name="connsiteY1" fmla="*/ 234603 h 1428613"/>
              <a:gd name="connsiteX2" fmla="*/ 0 w 855321"/>
              <a:gd name="connsiteY2" fmla="*/ 1428613 h 1428613"/>
              <a:gd name="connsiteX3" fmla="*/ 0 w 855321"/>
              <a:gd name="connsiteY3" fmla="*/ 1428613 h 14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5321" h="1428613">
                <a:moveTo>
                  <a:pt x="476092" y="335"/>
                </a:moveTo>
                <a:cubicBezTo>
                  <a:pt x="697135" y="-1554"/>
                  <a:pt x="918179" y="-3443"/>
                  <a:pt x="838830" y="234603"/>
                </a:cubicBezTo>
                <a:cubicBezTo>
                  <a:pt x="759481" y="472649"/>
                  <a:pt x="0" y="1428613"/>
                  <a:pt x="0" y="1428613"/>
                </a:cubicBezTo>
                <a:lnTo>
                  <a:pt x="0" y="1428613"/>
                </a:lnTo>
              </a:path>
            </a:pathLst>
          </a:cu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643" y="6694145"/>
            <a:ext cx="945549" cy="990270"/>
          </a:xfrm>
          <a:prstGeom prst="rect">
            <a:avLst/>
          </a:prstGeom>
        </p:spPr>
      </p:pic>
      <p:sp>
        <p:nvSpPr>
          <p:cNvPr id="55" name="Freeform 54"/>
          <p:cNvSpPr/>
          <p:nvPr/>
        </p:nvSpPr>
        <p:spPr bwMode="auto">
          <a:xfrm>
            <a:off x="8693604" y="5145230"/>
            <a:ext cx="749128" cy="1647886"/>
          </a:xfrm>
          <a:custGeom>
            <a:avLst/>
            <a:gdLst>
              <a:gd name="connsiteX0" fmla="*/ 0 w 624273"/>
              <a:gd name="connsiteY0" fmla="*/ 11457 h 1386835"/>
              <a:gd name="connsiteX1" fmla="*/ 612119 w 624273"/>
              <a:gd name="connsiteY1" fmla="*/ 200383 h 1386835"/>
              <a:gd name="connsiteX2" fmla="*/ 423193 w 624273"/>
              <a:gd name="connsiteY2" fmla="*/ 1386835 h 138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4273" h="1386835">
                <a:moveTo>
                  <a:pt x="0" y="11457"/>
                </a:moveTo>
                <a:cubicBezTo>
                  <a:pt x="270793" y="-8695"/>
                  <a:pt x="541587" y="-28847"/>
                  <a:pt x="612119" y="200383"/>
                </a:cubicBezTo>
                <a:cubicBezTo>
                  <a:pt x="682651" y="429613"/>
                  <a:pt x="423193" y="1386835"/>
                  <a:pt x="423193" y="1386835"/>
                </a:cubicBezTo>
              </a:path>
            </a:pathLst>
          </a:cu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847660" y="6914055"/>
            <a:ext cx="736099" cy="610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82" dirty="0"/>
              <a:t>Job</a:t>
            </a:r>
          </a:p>
          <a:p>
            <a:pPr algn="ctr"/>
            <a:r>
              <a:rPr lang="en-US" sz="1682" dirty="0"/>
              <a:t>Script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891100" y="2009917"/>
            <a:ext cx="2568331" cy="757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2" dirty="0"/>
              <a:t>System</a:t>
            </a:r>
          </a:p>
          <a:p>
            <a:pPr algn="ctr"/>
            <a:r>
              <a:rPr lang="en-US" sz="2162" dirty="0"/>
              <a:t>Management Stack</a:t>
            </a:r>
          </a:p>
        </p:txBody>
      </p:sp>
      <p:sp>
        <p:nvSpPr>
          <p:cNvPr id="59" name="Oval 58"/>
          <p:cNvSpPr/>
          <p:nvPr/>
        </p:nvSpPr>
        <p:spPr bwMode="auto">
          <a:xfrm>
            <a:off x="9043546" y="6771094"/>
            <a:ext cx="344341" cy="195205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6" rIns="109728" bIns="54866" numCol="1" rtlCol="0" anchor="t" anchorCtr="0" compatLnSpc="1">
            <a:prstTxWarp prst="textNoShape">
              <a:avLst/>
            </a:prstTxWarp>
          </a:bodyPr>
          <a:lstStyle/>
          <a:p>
            <a:pPr defTabSz="1097253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12719" y="7610209"/>
            <a:ext cx="1396664" cy="3511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2" dirty="0">
                <a:solidFill>
                  <a:srgbClr val="FF0000"/>
                </a:solidFill>
                <a:latin typeface="+mn-lt"/>
                <a:ea typeface="Lucida Handwriting" charset="0"/>
                <a:cs typeface="Lucida Handwriting" charset="0"/>
              </a:rPr>
              <a:t>Tool Support</a:t>
            </a:r>
          </a:p>
        </p:txBody>
      </p:sp>
      <p:pic>
        <p:nvPicPr>
          <p:cNvPr id="7174" name="Picture 6" descr="alt=&quot;Clip Art Ideas&quot; title=&quot;Clip Art Ideas&quot; ">
            <a:extLst>
              <a:ext uri="{FF2B5EF4-FFF2-40B4-BE49-F238E27FC236}">
                <a16:creationId xmlns:a16="http://schemas.microsoft.com/office/drawing/2014/main" id="{93B0E195-3529-B748-9E20-7A8A5FD55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92" y="2943589"/>
            <a:ext cx="1469250" cy="173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335E36-4E0A-8945-8F79-64B1FED348E8}"/>
              </a:ext>
            </a:extLst>
          </p:cNvPr>
          <p:cNvSpPr txBox="1"/>
          <p:nvPr/>
        </p:nvSpPr>
        <p:spPr>
          <a:xfrm>
            <a:off x="2797548" y="7468633"/>
            <a:ext cx="1875835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81" i="1" dirty="0">
                <a:solidFill>
                  <a:srgbClr val="FF0000"/>
                </a:solidFill>
                <a:latin typeface="Lucida Calligraphy" panose="03010101010101010101" pitchFamily="66" charset="77"/>
              </a:rPr>
              <a:t>Container!</a:t>
            </a:r>
          </a:p>
        </p:txBody>
      </p:sp>
    </p:spTree>
    <p:extLst>
      <p:ext uri="{BB962C8B-B14F-4D97-AF65-F5344CB8AC3E}">
        <p14:creationId xmlns:p14="http://schemas.microsoft.com/office/powerpoint/2010/main" val="353897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4A3255-72C7-9F4F-93B1-2B28F41CF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pic>
        <p:nvPicPr>
          <p:cNvPr id="20" name="Picture 6" descr="https://duckduckgo.com/i/0cc4fca8.png">
            <a:extLst>
              <a:ext uri="{FF2B5EF4-FFF2-40B4-BE49-F238E27FC236}">
                <a16:creationId xmlns:a16="http://schemas.microsoft.com/office/drawing/2014/main" id="{A6D79005-27FB-F442-911B-AEE6A35C4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35" y="4150880"/>
            <a:ext cx="1170695" cy="11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D101EA8-C2C5-4843-9917-D544EB15FF6C}"/>
              </a:ext>
            </a:extLst>
          </p:cNvPr>
          <p:cNvSpPr/>
          <p:nvPr/>
        </p:nvSpPr>
        <p:spPr bwMode="auto">
          <a:xfrm>
            <a:off x="1191985" y="2954215"/>
            <a:ext cx="3035524" cy="3484995"/>
          </a:xfrm>
          <a:prstGeom prst="roundRect">
            <a:avLst/>
          </a:prstGeom>
          <a:solidFill>
            <a:srgbClr val="B95EA7">
              <a:alpha val="7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ECBA432-1236-194A-A77C-754D70F18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688" y="3222702"/>
            <a:ext cx="2589514" cy="3043044"/>
          </a:xfrm>
          <a:prstGeom prst="rect">
            <a:avLst/>
          </a:prstGeom>
        </p:spPr>
      </p:pic>
      <p:sp>
        <p:nvSpPr>
          <p:cNvPr id="25" name="Left Arrow 24">
            <a:extLst>
              <a:ext uri="{FF2B5EF4-FFF2-40B4-BE49-F238E27FC236}">
                <a16:creationId xmlns:a16="http://schemas.microsoft.com/office/drawing/2014/main" id="{A98FD78A-964B-E34B-940A-4C5F865F7F08}"/>
              </a:ext>
            </a:extLst>
          </p:cNvPr>
          <p:cNvSpPr/>
          <p:nvPr/>
        </p:nvSpPr>
        <p:spPr bwMode="auto">
          <a:xfrm flipH="1">
            <a:off x="3821463" y="4506627"/>
            <a:ext cx="739245" cy="282023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80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6" name="Left Arrow 25">
            <a:extLst>
              <a:ext uri="{FF2B5EF4-FFF2-40B4-BE49-F238E27FC236}">
                <a16:creationId xmlns:a16="http://schemas.microsoft.com/office/drawing/2014/main" id="{85D262CF-E46C-594E-8E80-566D0A79A6D3}"/>
              </a:ext>
            </a:extLst>
          </p:cNvPr>
          <p:cNvSpPr/>
          <p:nvPr/>
        </p:nvSpPr>
        <p:spPr bwMode="auto">
          <a:xfrm>
            <a:off x="3821465" y="4771645"/>
            <a:ext cx="639668" cy="304816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80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F60085-21F5-414F-99E5-56125F34C503}"/>
              </a:ext>
            </a:extLst>
          </p:cNvPr>
          <p:cNvSpPr txBox="1"/>
          <p:nvPr/>
        </p:nvSpPr>
        <p:spPr>
          <a:xfrm>
            <a:off x="3815998" y="4478361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CRI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96C35F6-D273-8249-94B8-B589331A34F5}"/>
              </a:ext>
            </a:extLst>
          </p:cNvPr>
          <p:cNvSpPr/>
          <p:nvPr/>
        </p:nvSpPr>
        <p:spPr bwMode="auto">
          <a:xfrm>
            <a:off x="8372174" y="3147645"/>
            <a:ext cx="3035524" cy="3484995"/>
          </a:xfrm>
          <a:prstGeom prst="roundRect">
            <a:avLst/>
          </a:prstGeom>
          <a:solidFill>
            <a:srgbClr val="B95EA7">
              <a:alpha val="7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4543C4-2015-AA42-93FB-E6B06492F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877" y="3396166"/>
            <a:ext cx="2589514" cy="3043044"/>
          </a:xfrm>
          <a:prstGeom prst="rect">
            <a:avLst/>
          </a:prstGeom>
        </p:spPr>
      </p:pic>
      <p:sp>
        <p:nvSpPr>
          <p:cNvPr id="34" name="Left Arrow 33">
            <a:extLst>
              <a:ext uri="{FF2B5EF4-FFF2-40B4-BE49-F238E27FC236}">
                <a16:creationId xmlns:a16="http://schemas.microsoft.com/office/drawing/2014/main" id="{92140123-D4C5-E44B-9B74-7E80AAD17B7A}"/>
              </a:ext>
            </a:extLst>
          </p:cNvPr>
          <p:cNvSpPr/>
          <p:nvPr/>
        </p:nvSpPr>
        <p:spPr bwMode="auto">
          <a:xfrm flipH="1">
            <a:off x="11001652" y="4680091"/>
            <a:ext cx="895813" cy="282023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80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5" name="Left Arrow 34">
            <a:extLst>
              <a:ext uri="{FF2B5EF4-FFF2-40B4-BE49-F238E27FC236}">
                <a16:creationId xmlns:a16="http://schemas.microsoft.com/office/drawing/2014/main" id="{B74F98C7-8620-FB40-91CD-CAC661172ED7}"/>
              </a:ext>
            </a:extLst>
          </p:cNvPr>
          <p:cNvSpPr/>
          <p:nvPr/>
        </p:nvSpPr>
        <p:spPr bwMode="auto">
          <a:xfrm>
            <a:off x="11001653" y="4945109"/>
            <a:ext cx="895811" cy="304816"/>
          </a:xfrm>
          <a:prstGeom prst="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1097280"/>
            <a:endParaRPr lang="en-US" sz="288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8" name="Left-Right Arrow 37">
            <a:extLst>
              <a:ext uri="{FF2B5EF4-FFF2-40B4-BE49-F238E27FC236}">
                <a16:creationId xmlns:a16="http://schemas.microsoft.com/office/drawing/2014/main" id="{3F37F545-AF33-B043-85B9-805DA5251B40}"/>
              </a:ext>
            </a:extLst>
          </p:cNvPr>
          <p:cNvSpPr/>
          <p:nvPr/>
        </p:nvSpPr>
        <p:spPr bwMode="auto">
          <a:xfrm>
            <a:off x="5797128" y="4542737"/>
            <a:ext cx="2085278" cy="621986"/>
          </a:xfrm>
          <a:prstGeom prst="leftRightArrow">
            <a:avLst/>
          </a:prstGeom>
          <a:pattFill prst="pct20">
            <a:fgClr>
              <a:srgbClr val="FF0000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71403F-C3B1-8947-8307-1C781CD861D0}"/>
              </a:ext>
            </a:extLst>
          </p:cNvPr>
          <p:cNvSpPr txBox="1"/>
          <p:nvPr/>
        </p:nvSpPr>
        <p:spPr>
          <a:xfrm>
            <a:off x="5640560" y="5250639"/>
            <a:ext cx="2398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Calligraphy" panose="03010101010101010101" pitchFamily="66" charset="77"/>
              </a:rPr>
              <a:t>Interchangeable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F5A33F23-09F0-D84F-852A-086BFC8B6E91}"/>
              </a:ext>
            </a:extLst>
          </p:cNvPr>
          <p:cNvSpPr/>
          <p:nvPr/>
        </p:nvSpPr>
        <p:spPr bwMode="auto">
          <a:xfrm>
            <a:off x="11727094" y="3396166"/>
            <a:ext cx="1722194" cy="3227794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D250AD-4D69-B345-B101-E09F77EF579B}"/>
              </a:ext>
            </a:extLst>
          </p:cNvPr>
          <p:cNvSpPr txBox="1"/>
          <p:nvPr/>
        </p:nvSpPr>
        <p:spPr>
          <a:xfrm>
            <a:off x="11960718" y="4067964"/>
            <a:ext cx="11432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Slurm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PBS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Shasta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Flux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8BCE46-EA51-F147-B9B8-E78FC84A8111}"/>
              </a:ext>
            </a:extLst>
          </p:cNvPr>
          <p:cNvSpPr txBox="1"/>
          <p:nvPr/>
        </p:nvSpPr>
        <p:spPr>
          <a:xfrm>
            <a:off x="3915646" y="4762647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CRI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A39285E-BDAF-5741-9D2D-13E9B92878D7}"/>
              </a:ext>
            </a:extLst>
          </p:cNvPr>
          <p:cNvSpPr/>
          <p:nvPr/>
        </p:nvSpPr>
        <p:spPr bwMode="auto">
          <a:xfrm>
            <a:off x="4499937" y="4594939"/>
            <a:ext cx="129703" cy="353412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281265E-97E2-F446-8C10-76077DB452EC}"/>
              </a:ext>
            </a:extLst>
          </p:cNvPr>
          <p:cNvSpPr/>
          <p:nvPr/>
        </p:nvSpPr>
        <p:spPr bwMode="auto">
          <a:xfrm>
            <a:off x="11779055" y="4762647"/>
            <a:ext cx="129703" cy="353412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860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5977F8-AFD7-7744-B5C1-F84F30A9EE89}"/>
              </a:ext>
            </a:extLst>
          </p:cNvPr>
          <p:cNvSpPr/>
          <p:nvPr/>
        </p:nvSpPr>
        <p:spPr bwMode="auto">
          <a:xfrm>
            <a:off x="685800" y="2250831"/>
            <a:ext cx="13290550" cy="3138854"/>
          </a:xfrm>
          <a:prstGeom prst="rect">
            <a:avLst/>
          </a:prstGeom>
          <a:solidFill>
            <a:srgbClr val="FFFF00">
              <a:alpha val="3251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ADE19D-7C87-034B-9D0A-B8A6762C4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you should care</a:t>
            </a:r>
          </a:p>
          <a:p>
            <a:r>
              <a:rPr lang="en-US" dirty="0" err="1"/>
              <a:t>PMIx</a:t>
            </a:r>
            <a:r>
              <a:rPr lang="en-US" dirty="0"/>
              <a:t> fundamentals</a:t>
            </a:r>
          </a:p>
          <a:p>
            <a:pPr lvl="1"/>
            <a:r>
              <a:rPr lang="en-US" dirty="0"/>
              <a:t>Code layout</a:t>
            </a:r>
          </a:p>
          <a:p>
            <a:pPr lvl="1"/>
            <a:r>
              <a:rPr lang="en-US" dirty="0"/>
              <a:t>Major subsystems</a:t>
            </a:r>
          </a:p>
          <a:p>
            <a:r>
              <a:rPr lang="en-US" dirty="0"/>
              <a:t>PRRTE fundamentals</a:t>
            </a:r>
          </a:p>
          <a:p>
            <a:pPr lvl="1"/>
            <a:r>
              <a:rPr lang="en-US" dirty="0"/>
              <a:t>Code layout</a:t>
            </a:r>
          </a:p>
          <a:p>
            <a:pPr lvl="1"/>
            <a:r>
              <a:rPr lang="en-US" dirty="0"/>
              <a:t>Major subsystems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30397F-886E-6645-8E56-21DB8A46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50A31-FF74-834F-A2DA-6D5C4DDC906F}"/>
              </a:ext>
            </a:extLst>
          </p:cNvPr>
          <p:cNvSpPr txBox="1"/>
          <p:nvPr/>
        </p:nvSpPr>
        <p:spPr>
          <a:xfrm>
            <a:off x="10580192" y="3420932"/>
            <a:ext cx="13901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Today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C66E53-73A1-C246-B9D4-3B89C48A4184}"/>
              </a:ext>
            </a:extLst>
          </p:cNvPr>
          <p:cNvSpPr txBox="1"/>
          <p:nvPr/>
        </p:nvSpPr>
        <p:spPr>
          <a:xfrm>
            <a:off x="10262798" y="6196405"/>
            <a:ext cx="202491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Next week</a:t>
            </a:r>
          </a:p>
        </p:txBody>
      </p:sp>
    </p:spTree>
    <p:extLst>
      <p:ext uri="{BB962C8B-B14F-4D97-AF65-F5344CB8AC3E}">
        <p14:creationId xmlns:p14="http://schemas.microsoft.com/office/powerpoint/2010/main" val="2345032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819CED-E7A4-B948-90D8-247FD31771BB}"/>
              </a:ext>
            </a:extLst>
          </p:cNvPr>
          <p:cNvSpPr txBox="1"/>
          <p:nvPr/>
        </p:nvSpPr>
        <p:spPr>
          <a:xfrm>
            <a:off x="10307038" y="7517807"/>
            <a:ext cx="70870" cy="187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2" descr="The GeForce RTX 3060 Ti Lineup: Which Graphics Card Is Right for You?">
            <a:extLst>
              <a:ext uri="{FF2B5EF4-FFF2-40B4-BE49-F238E27FC236}">
                <a16:creationId xmlns:a16="http://schemas.microsoft.com/office/drawing/2014/main" id="{1D6A4EE7-E0FE-6D4E-ABD0-5E6872DE2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215" y="6374424"/>
            <a:ext cx="2309424" cy="172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GeForce RTX 3060 Ti Lineup: Which Graphics Card Is Right for You?">
            <a:extLst>
              <a:ext uri="{FF2B5EF4-FFF2-40B4-BE49-F238E27FC236}">
                <a16:creationId xmlns:a16="http://schemas.microsoft.com/office/drawing/2014/main" id="{9CE4DC70-EC45-4244-AB07-A8F20E90F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01" y="6514003"/>
            <a:ext cx="2309424" cy="172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58EABD-66D0-714C-BB4D-082C988FF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Abstracted Coordination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6A61B9F-B172-4348-9521-3522AFA68E59}"/>
              </a:ext>
            </a:extLst>
          </p:cNvPr>
          <p:cNvSpPr/>
          <p:nvPr/>
        </p:nvSpPr>
        <p:spPr bwMode="auto">
          <a:xfrm>
            <a:off x="2056060" y="3893825"/>
            <a:ext cx="3035524" cy="3484995"/>
          </a:xfrm>
          <a:prstGeom prst="roundRect">
            <a:avLst/>
          </a:prstGeom>
          <a:solidFill>
            <a:srgbClr val="B95EA7">
              <a:alpha val="7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8B9932-F4F8-7745-835B-B1461965E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065" y="4114800"/>
            <a:ext cx="2589514" cy="3043044"/>
          </a:xfrm>
          <a:prstGeom prst="rect">
            <a:avLst/>
          </a:prstGeom>
        </p:spPr>
      </p:pic>
      <p:pic>
        <p:nvPicPr>
          <p:cNvPr id="6" name="Picture 6" descr="https://duckduckgo.com/i/0cc4fca8.png">
            <a:extLst>
              <a:ext uri="{FF2B5EF4-FFF2-40B4-BE49-F238E27FC236}">
                <a16:creationId xmlns:a16="http://schemas.microsoft.com/office/drawing/2014/main" id="{546F6A34-0089-9F4A-9588-E49E223CA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981" y="1996765"/>
            <a:ext cx="1170695" cy="114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118E48F-8A83-5D41-B4A3-E2418A1B1D5F}"/>
              </a:ext>
            </a:extLst>
          </p:cNvPr>
          <p:cNvSpPr/>
          <p:nvPr/>
        </p:nvSpPr>
        <p:spPr bwMode="auto">
          <a:xfrm>
            <a:off x="9538817" y="3893825"/>
            <a:ext cx="3035524" cy="3484995"/>
          </a:xfrm>
          <a:prstGeom prst="roundRect">
            <a:avLst/>
          </a:prstGeom>
          <a:solidFill>
            <a:srgbClr val="B95EA7">
              <a:alpha val="7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BFDD5A-320E-FD45-9A34-EC9F3570B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1822" y="4114800"/>
            <a:ext cx="2589514" cy="3043044"/>
          </a:xfrm>
          <a:prstGeom prst="rect">
            <a:avLst/>
          </a:prstGeom>
        </p:spPr>
      </p:pic>
      <p:sp>
        <p:nvSpPr>
          <p:cNvPr id="18" name="Bent Arrow 17">
            <a:extLst>
              <a:ext uri="{FF2B5EF4-FFF2-40B4-BE49-F238E27FC236}">
                <a16:creationId xmlns:a16="http://schemas.microsoft.com/office/drawing/2014/main" id="{EA1B3C54-CD3C-9442-BFEB-9DA289A41BCC}"/>
              </a:ext>
            </a:extLst>
          </p:cNvPr>
          <p:cNvSpPr/>
          <p:nvPr/>
        </p:nvSpPr>
        <p:spPr bwMode="auto">
          <a:xfrm rot="5400000">
            <a:off x="4845543" y="6070898"/>
            <a:ext cx="637442" cy="1125416"/>
          </a:xfrm>
          <a:prstGeom prst="bentArrow">
            <a:avLst>
              <a:gd name="adj1" fmla="val 26342"/>
              <a:gd name="adj2" fmla="val 25508"/>
              <a:gd name="adj3" fmla="val 25000"/>
              <a:gd name="adj4" fmla="val 4375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0" name="Bent Arrow 19">
            <a:extLst>
              <a:ext uri="{FF2B5EF4-FFF2-40B4-BE49-F238E27FC236}">
                <a16:creationId xmlns:a16="http://schemas.microsoft.com/office/drawing/2014/main" id="{76FE5D44-8E6F-4E4C-B1BA-B0D4A3F8C0DE}"/>
              </a:ext>
            </a:extLst>
          </p:cNvPr>
          <p:cNvSpPr/>
          <p:nvPr/>
        </p:nvSpPr>
        <p:spPr bwMode="auto">
          <a:xfrm rot="5400000">
            <a:off x="12326240" y="6031394"/>
            <a:ext cx="637442" cy="1125416"/>
          </a:xfrm>
          <a:prstGeom prst="bentArrow">
            <a:avLst>
              <a:gd name="adj1" fmla="val 26342"/>
              <a:gd name="adj2" fmla="val 25508"/>
              <a:gd name="adj3" fmla="val 25000"/>
              <a:gd name="adj4" fmla="val 4375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C8B8F80-16FE-5E41-A1CA-5894096F3062}"/>
              </a:ext>
            </a:extLst>
          </p:cNvPr>
          <p:cNvSpPr/>
          <p:nvPr/>
        </p:nvSpPr>
        <p:spPr bwMode="auto">
          <a:xfrm rot="5400000">
            <a:off x="7363021" y="2704988"/>
            <a:ext cx="134613" cy="509986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C6D439-6583-0745-B9BE-76597CA7A323}"/>
              </a:ext>
            </a:extLst>
          </p:cNvPr>
          <p:cNvCxnSpPr>
            <a:stCxn id="4" idx="3"/>
            <a:endCxn id="21" idx="5"/>
          </p:cNvCxnSpPr>
          <p:nvPr/>
        </p:nvCxnSpPr>
        <p:spPr bwMode="auto">
          <a:xfrm flipV="1">
            <a:off x="4868579" y="3007574"/>
            <a:ext cx="2381442" cy="262874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8207B5A6-7B25-A14B-987A-06203E2E743B}"/>
              </a:ext>
            </a:extLst>
          </p:cNvPr>
          <p:cNvCxnSpPr>
            <a:cxnSpLocks/>
            <a:stCxn id="21" idx="0"/>
            <a:endCxn id="8" idx="3"/>
          </p:cNvCxnSpPr>
          <p:nvPr/>
        </p:nvCxnSpPr>
        <p:spPr bwMode="auto">
          <a:xfrm>
            <a:off x="7685321" y="2959982"/>
            <a:ext cx="4666015" cy="2676340"/>
          </a:xfrm>
          <a:prstGeom prst="bentConnector3">
            <a:avLst>
              <a:gd name="adj1" fmla="val 124308"/>
            </a:avLst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Cloud 29">
            <a:extLst>
              <a:ext uri="{FF2B5EF4-FFF2-40B4-BE49-F238E27FC236}">
                <a16:creationId xmlns:a16="http://schemas.microsoft.com/office/drawing/2014/main" id="{D32927F4-5372-EE4F-90B9-03AF5676CC78}"/>
              </a:ext>
            </a:extLst>
          </p:cNvPr>
          <p:cNvSpPr/>
          <p:nvPr/>
        </p:nvSpPr>
        <p:spPr bwMode="auto">
          <a:xfrm rot="5400000">
            <a:off x="6887913" y="3571018"/>
            <a:ext cx="984933" cy="2799802"/>
          </a:xfrm>
          <a:prstGeom prst="cloud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29ADE15-407B-1645-A9C5-52CD779FFD3F}"/>
              </a:ext>
            </a:extLst>
          </p:cNvPr>
          <p:cNvCxnSpPr>
            <a:cxnSpLocks/>
          </p:cNvCxnSpPr>
          <p:nvPr/>
        </p:nvCxnSpPr>
        <p:spPr bwMode="auto">
          <a:xfrm flipV="1">
            <a:off x="4569508" y="4959275"/>
            <a:ext cx="2275473" cy="1273560"/>
          </a:xfrm>
          <a:prstGeom prst="line">
            <a:avLst/>
          </a:prstGeom>
          <a:solidFill>
            <a:schemeClr val="accent1"/>
          </a:solidFill>
          <a:ln w="136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EBF6F66-E34F-C145-8C7D-326ADEB5109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982718" y="5112375"/>
            <a:ext cx="2132876" cy="1202510"/>
          </a:xfrm>
          <a:prstGeom prst="line">
            <a:avLst/>
          </a:prstGeom>
          <a:solidFill>
            <a:schemeClr val="accent1"/>
          </a:solidFill>
          <a:ln w="136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FF2CEB4-EF11-964B-A4D0-0CBF8E52F50F}"/>
              </a:ext>
            </a:extLst>
          </p:cNvPr>
          <p:cNvSpPr txBox="1"/>
          <p:nvPr/>
        </p:nvSpPr>
        <p:spPr>
          <a:xfrm>
            <a:off x="6488506" y="4759220"/>
            <a:ext cx="1952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Shmem</a:t>
            </a:r>
            <a:r>
              <a:rPr lang="en-US" sz="2000" dirty="0"/>
              <a:t> Region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05B65E-E313-8146-A991-2829104813C0}"/>
              </a:ext>
            </a:extLst>
          </p:cNvPr>
          <p:cNvSpPr txBox="1"/>
          <p:nvPr/>
        </p:nvSpPr>
        <p:spPr>
          <a:xfrm>
            <a:off x="985568" y="2057729"/>
            <a:ext cx="560441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GPU assignments</a:t>
            </a:r>
          </a:p>
          <a:p>
            <a:r>
              <a:rPr lang="en-US" sz="2800" dirty="0"/>
              <a:t>Device distances</a:t>
            </a:r>
          </a:p>
          <a:p>
            <a:r>
              <a:rPr lang="en-US" sz="2800" dirty="0" err="1"/>
              <a:t>Shmem</a:t>
            </a:r>
            <a:r>
              <a:rPr lang="en-US" sz="2800" dirty="0"/>
              <a:t> region location</a:t>
            </a:r>
          </a:p>
          <a:p>
            <a:r>
              <a:rPr lang="en-US" sz="2800" dirty="0"/>
              <a:t>Identity and number of local peers</a:t>
            </a:r>
          </a:p>
        </p:txBody>
      </p:sp>
    </p:spTree>
    <p:extLst>
      <p:ext uri="{BB962C8B-B14F-4D97-AF65-F5344CB8AC3E}">
        <p14:creationId xmlns:p14="http://schemas.microsoft.com/office/powerpoint/2010/main" val="2556731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FFB2B7-F2E0-0943-8604-4D7B2F159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4" y="2133603"/>
            <a:ext cx="7069874" cy="5939883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Auto-negotiate messaging protocol</a:t>
            </a:r>
          </a:p>
          <a:p>
            <a:r>
              <a:rPr lang="en-US" sz="3200" dirty="0">
                <a:solidFill>
                  <a:srgbClr val="FF0000"/>
                </a:solidFill>
              </a:rPr>
              <a:t>Client starts</a:t>
            </a:r>
          </a:p>
          <a:p>
            <a:pPr lvl="1"/>
            <a:r>
              <a:rPr lang="en-US" sz="2802" dirty="0">
                <a:solidFill>
                  <a:schemeClr val="bg2"/>
                </a:solidFill>
              </a:rPr>
              <a:t>Envar indicates server capabilities</a:t>
            </a:r>
          </a:p>
          <a:p>
            <a:pPr lvl="1"/>
            <a:r>
              <a:rPr lang="en-US" sz="2802" dirty="0">
                <a:solidFill>
                  <a:schemeClr val="bg2"/>
                </a:solidFill>
              </a:rPr>
              <a:t>Select highest support in common</a:t>
            </a:r>
          </a:p>
          <a:p>
            <a:pPr lvl="1"/>
            <a:r>
              <a:rPr lang="en-US" sz="2802" dirty="0">
                <a:solidFill>
                  <a:schemeClr val="bg2"/>
                </a:solidFill>
              </a:rPr>
              <a:t>Convey selection in connection handshake</a:t>
            </a:r>
          </a:p>
          <a:p>
            <a:r>
              <a:rPr lang="en-US" sz="3200" dirty="0">
                <a:solidFill>
                  <a:srgbClr val="FF0000"/>
                </a:solidFill>
              </a:rPr>
              <a:t>Server follows client’s lead</a:t>
            </a:r>
          </a:p>
          <a:p>
            <a:pPr lvl="1"/>
            <a:r>
              <a:rPr lang="en-US" sz="2600" dirty="0">
                <a:solidFill>
                  <a:schemeClr val="bg2"/>
                </a:solidFill>
              </a:rPr>
              <a:t>Per-client messaging protocol</a:t>
            </a:r>
          </a:p>
          <a:p>
            <a:pPr lvl="1"/>
            <a:r>
              <a:rPr lang="en-US" sz="2600" dirty="0">
                <a:solidFill>
                  <a:schemeClr val="bg2"/>
                </a:solidFill>
              </a:rPr>
              <a:t>Support mix of client versions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BB76CD-6E11-5448-8F89-2EEC24002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Cross-Version Support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C38132-889F-9541-83D6-354DA98D2CF4}"/>
              </a:ext>
            </a:extLst>
          </p:cNvPr>
          <p:cNvSpPr txBox="1"/>
          <p:nvPr/>
        </p:nvSpPr>
        <p:spPr>
          <a:xfrm>
            <a:off x="3523784" y="2706077"/>
            <a:ext cx="394660" cy="523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2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14E14A-CFB5-D744-8CD4-DA275E6BC1F1}"/>
              </a:ext>
            </a:extLst>
          </p:cNvPr>
          <p:cNvSpPr txBox="1"/>
          <p:nvPr/>
        </p:nvSpPr>
        <p:spPr>
          <a:xfrm>
            <a:off x="3564677" y="3906697"/>
            <a:ext cx="394660" cy="523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2" dirty="0"/>
              <a:t>+</a:t>
            </a:r>
          </a:p>
        </p:txBody>
      </p:sp>
      <p:sp>
        <p:nvSpPr>
          <p:cNvPr id="6" name="Explosion 2 5">
            <a:extLst>
              <a:ext uri="{FF2B5EF4-FFF2-40B4-BE49-F238E27FC236}">
                <a16:creationId xmlns:a16="http://schemas.microsoft.com/office/drawing/2014/main" id="{98578D61-F403-E946-B0A2-F9234E0B4EDE}"/>
              </a:ext>
            </a:extLst>
          </p:cNvPr>
          <p:cNvSpPr/>
          <p:nvPr/>
        </p:nvSpPr>
        <p:spPr bwMode="auto">
          <a:xfrm>
            <a:off x="12310945" y="6846852"/>
            <a:ext cx="2201275" cy="1315845"/>
          </a:xfrm>
          <a:prstGeom prst="irregularSeal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2" tIns="45720" rIns="91442" bIns="45720" numCol="1" rtlCol="0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 sz="2400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80092B-696F-074F-9C14-644F75222BC7}"/>
              </a:ext>
            </a:extLst>
          </p:cNvPr>
          <p:cNvSpPr txBox="1"/>
          <p:nvPr/>
        </p:nvSpPr>
        <p:spPr>
          <a:xfrm rot="20185062">
            <a:off x="12810926" y="7308869"/>
            <a:ext cx="1000595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81" dirty="0">
                <a:solidFill>
                  <a:schemeClr val="bg1"/>
                </a:solidFill>
              </a:rPr>
              <a:t>Done!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69BDD-38B7-F641-8881-74894FD7B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55" y="2412813"/>
            <a:ext cx="6706386" cy="460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95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A3B195-0110-0740-BB64-46D10B264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PMIx Scope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944216-F92A-EE4F-9ADB-DAC0D4E2EC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/>
              <a:t>Wireup</a:t>
            </a:r>
          </a:p>
          <a:p>
            <a:pPr lvl="1"/>
            <a:r>
              <a:rPr lang="en-US" sz="2802" dirty="0"/>
              <a:t>Fence, put, get, commit</a:t>
            </a:r>
          </a:p>
          <a:p>
            <a:r>
              <a:rPr lang="en-US" sz="3200" dirty="0"/>
              <a:t>Publication</a:t>
            </a:r>
          </a:p>
          <a:p>
            <a:pPr lvl="1"/>
            <a:r>
              <a:rPr lang="en-US" sz="2802" dirty="0"/>
              <a:t>Publish, lookup, unpublish</a:t>
            </a:r>
          </a:p>
          <a:p>
            <a:r>
              <a:rPr lang="en-US" sz="3200" dirty="0"/>
              <a:t>Dynamics</a:t>
            </a:r>
          </a:p>
          <a:p>
            <a:pPr lvl="1"/>
            <a:r>
              <a:rPr lang="en-US" sz="2802" dirty="0"/>
              <a:t>Spawn, connect, disconnect, group construct/destruct</a:t>
            </a:r>
          </a:p>
          <a:p>
            <a:r>
              <a:rPr lang="en-US" sz="3200" dirty="0"/>
              <a:t>Storage</a:t>
            </a:r>
          </a:p>
          <a:p>
            <a:pPr lvl="1"/>
            <a:r>
              <a:rPr lang="en-US" sz="2802" dirty="0"/>
              <a:t>Estimate retrieval times, set hot/warm/cold policy, data movement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DFEB0-9A8D-2E47-B830-B8B1A8DD8C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dirty="0"/>
              <a:t>WLM</a:t>
            </a:r>
          </a:p>
          <a:p>
            <a:pPr lvl="1"/>
            <a:r>
              <a:rPr lang="en-US" sz="2802" dirty="0"/>
              <a:t>Inventory, comm costs, subsystem app resource allocations, allocation mgmt</a:t>
            </a:r>
          </a:p>
          <a:p>
            <a:r>
              <a:rPr lang="en-US" sz="3200" dirty="0"/>
              <a:t>Fabric</a:t>
            </a:r>
          </a:p>
          <a:p>
            <a:pPr lvl="1"/>
            <a:r>
              <a:rPr lang="en-US" sz="2802" dirty="0"/>
              <a:t>QoS control, async updates</a:t>
            </a:r>
          </a:p>
          <a:p>
            <a:r>
              <a:rPr lang="en-US" sz="3200" dirty="0"/>
              <a:t>Tools</a:t>
            </a:r>
          </a:p>
          <a:p>
            <a:pPr lvl="1"/>
            <a:r>
              <a:rPr lang="en-US" sz="2802" dirty="0"/>
              <a:t>Query, attach/detach, IO fwd</a:t>
            </a:r>
          </a:p>
          <a:p>
            <a:r>
              <a:rPr lang="en-US" sz="3200" dirty="0"/>
              <a:t>Events </a:t>
            </a:r>
            <a:r>
              <a:rPr lang="en-US" sz="2800" dirty="0"/>
              <a:t>(</a:t>
            </a:r>
            <a:r>
              <a:rPr lang="en-US" sz="3200" dirty="0"/>
              <a:t>Async notification)</a:t>
            </a:r>
            <a:endParaRPr lang="en-US" sz="2800" dirty="0"/>
          </a:p>
          <a:p>
            <a:r>
              <a:rPr lang="en-US" sz="3200" dirty="0"/>
              <a:t>Info</a:t>
            </a:r>
          </a:p>
          <a:p>
            <a:pPr lvl="1"/>
            <a:r>
              <a:rPr lang="en-US" sz="2802" dirty="0"/>
              <a:t>Query, logging</a:t>
            </a:r>
          </a:p>
        </p:txBody>
      </p:sp>
    </p:spTree>
    <p:extLst>
      <p:ext uri="{BB962C8B-B14F-4D97-AF65-F5344CB8AC3E}">
        <p14:creationId xmlns:p14="http://schemas.microsoft.com/office/powerpoint/2010/main" val="238164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Generalized APIs</a:t>
            </a:r>
          </a:p>
          <a:p>
            <a:pPr lvl="1"/>
            <a:r>
              <a:rPr lang="en-US" dirty="0"/>
              <a:t>Few hard parameters</a:t>
            </a:r>
          </a:p>
          <a:p>
            <a:pPr lvl="1"/>
            <a:r>
              <a:rPr lang="en-US" dirty="0"/>
              <a:t>“Info” arrays to pass information, specify directives</a:t>
            </a:r>
          </a:p>
          <a:p>
            <a:r>
              <a:rPr lang="en-US" dirty="0"/>
              <a:t>Easily extended</a:t>
            </a:r>
          </a:p>
          <a:p>
            <a:pPr lvl="1"/>
            <a:r>
              <a:rPr lang="en-US" dirty="0"/>
              <a:t>Add “keys” instead of modifying API</a:t>
            </a:r>
          </a:p>
          <a:p>
            <a:r>
              <a:rPr lang="en-US" dirty="0"/>
              <a:t>Async operations</a:t>
            </a:r>
          </a:p>
          <a:p>
            <a:r>
              <a:rPr lang="en-US" dirty="0"/>
              <a:t>Thread safe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Philosophy</a:t>
            </a:r>
          </a:p>
        </p:txBody>
      </p:sp>
    </p:spTree>
    <p:extLst>
      <p:ext uri="{BB962C8B-B14F-4D97-AF65-F5344CB8AC3E}">
        <p14:creationId xmlns:p14="http://schemas.microsoft.com/office/powerpoint/2010/main" val="1437659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FED9A-7F6A-EE42-B5ED-9EA405D08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2" dirty="0"/>
              <a:t>Messenger, not a Doer</a:t>
            </a:r>
          </a:p>
          <a:p>
            <a:pPr lvl="1"/>
            <a:r>
              <a:rPr lang="en-US" sz="2802" dirty="0"/>
              <a:t>There are some (very limited) exceptions</a:t>
            </a:r>
          </a:p>
          <a:p>
            <a:r>
              <a:rPr lang="en-US" sz="3602" dirty="0"/>
              <a:t>No internal inter-node messaging support</a:t>
            </a:r>
          </a:p>
          <a:p>
            <a:pPr lvl="1"/>
            <a:r>
              <a:rPr lang="en-US" sz="2802" dirty="0"/>
              <a:t>Per RM request, all inter-node messaging provided by host environment</a:t>
            </a:r>
          </a:p>
          <a:p>
            <a:pPr lvl="2"/>
            <a:r>
              <a:rPr lang="en-US" sz="2400" dirty="0"/>
              <a:t>Minimizes connections and avoids yet another wireup procedure</a:t>
            </a:r>
          </a:p>
          <a:p>
            <a:pPr lvl="1"/>
            <a:r>
              <a:rPr lang="en-US" sz="2802" dirty="0"/>
              <a:t>Host environment required to know where things are</a:t>
            </a:r>
          </a:p>
          <a:p>
            <a:pPr lvl="2"/>
            <a:r>
              <a:rPr lang="en-US" sz="2400" dirty="0"/>
              <a:t>Where to send requests based on PMIx server type, info on a given proc</a:t>
            </a:r>
          </a:p>
          <a:p>
            <a:r>
              <a:rPr lang="en-US" sz="3602" dirty="0"/>
              <a:t>“Not Supported”</a:t>
            </a:r>
          </a:p>
          <a:p>
            <a:pPr lvl="1"/>
            <a:r>
              <a:rPr lang="en-US" sz="3200" dirty="0"/>
              <a:t>Critical to RM adoption</a:t>
            </a:r>
          </a:p>
          <a:p>
            <a:pPr lvl="1"/>
            <a:r>
              <a:rPr lang="en-US" sz="3200" dirty="0"/>
              <a:t>Let the market drive support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9658E8-0EC2-0C4F-85A4-BB0FA5D6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Principles</a:t>
            </a:r>
          </a:p>
        </p:txBody>
      </p:sp>
    </p:spTree>
    <p:extLst>
      <p:ext uri="{BB962C8B-B14F-4D97-AF65-F5344CB8AC3E}">
        <p14:creationId xmlns:p14="http://schemas.microsoft.com/office/powerpoint/2010/main" val="2056677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9EE436-3AB2-DF42-84F1-F1CBA32CA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Interactions with non-PMIx systems</a:t>
            </a:r>
          </a:p>
          <a:p>
            <a:pPr lvl="1"/>
            <a:r>
              <a:rPr lang="en-US" dirty="0"/>
              <a:t>Fabric manager, credential subsystems, storage systems</a:t>
            </a:r>
          </a:p>
          <a:p>
            <a:r>
              <a:rPr lang="en-US" dirty="0"/>
              <a:t>Aggregate local collective operations</a:t>
            </a:r>
          </a:p>
          <a:p>
            <a:pPr lvl="1"/>
            <a:r>
              <a:rPr lang="en-US" dirty="0"/>
              <a:t>Fence, connect/disconnect</a:t>
            </a:r>
          </a:p>
          <a:p>
            <a:r>
              <a:rPr lang="en-US" dirty="0"/>
              <a:t>Environment “support”</a:t>
            </a:r>
          </a:p>
          <a:p>
            <a:pPr lvl="1"/>
            <a:r>
              <a:rPr lang="en-US" dirty="0"/>
              <a:t>Inventory collection, process monitoring, logging, </a:t>
            </a:r>
            <a:r>
              <a:rPr lang="en-US" dirty="0" err="1"/>
              <a:t>envar</a:t>
            </a:r>
            <a:r>
              <a:rPr lang="en-US" dirty="0"/>
              <a:t> forwarding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12BE08-BF1F-6D43-98E8-1B89D1CEB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“Doer” Exceptions</a:t>
            </a:r>
          </a:p>
        </p:txBody>
      </p:sp>
    </p:spTree>
    <p:extLst>
      <p:ext uri="{BB962C8B-B14F-4D97-AF65-F5344CB8AC3E}">
        <p14:creationId xmlns:p14="http://schemas.microsoft.com/office/powerpoint/2010/main" val="4233439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F43AA3-D860-6B46-B91B-86AFA8B8F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25" y="2507649"/>
            <a:ext cx="13290550" cy="5477479"/>
          </a:xfrm>
        </p:spPr>
        <p:txBody>
          <a:bodyPr/>
          <a:lstStyle/>
          <a:p>
            <a:r>
              <a:rPr lang="en-US" sz="3200" dirty="0"/>
              <a:t>Written in C with some C++ like extensions (object classes)</a:t>
            </a:r>
          </a:p>
          <a:p>
            <a:r>
              <a:rPr lang="en-US" sz="3200" dirty="0"/>
              <a:t>Plugin architecture</a:t>
            </a:r>
          </a:p>
          <a:p>
            <a:pPr lvl="1"/>
            <a:r>
              <a:rPr lang="en-US" sz="2400" dirty="0"/>
              <a:t>Internal APIs defined as “frameworks” with individual ”component” implementations</a:t>
            </a:r>
          </a:p>
          <a:p>
            <a:pPr lvl="1"/>
            <a:r>
              <a:rPr lang="en-US" sz="2400" dirty="0"/>
              <a:t>Components loaded as dll’s to allow for proprietary add-ons</a:t>
            </a:r>
          </a:p>
          <a:p>
            <a:r>
              <a:rPr lang="en-US" sz="3200" dirty="0"/>
              <a:t>Python bindings</a:t>
            </a:r>
          </a:p>
          <a:p>
            <a:pPr lvl="1"/>
            <a:r>
              <a:rPr lang="en-US" sz="2400" dirty="0"/>
              <a:t>Utilize public PMIx APIs (not internal)</a:t>
            </a:r>
          </a:p>
          <a:p>
            <a:r>
              <a:rPr lang="en-US" sz="3200" dirty="0"/>
              <a:t>Debugging fundamentals - Verbosity is your friend</a:t>
            </a:r>
          </a:p>
          <a:p>
            <a:pPr lvl="1"/>
            <a:r>
              <a:rPr lang="en-US" sz="2400" dirty="0"/>
              <a:t>Framework level spans components (e.g., ptl_base_verbose)</a:t>
            </a:r>
          </a:p>
          <a:p>
            <a:pPr lvl="2"/>
            <a:r>
              <a:rPr lang="en-US" sz="1800" dirty="0"/>
              <a:t>No separation between client and server</a:t>
            </a:r>
          </a:p>
          <a:p>
            <a:pPr lvl="1"/>
            <a:r>
              <a:rPr lang="en-US" sz="2400" dirty="0"/>
              <a:t>Functional level (</a:t>
            </a:r>
            <a:r>
              <a:rPr lang="en-US" sz="2400" dirty="0" err="1"/>
              <a:t>pmix_xxx</a:t>
            </a:r>
            <a:r>
              <a:rPr lang="en-US" sz="2400" dirty="0"/>
              <a:t> _</a:t>
            </a:r>
            <a:r>
              <a:rPr lang="en-US" sz="2400" dirty="0" err="1"/>
              <a:t>iof_verbose</a:t>
            </a:r>
            <a:r>
              <a:rPr lang="en-US" sz="2400" dirty="0"/>
              <a:t>), where xxx is either “client” or “server”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D92EE7-999B-384E-A835-6513CFDF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Implementation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5402B-F058-544B-BAC1-5E00BE70E64C}"/>
              </a:ext>
            </a:extLst>
          </p:cNvPr>
          <p:cNvSpPr txBox="1"/>
          <p:nvPr/>
        </p:nvSpPr>
        <p:spPr>
          <a:xfrm>
            <a:off x="4459290" y="2048934"/>
            <a:ext cx="5413661" cy="4587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81" i="1" dirty="0">
                <a:solidFill>
                  <a:srgbClr val="FF0000"/>
                </a:solidFill>
              </a:rPr>
              <a:t>https://</a:t>
            </a:r>
            <a:r>
              <a:rPr lang="en-US" sz="2381" i="1" dirty="0" err="1">
                <a:solidFill>
                  <a:srgbClr val="FF0000"/>
                </a:solidFill>
              </a:rPr>
              <a:t>github.com</a:t>
            </a:r>
            <a:r>
              <a:rPr lang="en-US" sz="2381" i="1" dirty="0">
                <a:solidFill>
                  <a:srgbClr val="FF0000"/>
                </a:solidFill>
              </a:rPr>
              <a:t>/</a:t>
            </a:r>
            <a:r>
              <a:rPr lang="en-US" sz="2381" i="1" dirty="0" err="1">
                <a:solidFill>
                  <a:srgbClr val="FF0000"/>
                </a:solidFill>
              </a:rPr>
              <a:t>openpmix</a:t>
            </a:r>
            <a:r>
              <a:rPr lang="en-US" sz="2381" i="1" dirty="0">
                <a:solidFill>
                  <a:srgbClr val="FF0000"/>
                </a:solidFill>
              </a:rPr>
              <a:t>/</a:t>
            </a:r>
            <a:r>
              <a:rPr lang="en-US" sz="2381" i="1" dirty="0" err="1">
                <a:solidFill>
                  <a:srgbClr val="FF0000"/>
                </a:solidFill>
              </a:rPr>
              <a:t>openpmix</a:t>
            </a:r>
            <a:endParaRPr lang="en-US" sz="238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88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7497BD-D059-164C-A604-8134B9667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Subsystems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CC3F51-47F3-AE4A-8DA3-B80E2ADAD8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Server operations</a:t>
            </a:r>
          </a:p>
          <a:p>
            <a:pPr lvl="1"/>
            <a:r>
              <a:rPr lang="en-US" dirty="0"/>
              <a:t>Rendezvous protocols</a:t>
            </a:r>
          </a:p>
          <a:p>
            <a:pPr lvl="1"/>
            <a:r>
              <a:rPr lang="en-US" dirty="0" err="1"/>
              <a:t>Envar</a:t>
            </a:r>
            <a:r>
              <a:rPr lang="en-US" dirty="0"/>
              <a:t> and default param forwarding</a:t>
            </a:r>
          </a:p>
          <a:p>
            <a:pPr lvl="1"/>
            <a:r>
              <a:rPr lang="en-US" dirty="0"/>
              <a:t>Fabric and device setup</a:t>
            </a:r>
          </a:p>
          <a:p>
            <a:r>
              <a:rPr lang="en-US" dirty="0"/>
              <a:t>Event notification</a:t>
            </a:r>
          </a:p>
          <a:p>
            <a:pPr lvl="1"/>
            <a:r>
              <a:rPr lang="en-US" dirty="0"/>
              <a:t>Types and priorities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B4FF0-D884-D04B-850E-5DF62A1118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Client operations</a:t>
            </a:r>
          </a:p>
          <a:p>
            <a:pPr lvl="1"/>
            <a:r>
              <a:rPr lang="en-US" dirty="0"/>
              <a:t>Data retrieval</a:t>
            </a:r>
          </a:p>
          <a:p>
            <a:pPr lvl="1"/>
            <a:r>
              <a:rPr lang="en-US" dirty="0"/>
              <a:t>Reserved vs non-reserved keys</a:t>
            </a:r>
          </a:p>
          <a:p>
            <a:pPr lvl="1"/>
            <a:r>
              <a:rPr lang="en-US" dirty="0"/>
              <a:t>Connect/disconnect and fence</a:t>
            </a:r>
          </a:p>
          <a:p>
            <a:r>
              <a:rPr lang="en-US" dirty="0"/>
              <a:t>Tool support</a:t>
            </a:r>
          </a:p>
        </p:txBody>
      </p:sp>
    </p:spTree>
    <p:extLst>
      <p:ext uri="{BB962C8B-B14F-4D97-AF65-F5344CB8AC3E}">
        <p14:creationId xmlns:p14="http://schemas.microsoft.com/office/powerpoint/2010/main" val="2703914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8170C76D-6160-DE49-88D9-34DD1A6C8BF9}"/>
              </a:ext>
            </a:extLst>
          </p:cNvPr>
          <p:cNvSpPr/>
          <p:nvPr/>
        </p:nvSpPr>
        <p:spPr bwMode="auto">
          <a:xfrm>
            <a:off x="11651935" y="4283702"/>
            <a:ext cx="1881507" cy="629885"/>
          </a:xfrm>
          <a:prstGeom prst="rect">
            <a:avLst/>
          </a:prstGeom>
          <a:solidFill>
            <a:srgbClr val="FFFF00">
              <a:alpha val="48611"/>
            </a:srgbClr>
          </a:solidFill>
          <a:ln w="9525" cap="flat" cmpd="sng" algn="ctr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289F716-465F-BB4E-B3F0-2E0B64FCBD1C}"/>
              </a:ext>
            </a:extLst>
          </p:cNvPr>
          <p:cNvSpPr/>
          <p:nvPr/>
        </p:nvSpPr>
        <p:spPr bwMode="auto">
          <a:xfrm>
            <a:off x="11465540" y="3457904"/>
            <a:ext cx="864339" cy="37984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AC4E42-F285-D541-8530-4C5037DD4C53}"/>
              </a:ext>
            </a:extLst>
          </p:cNvPr>
          <p:cNvSpPr/>
          <p:nvPr/>
        </p:nvSpPr>
        <p:spPr bwMode="auto">
          <a:xfrm>
            <a:off x="9828961" y="3457904"/>
            <a:ext cx="1120820" cy="37984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A05693E-0EC8-634B-A364-A4CE045B51F9}"/>
              </a:ext>
            </a:extLst>
          </p:cNvPr>
          <p:cNvSpPr/>
          <p:nvPr/>
        </p:nvSpPr>
        <p:spPr bwMode="auto">
          <a:xfrm>
            <a:off x="3901311" y="3468414"/>
            <a:ext cx="774571" cy="3693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0B4405-3346-5E47-A97E-DD5DF1B8AD84}"/>
              </a:ext>
            </a:extLst>
          </p:cNvPr>
          <p:cNvSpPr/>
          <p:nvPr/>
        </p:nvSpPr>
        <p:spPr bwMode="auto">
          <a:xfrm>
            <a:off x="2991790" y="3468414"/>
            <a:ext cx="607923" cy="3693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966592-2133-464B-B1E5-994659F1685B}"/>
              </a:ext>
            </a:extLst>
          </p:cNvPr>
          <p:cNvSpPr/>
          <p:nvPr/>
        </p:nvSpPr>
        <p:spPr bwMode="auto">
          <a:xfrm>
            <a:off x="1840907" y="3468414"/>
            <a:ext cx="774571" cy="3693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BF7478-06C6-4F47-B9FA-CAA61DF9A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Layout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AB6AB4-04CD-4541-A644-08C16C5B7598}"/>
              </a:ext>
            </a:extLst>
          </p:cNvPr>
          <p:cNvCxnSpPr/>
          <p:nvPr/>
        </p:nvCxnSpPr>
        <p:spPr bwMode="auto">
          <a:xfrm>
            <a:off x="2228193" y="3163614"/>
            <a:ext cx="966951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BEBA621-21C7-3E47-99DB-D51DC6B0A936}"/>
              </a:ext>
            </a:extLst>
          </p:cNvPr>
          <p:cNvSpPr txBox="1"/>
          <p:nvPr/>
        </p:nvSpPr>
        <p:spPr>
          <a:xfrm>
            <a:off x="1840907" y="346841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Client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542FA-5ACC-3240-B470-6842855E19B3}"/>
              </a:ext>
            </a:extLst>
          </p:cNvPr>
          <p:cNvSpPr txBox="1"/>
          <p:nvPr/>
        </p:nvSpPr>
        <p:spPr>
          <a:xfrm>
            <a:off x="11465540" y="3468414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Server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6094C1-1048-5649-B53D-40402B7006CE}"/>
              </a:ext>
            </a:extLst>
          </p:cNvPr>
          <p:cNvSpPr txBox="1"/>
          <p:nvPr/>
        </p:nvSpPr>
        <p:spPr>
          <a:xfrm>
            <a:off x="2991790" y="3468414"/>
            <a:ext cx="60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Tool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822600-F46B-9845-ACFB-CA25E5318323}"/>
              </a:ext>
            </a:extLst>
          </p:cNvPr>
          <p:cNvSpPr txBox="1"/>
          <p:nvPr/>
        </p:nvSpPr>
        <p:spPr>
          <a:xfrm>
            <a:off x="9828961" y="3468414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Common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34818D-7F83-2946-9147-6A8D5A139A78}"/>
              </a:ext>
            </a:extLst>
          </p:cNvPr>
          <p:cNvSpPr txBox="1"/>
          <p:nvPr/>
        </p:nvSpPr>
        <p:spPr>
          <a:xfrm>
            <a:off x="3901311" y="346841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Event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0FA9BD-F06F-8542-AF75-EDBF36CAB239}"/>
              </a:ext>
            </a:extLst>
          </p:cNvPr>
          <p:cNvSpPr txBox="1"/>
          <p:nvPr/>
        </p:nvSpPr>
        <p:spPr>
          <a:xfrm>
            <a:off x="5014396" y="346841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A69EAF-3B91-6249-9E6E-4B9513E0F15C}"/>
              </a:ext>
            </a:extLst>
          </p:cNvPr>
          <p:cNvSpPr txBox="1"/>
          <p:nvPr/>
        </p:nvSpPr>
        <p:spPr>
          <a:xfrm>
            <a:off x="6063361" y="346841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mca</a:t>
            </a:r>
            <a:endParaRPr lang="en-US" sz="1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B7F7B3-A44C-ED4C-BDDD-1AE6CD32111E}"/>
              </a:ext>
            </a:extLst>
          </p:cNvPr>
          <p:cNvSpPr txBox="1"/>
          <p:nvPr/>
        </p:nvSpPr>
        <p:spPr>
          <a:xfrm>
            <a:off x="6986147" y="346841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tools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3A6293-7530-5C42-B054-4348C65496AC}"/>
              </a:ext>
            </a:extLst>
          </p:cNvPr>
          <p:cNvSpPr txBox="1"/>
          <p:nvPr/>
        </p:nvSpPr>
        <p:spPr>
          <a:xfrm>
            <a:off x="7957146" y="346841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util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B65FD8-3496-2847-989D-667CB9B5A829}"/>
              </a:ext>
            </a:extLst>
          </p:cNvPr>
          <p:cNvSpPr txBox="1"/>
          <p:nvPr/>
        </p:nvSpPr>
        <p:spPr>
          <a:xfrm>
            <a:off x="8735784" y="346841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…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008382A-8F32-F44F-BC45-68570C6FB4A6}"/>
              </a:ext>
            </a:extLst>
          </p:cNvPr>
          <p:cNvCxnSpPr>
            <a:endCxn id="15" idx="0"/>
          </p:cNvCxnSpPr>
          <p:nvPr/>
        </p:nvCxnSpPr>
        <p:spPr bwMode="auto">
          <a:xfrm>
            <a:off x="2228192" y="3163614"/>
            <a:ext cx="1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9F27FB6-3CD7-8E47-BDD2-C8D340A482E0}"/>
              </a:ext>
            </a:extLst>
          </p:cNvPr>
          <p:cNvCxnSpPr/>
          <p:nvPr/>
        </p:nvCxnSpPr>
        <p:spPr bwMode="auto">
          <a:xfrm>
            <a:off x="3285010" y="3153105"/>
            <a:ext cx="1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35EAFF4-9C1F-BD41-8E23-8D325344082C}"/>
              </a:ext>
            </a:extLst>
          </p:cNvPr>
          <p:cNvCxnSpPr/>
          <p:nvPr/>
        </p:nvCxnSpPr>
        <p:spPr bwMode="auto">
          <a:xfrm>
            <a:off x="4288290" y="3153104"/>
            <a:ext cx="1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1CA07E4-E6EE-4941-9E87-6379B2DEAFC4}"/>
              </a:ext>
            </a:extLst>
          </p:cNvPr>
          <p:cNvCxnSpPr/>
          <p:nvPr/>
        </p:nvCxnSpPr>
        <p:spPr bwMode="auto">
          <a:xfrm>
            <a:off x="5406855" y="3163615"/>
            <a:ext cx="1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2BC9B77-B6B1-3E4F-BE44-853FE099208B}"/>
              </a:ext>
            </a:extLst>
          </p:cNvPr>
          <p:cNvCxnSpPr/>
          <p:nvPr/>
        </p:nvCxnSpPr>
        <p:spPr bwMode="auto">
          <a:xfrm>
            <a:off x="6410135" y="3153105"/>
            <a:ext cx="1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852EF6-F6F9-924A-838F-D892CC5155FA}"/>
              </a:ext>
            </a:extLst>
          </p:cNvPr>
          <p:cNvCxnSpPr/>
          <p:nvPr/>
        </p:nvCxnSpPr>
        <p:spPr bwMode="auto">
          <a:xfrm>
            <a:off x="7314343" y="3153105"/>
            <a:ext cx="1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B18BA41-CCA3-AB41-9419-2F5C772B2FA1}"/>
              </a:ext>
            </a:extLst>
          </p:cNvPr>
          <p:cNvCxnSpPr/>
          <p:nvPr/>
        </p:nvCxnSpPr>
        <p:spPr bwMode="auto">
          <a:xfrm>
            <a:off x="8218551" y="3153105"/>
            <a:ext cx="1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9634B52-9558-1E48-8268-EF286C09A993}"/>
              </a:ext>
            </a:extLst>
          </p:cNvPr>
          <p:cNvCxnSpPr/>
          <p:nvPr/>
        </p:nvCxnSpPr>
        <p:spPr bwMode="auto">
          <a:xfrm>
            <a:off x="10389370" y="3153105"/>
            <a:ext cx="1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9B45411-AB53-E843-880F-93224509B532}"/>
              </a:ext>
            </a:extLst>
          </p:cNvPr>
          <p:cNvCxnSpPr/>
          <p:nvPr/>
        </p:nvCxnSpPr>
        <p:spPr bwMode="auto">
          <a:xfrm>
            <a:off x="11898217" y="3153104"/>
            <a:ext cx="1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D2191BE-2B46-4445-9B8F-1A307AA13031}"/>
              </a:ext>
            </a:extLst>
          </p:cNvPr>
          <p:cNvSpPr txBox="1"/>
          <p:nvPr/>
        </p:nvSpPr>
        <p:spPr>
          <a:xfrm>
            <a:off x="1576552" y="4142545"/>
            <a:ext cx="115448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connect</a:t>
            </a:r>
          </a:p>
          <a:p>
            <a:r>
              <a:rPr lang="en-US" sz="2000" dirty="0"/>
              <a:t>fabric</a:t>
            </a:r>
          </a:p>
          <a:p>
            <a:r>
              <a:rPr lang="en-US" sz="2000" dirty="0"/>
              <a:t>fence</a:t>
            </a:r>
          </a:p>
          <a:p>
            <a:r>
              <a:rPr lang="en-US" sz="2000" dirty="0"/>
              <a:t>get</a:t>
            </a:r>
          </a:p>
          <a:p>
            <a:r>
              <a:rPr lang="en-US" sz="2000" dirty="0"/>
              <a:t>group</a:t>
            </a:r>
          </a:p>
          <a:p>
            <a:r>
              <a:rPr lang="en-US" sz="2000" dirty="0"/>
              <a:t>pub</a:t>
            </a:r>
          </a:p>
          <a:p>
            <a:r>
              <a:rPr lang="en-US" sz="2000" dirty="0"/>
              <a:t>spawn</a:t>
            </a:r>
          </a:p>
          <a:p>
            <a:r>
              <a:rPr lang="en-US" sz="2000" dirty="0"/>
              <a:t>topology</a:t>
            </a:r>
          </a:p>
          <a:p>
            <a:r>
              <a:rPr lang="en-US" sz="2000" dirty="0"/>
              <a:t>client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4FBA68D-D029-AB4C-9D66-0149E96D901D}"/>
              </a:ext>
            </a:extLst>
          </p:cNvPr>
          <p:cNvCxnSpPr/>
          <p:nvPr/>
        </p:nvCxnSpPr>
        <p:spPr bwMode="auto">
          <a:xfrm flipH="1">
            <a:off x="1376855" y="4361793"/>
            <a:ext cx="19969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B69A5164-0289-A642-B23E-701D6BEB4033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311440" y="4898556"/>
            <a:ext cx="2962447" cy="851338"/>
          </a:xfrm>
          <a:prstGeom prst="bentConnector3">
            <a:avLst>
              <a:gd name="adj1" fmla="val 990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C9BAF02-8177-EF44-AE8A-66F427940DFD}"/>
              </a:ext>
            </a:extLst>
          </p:cNvPr>
          <p:cNvCxnSpPr/>
          <p:nvPr/>
        </p:nvCxnSpPr>
        <p:spPr bwMode="auto">
          <a:xfrm>
            <a:off x="1376855" y="4635062"/>
            <a:ext cx="19969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999B623-1D93-314A-B27C-B870EBBE2884}"/>
              </a:ext>
            </a:extLst>
          </p:cNvPr>
          <p:cNvCxnSpPr/>
          <p:nvPr/>
        </p:nvCxnSpPr>
        <p:spPr bwMode="auto">
          <a:xfrm>
            <a:off x="1355834" y="4945117"/>
            <a:ext cx="19969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D4E60DE-E143-704A-B307-558690C9590D}"/>
              </a:ext>
            </a:extLst>
          </p:cNvPr>
          <p:cNvCxnSpPr/>
          <p:nvPr/>
        </p:nvCxnSpPr>
        <p:spPr bwMode="auto">
          <a:xfrm>
            <a:off x="1366346" y="5282184"/>
            <a:ext cx="19969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5062316-CBAA-6B40-8F4F-CB1407861569}"/>
              </a:ext>
            </a:extLst>
          </p:cNvPr>
          <p:cNvCxnSpPr/>
          <p:nvPr/>
        </p:nvCxnSpPr>
        <p:spPr bwMode="auto">
          <a:xfrm>
            <a:off x="1350580" y="5591502"/>
            <a:ext cx="19969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453F0CD-016E-524B-B588-E583E75DD8E3}"/>
              </a:ext>
            </a:extLst>
          </p:cNvPr>
          <p:cNvCxnSpPr/>
          <p:nvPr/>
        </p:nvCxnSpPr>
        <p:spPr bwMode="auto">
          <a:xfrm>
            <a:off x="1355836" y="5912067"/>
            <a:ext cx="19969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CBF2FF6-22BF-AD4A-83C8-F91337F30E7A}"/>
              </a:ext>
            </a:extLst>
          </p:cNvPr>
          <p:cNvCxnSpPr/>
          <p:nvPr/>
        </p:nvCxnSpPr>
        <p:spPr bwMode="auto">
          <a:xfrm>
            <a:off x="1361090" y="6201101"/>
            <a:ext cx="19969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95A0FA3-4CB0-FF45-812B-26716F03240A}"/>
              </a:ext>
            </a:extLst>
          </p:cNvPr>
          <p:cNvCxnSpPr/>
          <p:nvPr/>
        </p:nvCxnSpPr>
        <p:spPr bwMode="auto">
          <a:xfrm>
            <a:off x="1350581" y="6495392"/>
            <a:ext cx="19969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F200CEF-519A-CB46-BA10-1AFD75A20BE7}"/>
              </a:ext>
            </a:extLst>
          </p:cNvPr>
          <p:cNvCxnSpPr/>
          <p:nvPr/>
        </p:nvCxnSpPr>
        <p:spPr bwMode="auto">
          <a:xfrm>
            <a:off x="1366346" y="6805442"/>
            <a:ext cx="19969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15A6E9E1-4693-6F44-BDF6-A0D9C50109E5}"/>
              </a:ext>
            </a:extLst>
          </p:cNvPr>
          <p:cNvSpPr txBox="1"/>
          <p:nvPr/>
        </p:nvSpPr>
        <p:spPr>
          <a:xfrm>
            <a:off x="3814114" y="4281119"/>
            <a:ext cx="1452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notification</a:t>
            </a:r>
          </a:p>
          <a:p>
            <a:r>
              <a:rPr lang="en-US" sz="2000" dirty="0"/>
              <a:t>registration</a:t>
            </a:r>
          </a:p>
        </p:txBody>
      </p: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EAE18F68-06D6-BE40-8455-5B859FFDB073}"/>
              </a:ext>
            </a:extLst>
          </p:cNvPr>
          <p:cNvCxnSpPr>
            <a:stCxn id="39" idx="2"/>
          </p:cNvCxnSpPr>
          <p:nvPr/>
        </p:nvCxnSpPr>
        <p:spPr bwMode="auto">
          <a:xfrm rot="5400000">
            <a:off x="3516121" y="4020242"/>
            <a:ext cx="954972" cy="589981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46BF5D3-E3CC-F74E-95C2-306B704C89E8}"/>
              </a:ext>
            </a:extLst>
          </p:cNvPr>
          <p:cNvCxnSpPr/>
          <p:nvPr/>
        </p:nvCxnSpPr>
        <p:spPr bwMode="auto">
          <a:xfrm>
            <a:off x="3695293" y="4792718"/>
            <a:ext cx="1295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71BE72D-2419-A245-B0BC-9C9F6F57DCFD}"/>
              </a:ext>
            </a:extLst>
          </p:cNvPr>
          <p:cNvCxnSpPr/>
          <p:nvPr/>
        </p:nvCxnSpPr>
        <p:spPr bwMode="auto">
          <a:xfrm>
            <a:off x="3700549" y="4503683"/>
            <a:ext cx="1295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99EC9F46-F42F-FB4A-81B2-6E00C4D54FFB}"/>
              </a:ext>
            </a:extLst>
          </p:cNvPr>
          <p:cNvSpPr txBox="1"/>
          <p:nvPr/>
        </p:nvSpPr>
        <p:spPr>
          <a:xfrm>
            <a:off x="9828961" y="4315232"/>
            <a:ext cx="123783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attributes</a:t>
            </a:r>
          </a:p>
          <a:p>
            <a:r>
              <a:rPr lang="en-US" sz="2000" dirty="0"/>
              <a:t>control</a:t>
            </a:r>
          </a:p>
          <a:p>
            <a:r>
              <a:rPr lang="en-US" sz="2000" dirty="0"/>
              <a:t>data</a:t>
            </a:r>
          </a:p>
          <a:p>
            <a:r>
              <a:rPr lang="en-US" sz="2000" dirty="0" err="1"/>
              <a:t>iof</a:t>
            </a:r>
            <a:endParaRPr lang="en-US" sz="2000" dirty="0"/>
          </a:p>
          <a:p>
            <a:r>
              <a:rPr lang="en-US" sz="2000" dirty="0"/>
              <a:t>log</a:t>
            </a:r>
          </a:p>
          <a:p>
            <a:r>
              <a:rPr lang="en-US" sz="2000" dirty="0"/>
              <a:t>query</a:t>
            </a:r>
          </a:p>
          <a:p>
            <a:r>
              <a:rPr lang="en-US" sz="2000" dirty="0"/>
              <a:t>security</a:t>
            </a:r>
          </a:p>
          <a:p>
            <a:r>
              <a:rPr lang="en-US" sz="2000" dirty="0"/>
              <a:t>strings</a:t>
            </a:r>
          </a:p>
        </p:txBody>
      </p:sp>
      <p:cxnSp>
        <p:nvCxnSpPr>
          <p:cNvPr id="70" name="Elbow Connector 69">
            <a:extLst>
              <a:ext uri="{FF2B5EF4-FFF2-40B4-BE49-F238E27FC236}">
                <a16:creationId xmlns:a16="http://schemas.microsoft.com/office/drawing/2014/main" id="{97A5857F-FFF2-E243-AAEA-A6CA34BA4391}"/>
              </a:ext>
            </a:extLst>
          </p:cNvPr>
          <p:cNvCxnSpPr>
            <a:stCxn id="40" idx="2"/>
          </p:cNvCxnSpPr>
          <p:nvPr/>
        </p:nvCxnSpPr>
        <p:spPr bwMode="auto">
          <a:xfrm rot="5400000">
            <a:off x="8548221" y="4853940"/>
            <a:ext cx="2857344" cy="824957"/>
          </a:xfrm>
          <a:prstGeom prst="bentConnector3">
            <a:avLst>
              <a:gd name="adj1" fmla="val 1284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F35097F-933D-1F4B-B4AF-5193A6D43FAA}"/>
              </a:ext>
            </a:extLst>
          </p:cNvPr>
          <p:cNvCxnSpPr/>
          <p:nvPr/>
        </p:nvCxnSpPr>
        <p:spPr bwMode="auto">
          <a:xfrm>
            <a:off x="9564414" y="4550979"/>
            <a:ext cx="2645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BAFCE8C-5BE9-5A43-88D7-4F3CE21A6218}"/>
              </a:ext>
            </a:extLst>
          </p:cNvPr>
          <p:cNvCxnSpPr/>
          <p:nvPr/>
        </p:nvCxnSpPr>
        <p:spPr bwMode="auto">
          <a:xfrm>
            <a:off x="9548650" y="4840011"/>
            <a:ext cx="2645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CBB41EC-8BDF-F047-B0E0-F95811161E6C}"/>
              </a:ext>
            </a:extLst>
          </p:cNvPr>
          <p:cNvCxnSpPr/>
          <p:nvPr/>
        </p:nvCxnSpPr>
        <p:spPr bwMode="auto">
          <a:xfrm>
            <a:off x="9564420" y="5150061"/>
            <a:ext cx="2645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5EA3AB6-CA58-C949-9125-ECF02B0ED816}"/>
              </a:ext>
            </a:extLst>
          </p:cNvPr>
          <p:cNvCxnSpPr/>
          <p:nvPr/>
        </p:nvCxnSpPr>
        <p:spPr bwMode="auto">
          <a:xfrm>
            <a:off x="9559166" y="5470622"/>
            <a:ext cx="2645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CCDF669-063A-DE48-BBEC-5EF6D786AC26}"/>
              </a:ext>
            </a:extLst>
          </p:cNvPr>
          <p:cNvCxnSpPr/>
          <p:nvPr/>
        </p:nvCxnSpPr>
        <p:spPr bwMode="auto">
          <a:xfrm>
            <a:off x="9564422" y="5770167"/>
            <a:ext cx="2645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9D54728-B267-5447-B28F-F25714FB3A02}"/>
              </a:ext>
            </a:extLst>
          </p:cNvPr>
          <p:cNvCxnSpPr/>
          <p:nvPr/>
        </p:nvCxnSpPr>
        <p:spPr bwMode="auto">
          <a:xfrm>
            <a:off x="9548656" y="6069710"/>
            <a:ext cx="2645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4A8CB37-4F27-D245-8FDE-BEB123088F78}"/>
              </a:ext>
            </a:extLst>
          </p:cNvPr>
          <p:cNvCxnSpPr/>
          <p:nvPr/>
        </p:nvCxnSpPr>
        <p:spPr bwMode="auto">
          <a:xfrm>
            <a:off x="9564421" y="6379764"/>
            <a:ext cx="2645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AC088D3-1431-834E-956D-6E3862DD04B7}"/>
              </a:ext>
            </a:extLst>
          </p:cNvPr>
          <p:cNvCxnSpPr/>
          <p:nvPr/>
        </p:nvCxnSpPr>
        <p:spPr bwMode="auto">
          <a:xfrm>
            <a:off x="9548657" y="6700330"/>
            <a:ext cx="26454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54D16437-DDB4-1B4B-AD4E-B28A612299BE}"/>
              </a:ext>
            </a:extLst>
          </p:cNvPr>
          <p:cNvSpPr txBox="1"/>
          <p:nvPr/>
        </p:nvSpPr>
        <p:spPr>
          <a:xfrm>
            <a:off x="11651935" y="4210598"/>
            <a:ext cx="896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get</a:t>
            </a:r>
          </a:p>
          <a:p>
            <a:r>
              <a:rPr lang="en-US" sz="2000" dirty="0"/>
              <a:t>ops</a:t>
            </a:r>
          </a:p>
          <a:p>
            <a:r>
              <a:rPr lang="en-US" sz="2000" dirty="0"/>
              <a:t>server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84A6B29-A612-CD4A-9D54-657DD5E11050}"/>
              </a:ext>
            </a:extLst>
          </p:cNvPr>
          <p:cNvCxnSpPr>
            <a:cxnSpLocks/>
          </p:cNvCxnSpPr>
          <p:nvPr/>
        </p:nvCxnSpPr>
        <p:spPr bwMode="auto">
          <a:xfrm flipH="1">
            <a:off x="11918729" y="3837746"/>
            <a:ext cx="1" cy="4433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9BE5231-4A5C-334F-A667-FF2AD2150AC0}"/>
              </a:ext>
            </a:extLst>
          </p:cNvPr>
          <p:cNvSpPr txBox="1"/>
          <p:nvPr/>
        </p:nvSpPr>
        <p:spPr>
          <a:xfrm>
            <a:off x="12295660" y="4267256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server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module </a:t>
            </a:r>
            <a:r>
              <a:rPr lang="en-US" sz="1800" dirty="0" err="1">
                <a:solidFill>
                  <a:srgbClr val="FF0000"/>
                </a:solidFill>
              </a:rPr>
              <a:t>fns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64CAB77-D2BF-3140-9A98-23EB6E6862D8}"/>
              </a:ext>
            </a:extLst>
          </p:cNvPr>
          <p:cNvCxnSpPr/>
          <p:nvPr/>
        </p:nvCxnSpPr>
        <p:spPr bwMode="auto">
          <a:xfrm>
            <a:off x="12516804" y="5062576"/>
            <a:ext cx="14829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FBE7C9C-FA61-2942-83B7-4F7FB0D33D22}"/>
              </a:ext>
            </a:extLst>
          </p:cNvPr>
          <p:cNvCxnSpPr>
            <a:cxnSpLocks/>
          </p:cNvCxnSpPr>
          <p:nvPr/>
        </p:nvCxnSpPr>
        <p:spPr bwMode="auto">
          <a:xfrm flipV="1">
            <a:off x="13989269" y="4590421"/>
            <a:ext cx="0" cy="4616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112AEA1-ADF7-024D-9B96-6533DB086B09}"/>
              </a:ext>
            </a:extLst>
          </p:cNvPr>
          <p:cNvCxnSpPr>
            <a:cxnSpLocks/>
          </p:cNvCxnSpPr>
          <p:nvPr/>
        </p:nvCxnSpPr>
        <p:spPr bwMode="auto">
          <a:xfrm>
            <a:off x="13514250" y="4600932"/>
            <a:ext cx="46451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81C86CFB-414C-8549-B34A-788AAE9F8B27}"/>
              </a:ext>
            </a:extLst>
          </p:cNvPr>
          <p:cNvSpPr txBox="1"/>
          <p:nvPr/>
        </p:nvSpPr>
        <p:spPr>
          <a:xfrm>
            <a:off x="12717521" y="506598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switchyard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9D7366B-D608-4E4B-A1F6-A8483E63EF08}"/>
              </a:ext>
            </a:extLst>
          </p:cNvPr>
          <p:cNvSpPr/>
          <p:nvPr/>
        </p:nvSpPr>
        <p:spPr bwMode="auto">
          <a:xfrm>
            <a:off x="4675882" y="7504386"/>
            <a:ext cx="693739" cy="2522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4E61BD8-9831-2C49-882D-3129575CB41C}"/>
              </a:ext>
            </a:extLst>
          </p:cNvPr>
          <p:cNvSpPr txBox="1"/>
          <p:nvPr/>
        </p:nvSpPr>
        <p:spPr>
          <a:xfrm>
            <a:off x="5369621" y="7430455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APIs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AA1EEB4-0FF4-9E47-AE18-88FD95029ED1}"/>
              </a:ext>
            </a:extLst>
          </p:cNvPr>
          <p:cNvSpPr txBox="1"/>
          <p:nvPr/>
        </p:nvSpPr>
        <p:spPr>
          <a:xfrm>
            <a:off x="8636487" y="7304687"/>
            <a:ext cx="486062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Functional-level verbosity</a:t>
            </a:r>
          </a:p>
        </p:txBody>
      </p:sp>
    </p:spTree>
    <p:extLst>
      <p:ext uri="{BB962C8B-B14F-4D97-AF65-F5344CB8AC3E}">
        <p14:creationId xmlns:p14="http://schemas.microsoft.com/office/powerpoint/2010/main" val="2216381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F8583-4732-2948-85BC-07C713AF6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Layout (</a:t>
            </a:r>
            <a:r>
              <a:rPr lang="en-US" dirty="0" err="1"/>
              <a:t>mca</a:t>
            </a:r>
            <a:r>
              <a:rPr lang="en-US" dirty="0"/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58057A-A765-0E40-8123-E4ACA34D3ADD}"/>
              </a:ext>
            </a:extLst>
          </p:cNvPr>
          <p:cNvSpPr txBox="1"/>
          <p:nvPr/>
        </p:nvSpPr>
        <p:spPr>
          <a:xfrm>
            <a:off x="588581" y="2869324"/>
            <a:ext cx="659667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bfrops</a:t>
            </a:r>
            <a:r>
              <a:rPr lang="en-US" sz="3200" dirty="0"/>
              <a:t>		datatype support</a:t>
            </a:r>
          </a:p>
          <a:p>
            <a:r>
              <a:rPr lang="en-US" sz="3200" dirty="0" err="1"/>
              <a:t>gds</a:t>
            </a:r>
            <a:r>
              <a:rPr lang="en-US" sz="3200" dirty="0"/>
              <a:t>			datastore/hash</a:t>
            </a:r>
          </a:p>
          <a:p>
            <a:r>
              <a:rPr lang="en-US" sz="3200" dirty="0" err="1"/>
              <a:t>pcompress</a:t>
            </a:r>
            <a:r>
              <a:rPr lang="en-US" sz="3200" dirty="0"/>
              <a:t>	compression</a:t>
            </a:r>
          </a:p>
          <a:p>
            <a:r>
              <a:rPr lang="en-US" sz="3200" dirty="0"/>
              <a:t>pdl			</a:t>
            </a:r>
            <a:r>
              <a:rPr lang="en-US" sz="3200" dirty="0" err="1"/>
              <a:t>dlopen</a:t>
            </a:r>
            <a:r>
              <a:rPr lang="en-US" sz="3200" dirty="0"/>
              <a:t> support</a:t>
            </a:r>
          </a:p>
          <a:p>
            <a:r>
              <a:rPr lang="en-US" sz="3200" dirty="0" err="1"/>
              <a:t>pfexec</a:t>
            </a:r>
            <a:r>
              <a:rPr lang="en-US" sz="3200" dirty="0"/>
              <a:t>		fork/exec</a:t>
            </a:r>
          </a:p>
          <a:p>
            <a:r>
              <a:rPr lang="en-US" sz="3200" dirty="0" err="1"/>
              <a:t>pif</a:t>
            </a:r>
            <a:r>
              <a:rPr lang="en-US" sz="3200" dirty="0"/>
              <a:t>			TCP interface</a:t>
            </a:r>
          </a:p>
          <a:p>
            <a:r>
              <a:rPr lang="en-US" sz="3200" dirty="0" err="1"/>
              <a:t>pinstalldirs</a:t>
            </a:r>
            <a:r>
              <a:rPr lang="en-US" sz="3200" dirty="0"/>
              <a:t>	install locations</a:t>
            </a:r>
          </a:p>
          <a:p>
            <a:r>
              <a:rPr lang="en-US" sz="3200" dirty="0" err="1"/>
              <a:t>plog</a:t>
            </a:r>
            <a:r>
              <a:rPr lang="en-US" sz="3200" dirty="0"/>
              <a:t>			data logging</a:t>
            </a:r>
          </a:p>
          <a:p>
            <a:r>
              <a:rPr lang="en-US" sz="3200" dirty="0" err="1"/>
              <a:t>pmdl</a:t>
            </a:r>
            <a:r>
              <a:rPr lang="en-US" sz="3200" dirty="0"/>
              <a:t>			programming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86C13C-D5B5-5F4A-B8D9-F3CDEED41C7A}"/>
              </a:ext>
            </a:extLst>
          </p:cNvPr>
          <p:cNvSpPr txBox="1"/>
          <p:nvPr/>
        </p:nvSpPr>
        <p:spPr>
          <a:xfrm>
            <a:off x="8050925" y="2869324"/>
            <a:ext cx="6274475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pnet</a:t>
            </a:r>
            <a:r>
              <a:rPr lang="en-US" sz="3200" dirty="0"/>
              <a:t>			fabric support</a:t>
            </a:r>
          </a:p>
          <a:p>
            <a:r>
              <a:rPr lang="en-US" sz="3200" dirty="0" err="1"/>
              <a:t>preg</a:t>
            </a:r>
            <a:r>
              <a:rPr lang="en-US" sz="3200" dirty="0"/>
              <a:t>			regex support</a:t>
            </a:r>
          </a:p>
          <a:p>
            <a:r>
              <a:rPr lang="en-US" sz="3200" dirty="0" err="1"/>
              <a:t>prm</a:t>
            </a:r>
            <a:r>
              <a:rPr lang="en-US" sz="3200" dirty="0"/>
              <a:t>			RM integration</a:t>
            </a:r>
          </a:p>
          <a:p>
            <a:r>
              <a:rPr lang="en-US" sz="3200" dirty="0" err="1"/>
              <a:t>psec</a:t>
            </a:r>
            <a:r>
              <a:rPr lang="en-US" sz="3200" dirty="0"/>
              <a:t>			security</a:t>
            </a:r>
          </a:p>
          <a:p>
            <a:r>
              <a:rPr lang="en-US" sz="3200" dirty="0" err="1"/>
              <a:t>psensor</a:t>
            </a:r>
            <a:r>
              <a:rPr lang="en-US" sz="3200" dirty="0"/>
              <a:t>		proc monitoring</a:t>
            </a:r>
          </a:p>
          <a:p>
            <a:r>
              <a:rPr lang="en-US" sz="3200" dirty="0" err="1"/>
              <a:t>psquash</a:t>
            </a:r>
            <a:r>
              <a:rPr lang="en-US" sz="3200" dirty="0"/>
              <a:t>		int packing</a:t>
            </a:r>
          </a:p>
          <a:p>
            <a:r>
              <a:rPr lang="en-US" sz="3200" dirty="0" err="1"/>
              <a:t>pstat</a:t>
            </a:r>
            <a:r>
              <a:rPr lang="en-US" sz="3200" dirty="0"/>
              <a:t>			proc stats</a:t>
            </a:r>
          </a:p>
          <a:p>
            <a:r>
              <a:rPr lang="en-US" sz="3200" dirty="0" err="1"/>
              <a:t>pstrg</a:t>
            </a:r>
            <a:r>
              <a:rPr lang="en-US" sz="3200" dirty="0"/>
              <a:t>			storage </a:t>
            </a:r>
            <a:r>
              <a:rPr lang="en-US" sz="3200" dirty="0" err="1"/>
              <a:t>integ</a:t>
            </a:r>
            <a:endParaRPr lang="en-US" sz="3200" dirty="0"/>
          </a:p>
          <a:p>
            <a:r>
              <a:rPr lang="en-US" sz="3200" dirty="0" err="1"/>
              <a:t>ptl</a:t>
            </a:r>
            <a:r>
              <a:rPr lang="en-US" sz="3200" dirty="0"/>
              <a:t>			client-server msg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937811-3C90-3745-B277-9917AB6B08C9}"/>
              </a:ext>
            </a:extLst>
          </p:cNvPr>
          <p:cNvCxnSpPr/>
          <p:nvPr/>
        </p:nvCxnSpPr>
        <p:spPr bwMode="auto">
          <a:xfrm>
            <a:off x="7514896" y="2680138"/>
            <a:ext cx="0" cy="5087007"/>
          </a:xfrm>
          <a:prstGeom prst="line">
            <a:avLst/>
          </a:prstGeom>
          <a:solidFill>
            <a:schemeClr val="accent1"/>
          </a:solidFill>
          <a:ln w="107950" cap="flat" cmpd="tri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46026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C55958-B27D-4E4E-A140-E80AE17FC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1095" y="2133603"/>
            <a:ext cx="8745969" cy="5851525"/>
          </a:xfrm>
        </p:spPr>
        <p:txBody>
          <a:bodyPr/>
          <a:lstStyle/>
          <a:p>
            <a:r>
              <a:rPr lang="en-US" sz="4400" dirty="0"/>
              <a:t>Identify major subsystems</a:t>
            </a:r>
          </a:p>
          <a:p>
            <a:pPr lvl="1"/>
            <a:r>
              <a:rPr lang="en-US" sz="3600" dirty="0"/>
              <a:t>Their functional role</a:t>
            </a:r>
          </a:p>
          <a:p>
            <a:pPr lvl="1"/>
            <a:r>
              <a:rPr lang="en-US" sz="3600" dirty="0"/>
              <a:t>Where they are located</a:t>
            </a:r>
          </a:p>
          <a:p>
            <a:r>
              <a:rPr lang="en-US" sz="4400" dirty="0"/>
              <a:t>Review typical flow paths</a:t>
            </a:r>
          </a:p>
          <a:p>
            <a:r>
              <a:rPr lang="en-US" sz="4400" dirty="0"/>
              <a:t>Point out where errors usually creep in</a:t>
            </a:r>
          </a:p>
          <a:p>
            <a:r>
              <a:rPr lang="en-US" sz="4400" dirty="0"/>
              <a:t>Describe typical debug methods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F6E8E1-AF5F-0A4E-A0D9-953B06110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Base Overviews</a:t>
            </a:r>
          </a:p>
        </p:txBody>
      </p:sp>
      <p:pic>
        <p:nvPicPr>
          <p:cNvPr id="1026" name="Picture 2" descr="Birdseye clipart - Clipground">
            <a:extLst>
              <a:ext uri="{FF2B5EF4-FFF2-40B4-BE49-F238E27FC236}">
                <a16:creationId xmlns:a16="http://schemas.microsoft.com/office/drawing/2014/main" id="{1C860A50-5E38-0949-AF89-DE5EFD2A5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88" y="2420470"/>
            <a:ext cx="4687181" cy="49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251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If not for pants on fire speculation---Summers would have been nominated. - Democratic Underground">
            <a:extLst>
              <a:ext uri="{FF2B5EF4-FFF2-40B4-BE49-F238E27FC236}">
                <a16:creationId xmlns:a16="http://schemas.microsoft.com/office/drawing/2014/main" id="{A9D32D97-AAB9-7248-B95B-5235D32B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914" y="6127531"/>
            <a:ext cx="1737710" cy="210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B1513-8617-4F48-BAF2-38DE4A502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7" y="457200"/>
            <a:ext cx="12436475" cy="1371600"/>
          </a:xfrm>
        </p:spPr>
        <p:txBody>
          <a:bodyPr/>
          <a:lstStyle/>
          <a:p>
            <a:r>
              <a:rPr lang="en-US" dirty="0"/>
              <a:t>Where There Be Dragons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E0029-DE82-AF47-845C-EAE339D87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2194560"/>
            <a:ext cx="6522720" cy="5852160"/>
          </a:xfrm>
        </p:spPr>
        <p:txBody>
          <a:bodyPr/>
          <a:lstStyle/>
          <a:p>
            <a:r>
              <a:rPr lang="en-US" sz="3600" dirty="0"/>
              <a:t>Client-server cross-version</a:t>
            </a:r>
          </a:p>
          <a:p>
            <a:pPr lvl="1"/>
            <a:r>
              <a:rPr lang="en-US" sz="3200" dirty="0"/>
              <a:t>Connection handshake</a:t>
            </a:r>
          </a:p>
          <a:p>
            <a:pPr lvl="1"/>
            <a:r>
              <a:rPr lang="en-US" sz="3200" dirty="0" err="1"/>
              <a:t>dstore</a:t>
            </a:r>
            <a:r>
              <a:rPr lang="en-US" sz="3200" dirty="0"/>
              <a:t> vs hash</a:t>
            </a:r>
          </a:p>
          <a:p>
            <a:r>
              <a:rPr lang="en-US" sz="3600" dirty="0"/>
              <a:t>Reserved vs non-reserved keys</a:t>
            </a:r>
          </a:p>
          <a:p>
            <a:pPr lvl="1"/>
            <a:r>
              <a:rPr lang="en-US" sz="3200" dirty="0"/>
              <a:t>Definitions vs behavior</a:t>
            </a:r>
          </a:p>
          <a:p>
            <a:pPr lvl="1"/>
            <a:r>
              <a:rPr lang="en-US" sz="3200" dirty="0"/>
              <a:t>Timeout</a:t>
            </a:r>
          </a:p>
          <a:p>
            <a:r>
              <a:rPr lang="en-US" dirty="0"/>
              <a:t>Support identification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2C3A00-2449-5C44-9B93-2BA402ED4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97763" y="2193925"/>
            <a:ext cx="6523037" cy="5853113"/>
          </a:xfrm>
        </p:spPr>
        <p:txBody>
          <a:bodyPr/>
          <a:lstStyle/>
          <a:p>
            <a:r>
              <a:rPr lang="en-US" sz="3600" dirty="0"/>
              <a:t>Tool support</a:t>
            </a:r>
          </a:p>
          <a:p>
            <a:pPr lvl="1"/>
            <a:r>
              <a:rPr lang="en-US" sz="3200" dirty="0"/>
              <a:t>Connections</a:t>
            </a:r>
          </a:p>
          <a:p>
            <a:pPr lvl="1"/>
            <a:r>
              <a:rPr lang="en-US" sz="3200" dirty="0"/>
              <a:t>Model identification</a:t>
            </a:r>
          </a:p>
          <a:p>
            <a:pPr lvl="1"/>
            <a:r>
              <a:rPr lang="en-US" sz="3200" dirty="0"/>
              <a:t>Event notification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Fabric support</a:t>
            </a:r>
          </a:p>
          <a:p>
            <a:pPr lvl="1"/>
            <a:r>
              <a:rPr lang="en-US" sz="3200" dirty="0">
                <a:solidFill>
                  <a:schemeClr val="accent1"/>
                </a:solidFill>
              </a:rPr>
              <a:t>How to write an EFA plugin</a:t>
            </a:r>
          </a:p>
        </p:txBody>
      </p:sp>
      <p:pic>
        <p:nvPicPr>
          <p:cNvPr id="14338" name="Picture 2" descr="Footprint clipart dragon, Footprint dragon Transparent FREE for download on WebStockReview 2021">
            <a:extLst>
              <a:ext uri="{FF2B5EF4-FFF2-40B4-BE49-F238E27FC236}">
                <a16:creationId xmlns:a16="http://schemas.microsoft.com/office/drawing/2014/main" id="{30631171-1551-4447-840B-FD0B9941C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67697" y="5559922"/>
            <a:ext cx="3636579" cy="257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826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B67044-F63B-F442-A81C-7A3EC4AD8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Server types</a:t>
            </a:r>
          </a:p>
          <a:p>
            <a:pPr lvl="1"/>
            <a:r>
              <a:rPr lang="en-US" sz="2800" dirty="0"/>
              <a:t>Gateway: acts as a gateway for </a:t>
            </a:r>
            <a:r>
              <a:rPr lang="en-US" sz="2800" dirty="0" err="1"/>
              <a:t>PMIx</a:t>
            </a:r>
            <a:r>
              <a:rPr lang="en-US" sz="2800" dirty="0"/>
              <a:t> requests that cannot be serviced on backend nodes (e.g., logging to email)</a:t>
            </a:r>
          </a:p>
          <a:p>
            <a:pPr lvl="1"/>
            <a:r>
              <a:rPr lang="en-US" sz="2800" dirty="0"/>
              <a:t>Scheduler: supports inventory and application resource allocations</a:t>
            </a:r>
          </a:p>
          <a:p>
            <a:pPr lvl="1"/>
            <a:r>
              <a:rPr lang="en-US" sz="2800" dirty="0"/>
              <a:t>Default: supports local </a:t>
            </a:r>
            <a:r>
              <a:rPr lang="en-US" sz="2800" dirty="0" err="1"/>
              <a:t>PMIx</a:t>
            </a:r>
            <a:r>
              <a:rPr lang="en-US" sz="2800" dirty="0"/>
              <a:t> clients and possibly tools</a:t>
            </a:r>
          </a:p>
          <a:p>
            <a:r>
              <a:rPr lang="en-US" sz="3600" dirty="0"/>
              <a:t>Tool types</a:t>
            </a:r>
          </a:p>
          <a:p>
            <a:pPr lvl="1"/>
            <a:r>
              <a:rPr lang="en-US" sz="2800" dirty="0"/>
              <a:t>Launcher: calls </a:t>
            </a:r>
            <a:r>
              <a:rPr lang="en-US" sz="2800" dirty="0" err="1"/>
              <a:t>PMIx_Spawn</a:t>
            </a:r>
            <a:r>
              <a:rPr lang="en-US" sz="2800" dirty="0"/>
              <a:t> to launch jobs (think “</a:t>
            </a:r>
            <a:r>
              <a:rPr lang="en-US" sz="2800" dirty="0" err="1"/>
              <a:t>mpirun</a:t>
            </a:r>
            <a:r>
              <a:rPr lang="en-US" sz="2800" dirty="0"/>
              <a:t>”)</a:t>
            </a:r>
          </a:p>
          <a:p>
            <a:pPr lvl="1"/>
            <a:r>
              <a:rPr lang="en-US" sz="2800" dirty="0"/>
              <a:t>Default: queries/interacts with applications/system</a:t>
            </a:r>
          </a:p>
          <a:p>
            <a:r>
              <a:rPr lang="en-US" sz="3600" dirty="0"/>
              <a:t>Client types</a:t>
            </a:r>
          </a:p>
          <a:p>
            <a:pPr lvl="1"/>
            <a:r>
              <a:rPr lang="en-US" sz="2800" dirty="0"/>
              <a:t>Singleton: not connected to server</a:t>
            </a:r>
          </a:p>
          <a:p>
            <a:pPr lvl="1"/>
            <a:r>
              <a:rPr lang="en-US" sz="2800" dirty="0"/>
              <a:t>Default: connected to server</a:t>
            </a:r>
          </a:p>
          <a:p>
            <a:endParaRPr lang="en-US" sz="4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5C8AFA-C266-004E-842D-8BB5CE6B6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Client-Tool-Server Types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A9DF4AF-0E4F-D64B-BF89-91BCCE418986}"/>
              </a:ext>
            </a:extLst>
          </p:cNvPr>
          <p:cNvSpPr/>
          <p:nvPr/>
        </p:nvSpPr>
        <p:spPr bwMode="auto">
          <a:xfrm>
            <a:off x="6684579" y="7357241"/>
            <a:ext cx="2067103" cy="525518"/>
          </a:xfrm>
          <a:custGeom>
            <a:avLst/>
            <a:gdLst>
              <a:gd name="connsiteX0" fmla="*/ 819807 w 2067103"/>
              <a:gd name="connsiteY0" fmla="*/ 0 h 525518"/>
              <a:gd name="connsiteX1" fmla="*/ 2049518 w 2067103"/>
              <a:gd name="connsiteY1" fmla="*/ 94593 h 525518"/>
              <a:gd name="connsiteX2" fmla="*/ 0 w 2067103"/>
              <a:gd name="connsiteY2" fmla="*/ 525518 h 52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7103" h="525518">
                <a:moveTo>
                  <a:pt x="819807" y="0"/>
                </a:moveTo>
                <a:cubicBezTo>
                  <a:pt x="1502979" y="3503"/>
                  <a:pt x="2186152" y="7007"/>
                  <a:pt x="2049518" y="94593"/>
                </a:cubicBezTo>
                <a:cubicBezTo>
                  <a:pt x="1912884" y="182179"/>
                  <a:pt x="956442" y="353848"/>
                  <a:pt x="0" y="525518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ECD973-E4FE-8A49-B5AA-804D6D6059C0}"/>
              </a:ext>
            </a:extLst>
          </p:cNvPr>
          <p:cNvSpPr txBox="1"/>
          <p:nvPr/>
        </p:nvSpPr>
        <p:spPr>
          <a:xfrm>
            <a:off x="8789991" y="7312223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Convert</a:t>
            </a:r>
          </a:p>
        </p:txBody>
      </p:sp>
    </p:spTree>
    <p:extLst>
      <p:ext uri="{BB962C8B-B14F-4D97-AF65-F5344CB8AC3E}">
        <p14:creationId xmlns:p14="http://schemas.microsoft.com/office/powerpoint/2010/main" val="15146978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A348E5-3CDC-D046-AE84-CEC78BDBD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 File Locations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55533C-A0EF-E046-BB70-327EE4FF35C7}"/>
              </a:ext>
            </a:extLst>
          </p:cNvPr>
          <p:cNvSpPr txBox="1"/>
          <p:nvPr/>
        </p:nvSpPr>
        <p:spPr>
          <a:xfrm>
            <a:off x="10555528" y="2334104"/>
            <a:ext cx="2554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System TMPDIR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CF17E32-7BDB-2B47-B078-6FF868C15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0" y="3762739"/>
            <a:ext cx="8356600" cy="42418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17DBAE1-0AAF-BE46-8853-63E8C640118C}"/>
              </a:ext>
            </a:extLst>
          </p:cNvPr>
          <p:cNvSpPr txBox="1"/>
          <p:nvPr/>
        </p:nvSpPr>
        <p:spPr>
          <a:xfrm>
            <a:off x="8461741" y="3174055"/>
            <a:ext cx="17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pmix.sys.host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A32914-FA19-3140-80C4-36A0983BD4C7}"/>
              </a:ext>
            </a:extLst>
          </p:cNvPr>
          <p:cNvSpPr txBox="1"/>
          <p:nvPr/>
        </p:nvSpPr>
        <p:spPr>
          <a:xfrm>
            <a:off x="10657319" y="3687789"/>
            <a:ext cx="235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Server TMPDIR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5DC596-CF30-5849-8A6C-3CEDB43820C8}"/>
              </a:ext>
            </a:extLst>
          </p:cNvPr>
          <p:cNvSpPr txBox="1"/>
          <p:nvPr/>
        </p:nvSpPr>
        <p:spPr>
          <a:xfrm>
            <a:off x="11921662" y="4584750"/>
            <a:ext cx="2178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pmix.host.tool.pid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6D4196-7A97-C340-B33D-A6F1B4541113}"/>
              </a:ext>
            </a:extLst>
          </p:cNvPr>
          <p:cNvSpPr txBox="1"/>
          <p:nvPr/>
        </p:nvSpPr>
        <p:spPr>
          <a:xfrm>
            <a:off x="7113919" y="6565692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rndvsFile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144C03C3-251C-3945-A8C1-7C9E66621779}"/>
              </a:ext>
            </a:extLst>
          </p:cNvPr>
          <p:cNvCxnSpPr>
            <a:cxnSpLocks/>
            <a:endCxn id="47" idx="0"/>
          </p:cNvCxnSpPr>
          <p:nvPr/>
        </p:nvCxnSpPr>
        <p:spPr bwMode="auto">
          <a:xfrm>
            <a:off x="6700603" y="6100997"/>
            <a:ext cx="1026625" cy="464695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5891D03-E0F0-6F4C-A910-5A288646D88E}"/>
              </a:ext>
            </a:extLst>
          </p:cNvPr>
          <p:cNvSpPr txBox="1"/>
          <p:nvPr/>
        </p:nvSpPr>
        <p:spPr>
          <a:xfrm>
            <a:off x="9137089" y="4584750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pmix.host.tool.nspace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ECE2125-4361-6B48-A9B6-ACEE40630A6B}"/>
              </a:ext>
            </a:extLst>
          </p:cNvPr>
          <p:cNvCxnSpPr>
            <a:stCxn id="32" idx="2"/>
            <a:endCxn id="41" idx="0"/>
          </p:cNvCxnSpPr>
          <p:nvPr/>
        </p:nvCxnSpPr>
        <p:spPr bwMode="auto">
          <a:xfrm>
            <a:off x="11832897" y="2795769"/>
            <a:ext cx="0" cy="8920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4D21F0FA-4245-0941-83E3-42ED6E41D899}"/>
              </a:ext>
            </a:extLst>
          </p:cNvPr>
          <p:cNvCxnSpPr>
            <a:stCxn id="32" idx="2"/>
            <a:endCxn id="38" idx="0"/>
          </p:cNvCxnSpPr>
          <p:nvPr/>
        </p:nvCxnSpPr>
        <p:spPr bwMode="auto">
          <a:xfrm rot="5400000">
            <a:off x="10392270" y="1733428"/>
            <a:ext cx="378286" cy="250296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C8D35D87-28E9-E547-B65F-64DB4C1536A7}"/>
              </a:ext>
            </a:extLst>
          </p:cNvPr>
          <p:cNvCxnSpPr>
            <a:stCxn id="46" idx="0"/>
            <a:endCxn id="41" idx="2"/>
          </p:cNvCxnSpPr>
          <p:nvPr/>
        </p:nvCxnSpPr>
        <p:spPr bwMode="auto">
          <a:xfrm rot="16200000" flipV="1">
            <a:off x="12204332" y="3778019"/>
            <a:ext cx="435296" cy="117816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5DED2055-B6CA-F547-9C4D-F917B28672A9}"/>
              </a:ext>
            </a:extLst>
          </p:cNvPr>
          <p:cNvCxnSpPr>
            <a:stCxn id="50" idx="0"/>
            <a:endCxn id="41" idx="2"/>
          </p:cNvCxnSpPr>
          <p:nvPr/>
        </p:nvCxnSpPr>
        <p:spPr bwMode="auto">
          <a:xfrm rot="5400000" flipH="1" flipV="1">
            <a:off x="10933072" y="3684925"/>
            <a:ext cx="435296" cy="136435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C120837-C74B-654F-88D9-F76A43EAA914}"/>
              </a:ext>
            </a:extLst>
          </p:cNvPr>
          <p:cNvCxnSpPr>
            <a:endCxn id="38" idx="2"/>
          </p:cNvCxnSpPr>
          <p:nvPr/>
        </p:nvCxnSpPr>
        <p:spPr bwMode="auto">
          <a:xfrm flipV="1">
            <a:off x="7315200" y="3574165"/>
            <a:ext cx="2014728" cy="12106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D610AAB-7D3E-6444-BEFB-DA0625BEF2C8}"/>
              </a:ext>
            </a:extLst>
          </p:cNvPr>
          <p:cNvCxnSpPr>
            <a:cxnSpLocks/>
          </p:cNvCxnSpPr>
          <p:nvPr/>
        </p:nvCxnSpPr>
        <p:spPr bwMode="auto">
          <a:xfrm>
            <a:off x="7727228" y="6122403"/>
            <a:ext cx="413447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Right Brace 68">
            <a:extLst>
              <a:ext uri="{FF2B5EF4-FFF2-40B4-BE49-F238E27FC236}">
                <a16:creationId xmlns:a16="http://schemas.microsoft.com/office/drawing/2014/main" id="{43D4E442-68F4-DA44-8A96-BA8325A57BCC}"/>
              </a:ext>
            </a:extLst>
          </p:cNvPr>
          <p:cNvSpPr/>
          <p:nvPr/>
        </p:nvSpPr>
        <p:spPr bwMode="auto">
          <a:xfrm rot="5400000">
            <a:off x="11621859" y="4551107"/>
            <a:ext cx="479685" cy="2662908"/>
          </a:xfrm>
          <a:prstGeom prst="rightBrace">
            <a:avLst>
              <a:gd name="adj1" fmla="val 98958"/>
              <a:gd name="adj2" fmla="val 50000"/>
            </a:avLst>
          </a:prstGeom>
          <a:noFill/>
          <a:ln w="28575" cap="flat" cmpd="sng" algn="ctr">
            <a:solidFill>
              <a:schemeClr val="bg2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54B3AEF-AD31-2546-B02A-3B633F7036AE}"/>
              </a:ext>
            </a:extLst>
          </p:cNvPr>
          <p:cNvSpPr txBox="1"/>
          <p:nvPr/>
        </p:nvSpPr>
        <p:spPr>
          <a:xfrm>
            <a:off x="10950284" y="5186045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pmix.host.tool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466489C-A921-8745-A352-810B7FE6EE9E}"/>
              </a:ext>
            </a:extLst>
          </p:cNvPr>
          <p:cNvCxnSpPr>
            <a:stCxn id="41" idx="2"/>
            <a:endCxn id="74" idx="0"/>
          </p:cNvCxnSpPr>
          <p:nvPr/>
        </p:nvCxnSpPr>
        <p:spPr bwMode="auto">
          <a:xfrm>
            <a:off x="11832897" y="4149454"/>
            <a:ext cx="1" cy="10365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63DBFFC-51C3-F049-9580-0A7DC27D6356}"/>
              </a:ext>
            </a:extLst>
          </p:cNvPr>
          <p:cNvSpPr txBox="1"/>
          <p:nvPr/>
        </p:nvSpPr>
        <p:spPr>
          <a:xfrm>
            <a:off x="12903545" y="3732759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(per nspace)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3FEC1BC-1A82-9644-819F-91D4FCA20CF9}"/>
              </a:ext>
            </a:extLst>
          </p:cNvPr>
          <p:cNvSpPr/>
          <p:nvPr/>
        </p:nvSpPr>
        <p:spPr bwMode="auto">
          <a:xfrm>
            <a:off x="4911039" y="3960267"/>
            <a:ext cx="378373" cy="378373"/>
          </a:xfrm>
          <a:prstGeom prst="ellips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04F0CB-93A3-BA40-8EF9-52106CE3D869}"/>
              </a:ext>
            </a:extLst>
          </p:cNvPr>
          <p:cNvSpPr txBox="1"/>
          <p:nvPr/>
        </p:nvSpPr>
        <p:spPr>
          <a:xfrm>
            <a:off x="4056993" y="3363310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singleton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852141-78A1-0A4C-B8CD-F7CB24DF10B6}"/>
              </a:ext>
            </a:extLst>
          </p:cNvPr>
          <p:cNvCxnSpPr>
            <a:stCxn id="4" idx="2"/>
            <a:endCxn id="2" idx="1"/>
          </p:cNvCxnSpPr>
          <p:nvPr/>
        </p:nvCxnSpPr>
        <p:spPr bwMode="auto">
          <a:xfrm>
            <a:off x="4663089" y="3763420"/>
            <a:ext cx="303361" cy="2522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66708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A348E5-3CDC-D046-AE84-CEC78BDBD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Rendezvous File Locations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55533C-A0EF-E046-BB70-327EE4FF35C7}"/>
              </a:ext>
            </a:extLst>
          </p:cNvPr>
          <p:cNvSpPr txBox="1"/>
          <p:nvPr/>
        </p:nvSpPr>
        <p:spPr>
          <a:xfrm>
            <a:off x="10555528" y="2334104"/>
            <a:ext cx="2554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System TMPDIR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CF17E32-7BDB-2B47-B078-6FF868C15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0" y="3762739"/>
            <a:ext cx="8356600" cy="42418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17DBAE1-0AAF-BE46-8853-63E8C640118C}"/>
              </a:ext>
            </a:extLst>
          </p:cNvPr>
          <p:cNvSpPr txBox="1"/>
          <p:nvPr/>
        </p:nvSpPr>
        <p:spPr>
          <a:xfrm>
            <a:off x="8461741" y="3174055"/>
            <a:ext cx="1736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pmix.sys.host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A32914-FA19-3140-80C4-36A0983BD4C7}"/>
              </a:ext>
            </a:extLst>
          </p:cNvPr>
          <p:cNvSpPr txBox="1"/>
          <p:nvPr/>
        </p:nvSpPr>
        <p:spPr>
          <a:xfrm>
            <a:off x="10657319" y="3687789"/>
            <a:ext cx="235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Server TMPDIR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5DC596-CF30-5849-8A6C-3CEDB43820C8}"/>
              </a:ext>
            </a:extLst>
          </p:cNvPr>
          <p:cNvSpPr txBox="1"/>
          <p:nvPr/>
        </p:nvSpPr>
        <p:spPr>
          <a:xfrm>
            <a:off x="11921662" y="4584750"/>
            <a:ext cx="2178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pmix.host.tool.pid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6D4196-7A97-C340-B33D-A6F1B4541113}"/>
              </a:ext>
            </a:extLst>
          </p:cNvPr>
          <p:cNvSpPr txBox="1"/>
          <p:nvPr/>
        </p:nvSpPr>
        <p:spPr>
          <a:xfrm>
            <a:off x="7113919" y="6565692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rndvsFile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144C03C3-251C-3945-A8C1-7C9E66621779}"/>
              </a:ext>
            </a:extLst>
          </p:cNvPr>
          <p:cNvCxnSpPr>
            <a:cxnSpLocks/>
            <a:endCxn id="47" idx="0"/>
          </p:cNvCxnSpPr>
          <p:nvPr/>
        </p:nvCxnSpPr>
        <p:spPr bwMode="auto">
          <a:xfrm>
            <a:off x="6700603" y="6100997"/>
            <a:ext cx="1026625" cy="464695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chemeClr val="bg2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55891D03-E0F0-6F4C-A910-5A288646D88E}"/>
              </a:ext>
            </a:extLst>
          </p:cNvPr>
          <p:cNvSpPr txBox="1"/>
          <p:nvPr/>
        </p:nvSpPr>
        <p:spPr>
          <a:xfrm>
            <a:off x="9137089" y="4584750"/>
            <a:ext cx="266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pmix.host.tool.nspace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ECE2125-4361-6B48-A9B6-ACEE40630A6B}"/>
              </a:ext>
            </a:extLst>
          </p:cNvPr>
          <p:cNvCxnSpPr>
            <a:stCxn id="32" idx="2"/>
            <a:endCxn id="41" idx="0"/>
          </p:cNvCxnSpPr>
          <p:nvPr/>
        </p:nvCxnSpPr>
        <p:spPr bwMode="auto">
          <a:xfrm>
            <a:off x="11832897" y="2795769"/>
            <a:ext cx="0" cy="8920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4D21F0FA-4245-0941-83E3-42ED6E41D899}"/>
              </a:ext>
            </a:extLst>
          </p:cNvPr>
          <p:cNvCxnSpPr>
            <a:stCxn id="32" idx="2"/>
            <a:endCxn id="38" idx="0"/>
          </p:cNvCxnSpPr>
          <p:nvPr/>
        </p:nvCxnSpPr>
        <p:spPr bwMode="auto">
          <a:xfrm rot="5400000">
            <a:off x="10392270" y="1733428"/>
            <a:ext cx="378286" cy="250296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C8D35D87-28E9-E547-B65F-64DB4C1536A7}"/>
              </a:ext>
            </a:extLst>
          </p:cNvPr>
          <p:cNvCxnSpPr>
            <a:stCxn id="46" idx="0"/>
            <a:endCxn id="41" idx="2"/>
          </p:cNvCxnSpPr>
          <p:nvPr/>
        </p:nvCxnSpPr>
        <p:spPr bwMode="auto">
          <a:xfrm rot="16200000" flipV="1">
            <a:off x="12204332" y="3778019"/>
            <a:ext cx="435296" cy="117816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5DED2055-B6CA-F547-9C4D-F917B28672A9}"/>
              </a:ext>
            </a:extLst>
          </p:cNvPr>
          <p:cNvCxnSpPr>
            <a:stCxn id="50" idx="0"/>
            <a:endCxn id="41" idx="2"/>
          </p:cNvCxnSpPr>
          <p:nvPr/>
        </p:nvCxnSpPr>
        <p:spPr bwMode="auto">
          <a:xfrm rot="5400000" flipH="1" flipV="1">
            <a:off x="10933072" y="3684925"/>
            <a:ext cx="435296" cy="136435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0C120837-C74B-654F-88D9-F76A43EAA914}"/>
              </a:ext>
            </a:extLst>
          </p:cNvPr>
          <p:cNvCxnSpPr>
            <a:endCxn id="38" idx="2"/>
          </p:cNvCxnSpPr>
          <p:nvPr/>
        </p:nvCxnSpPr>
        <p:spPr bwMode="auto">
          <a:xfrm flipV="1">
            <a:off x="7315200" y="3574165"/>
            <a:ext cx="2014728" cy="121064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D610AAB-7D3E-6444-BEFB-DA0625BEF2C8}"/>
              </a:ext>
            </a:extLst>
          </p:cNvPr>
          <p:cNvCxnSpPr>
            <a:cxnSpLocks/>
          </p:cNvCxnSpPr>
          <p:nvPr/>
        </p:nvCxnSpPr>
        <p:spPr bwMode="auto">
          <a:xfrm>
            <a:off x="7727228" y="6122403"/>
            <a:ext cx="413447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Right Brace 68">
            <a:extLst>
              <a:ext uri="{FF2B5EF4-FFF2-40B4-BE49-F238E27FC236}">
                <a16:creationId xmlns:a16="http://schemas.microsoft.com/office/drawing/2014/main" id="{43D4E442-68F4-DA44-8A96-BA8325A57BCC}"/>
              </a:ext>
            </a:extLst>
          </p:cNvPr>
          <p:cNvSpPr/>
          <p:nvPr/>
        </p:nvSpPr>
        <p:spPr bwMode="auto">
          <a:xfrm rot="5400000">
            <a:off x="11621859" y="4551107"/>
            <a:ext cx="479685" cy="2662908"/>
          </a:xfrm>
          <a:prstGeom prst="rightBrace">
            <a:avLst>
              <a:gd name="adj1" fmla="val 98958"/>
              <a:gd name="adj2" fmla="val 50000"/>
            </a:avLst>
          </a:prstGeom>
          <a:noFill/>
          <a:ln w="28575" cap="flat" cmpd="sng" algn="ctr">
            <a:solidFill>
              <a:schemeClr val="bg2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54B3AEF-AD31-2546-B02A-3B633F7036AE}"/>
              </a:ext>
            </a:extLst>
          </p:cNvPr>
          <p:cNvSpPr txBox="1"/>
          <p:nvPr/>
        </p:nvSpPr>
        <p:spPr>
          <a:xfrm>
            <a:off x="10950284" y="5186045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pmix.host.tool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E466489C-A921-8745-A352-810B7FE6EE9E}"/>
              </a:ext>
            </a:extLst>
          </p:cNvPr>
          <p:cNvCxnSpPr>
            <a:stCxn id="41" idx="2"/>
            <a:endCxn id="74" idx="0"/>
          </p:cNvCxnSpPr>
          <p:nvPr/>
        </p:nvCxnSpPr>
        <p:spPr bwMode="auto">
          <a:xfrm>
            <a:off x="11832897" y="4149454"/>
            <a:ext cx="1" cy="10365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63DBFFC-51C3-F049-9580-0A7DC27D6356}"/>
              </a:ext>
            </a:extLst>
          </p:cNvPr>
          <p:cNvSpPr txBox="1"/>
          <p:nvPr/>
        </p:nvSpPr>
        <p:spPr>
          <a:xfrm>
            <a:off x="12903545" y="3732759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(per nspace)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91962B-D802-A445-848A-EE64F1868AA6}"/>
              </a:ext>
            </a:extLst>
          </p:cNvPr>
          <p:cNvSpPr txBox="1"/>
          <p:nvPr/>
        </p:nvSpPr>
        <p:spPr>
          <a:xfrm>
            <a:off x="1695396" y="5313583"/>
            <a:ext cx="3142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Tools can connect across nodes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A8F5899-1451-2744-880B-515BEBF89A9C}"/>
              </a:ext>
            </a:extLst>
          </p:cNvPr>
          <p:cNvSpPr/>
          <p:nvPr/>
        </p:nvSpPr>
        <p:spPr bwMode="auto">
          <a:xfrm>
            <a:off x="4911039" y="3960267"/>
            <a:ext cx="378373" cy="378373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30000">
                <a:schemeClr val="accent5">
                  <a:lumMod val="97000"/>
                  <a:lumOff val="3000"/>
                </a:schemeClr>
              </a:gs>
              <a:gs pos="100000">
                <a:srgbClr val="FFC000"/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AF545-C318-104D-B85B-128B26E06564}"/>
              </a:ext>
            </a:extLst>
          </p:cNvPr>
          <p:cNvSpPr txBox="1"/>
          <p:nvPr/>
        </p:nvSpPr>
        <p:spPr>
          <a:xfrm>
            <a:off x="5289412" y="7259947"/>
            <a:ext cx="2774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Clients only connect within node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A8B541-91A7-784F-BF40-D68476A18B7A}"/>
              </a:ext>
            </a:extLst>
          </p:cNvPr>
          <p:cNvCxnSpPr>
            <a:cxnSpLocks/>
            <a:stCxn id="22" idx="5"/>
          </p:cNvCxnSpPr>
          <p:nvPr/>
        </p:nvCxnSpPr>
        <p:spPr bwMode="auto">
          <a:xfrm>
            <a:off x="5234001" y="4283229"/>
            <a:ext cx="457190" cy="4325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1721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19240-E14A-A443-A189-348A17612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Client-Server Handshake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D1903-4BB4-C745-8F70-3D1891A257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/>
              <a:t>Host registers namespace, client</a:t>
            </a:r>
          </a:p>
          <a:p>
            <a:pPr lvl="1"/>
            <a:r>
              <a:rPr lang="en-US" sz="2600" dirty="0"/>
              <a:t>UID, GID to expect</a:t>
            </a:r>
          </a:p>
          <a:p>
            <a:r>
              <a:rPr lang="en-US" sz="3200" dirty="0"/>
              <a:t>Server sets up client environment</a:t>
            </a:r>
          </a:p>
          <a:p>
            <a:pPr lvl="1"/>
            <a:r>
              <a:rPr lang="en-US" sz="2600" dirty="0"/>
              <a:t>Available components (</a:t>
            </a:r>
            <a:r>
              <a:rPr lang="en-US" sz="2600" dirty="0" err="1"/>
              <a:t>bfrops</a:t>
            </a:r>
            <a:r>
              <a:rPr lang="en-US" sz="2600" dirty="0"/>
              <a:t>, </a:t>
            </a:r>
            <a:r>
              <a:rPr lang="en-US" sz="2600" dirty="0" err="1"/>
              <a:t>gds</a:t>
            </a:r>
            <a:r>
              <a:rPr lang="en-US" sz="2600" dirty="0"/>
              <a:t>, buffer type)</a:t>
            </a:r>
          </a:p>
          <a:p>
            <a:pPr lvl="1"/>
            <a:r>
              <a:rPr lang="en-US" sz="2600" dirty="0"/>
              <a:t>Passes namespace/rank of client</a:t>
            </a:r>
          </a:p>
          <a:p>
            <a:pPr lvl="1"/>
            <a:r>
              <a:rPr lang="en-US" sz="2600" dirty="0"/>
              <a:t>Asks for contributions (</a:t>
            </a:r>
            <a:r>
              <a:rPr lang="en-US" sz="2600" dirty="0" err="1"/>
              <a:t>ptl</a:t>
            </a:r>
            <a:r>
              <a:rPr lang="en-US" sz="2600" dirty="0"/>
              <a:t>, </a:t>
            </a:r>
            <a:r>
              <a:rPr lang="en-US" sz="2600" dirty="0" err="1"/>
              <a:t>gds</a:t>
            </a:r>
            <a:r>
              <a:rPr lang="en-US" sz="2600" dirty="0"/>
              <a:t>, fabric, model)</a:t>
            </a:r>
          </a:p>
          <a:p>
            <a:pPr lvl="1"/>
            <a:r>
              <a:rPr lang="en-US" sz="2600" dirty="0"/>
              <a:t>Passes hostname, version</a:t>
            </a:r>
          </a:p>
          <a:p>
            <a:pPr lvl="1"/>
            <a:r>
              <a:rPr lang="en-US" sz="2600" dirty="0"/>
              <a:t>Includes launcher-specified </a:t>
            </a:r>
            <a:r>
              <a:rPr lang="en-US" sz="2600" dirty="0" err="1"/>
              <a:t>envars</a:t>
            </a:r>
            <a:endParaRPr lang="en-US" sz="2600" dirty="0"/>
          </a:p>
          <a:p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0E6B5-1561-F743-B973-74D2D28F34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dirty="0"/>
              <a:t>Client obtains name</a:t>
            </a:r>
          </a:p>
          <a:p>
            <a:pPr lvl="1"/>
            <a:r>
              <a:rPr lang="en-US" sz="2800" dirty="0"/>
              <a:t>Environment</a:t>
            </a:r>
          </a:p>
          <a:p>
            <a:pPr lvl="1"/>
            <a:r>
              <a:rPr lang="en-US" sz="2800" dirty="0"/>
              <a:t>Passed in info keys</a:t>
            </a:r>
          </a:p>
          <a:p>
            <a:pPr lvl="1"/>
            <a:r>
              <a:rPr lang="en-US" sz="2800" dirty="0"/>
              <a:t>Self-assigns</a:t>
            </a:r>
          </a:p>
          <a:p>
            <a:r>
              <a:rPr lang="en-US" sz="3200" dirty="0"/>
              <a:t>Client discovers server</a:t>
            </a:r>
          </a:p>
          <a:p>
            <a:pPr lvl="1"/>
            <a:r>
              <a:rPr lang="en-US" sz="2800" dirty="0"/>
              <a:t>Environment</a:t>
            </a:r>
          </a:p>
          <a:p>
            <a:pPr lvl="1"/>
            <a:r>
              <a:rPr lang="en-US" sz="2800" dirty="0"/>
              <a:t>Rendezvous file</a:t>
            </a:r>
          </a:p>
          <a:p>
            <a:r>
              <a:rPr lang="en-US" sz="3200" dirty="0"/>
              <a:t>Client initiates handshake</a:t>
            </a:r>
          </a:p>
          <a:p>
            <a:pPr lvl="1"/>
            <a:r>
              <a:rPr lang="en-US" sz="2600" dirty="0"/>
              <a:t>Informs server of </a:t>
            </a:r>
            <a:r>
              <a:rPr lang="en-US" sz="2600" dirty="0" err="1"/>
              <a:t>bfrops</a:t>
            </a:r>
            <a:r>
              <a:rPr lang="en-US" sz="2600" dirty="0"/>
              <a:t>, </a:t>
            </a:r>
            <a:r>
              <a:rPr lang="en-US" sz="2600" dirty="0" err="1"/>
              <a:t>gds</a:t>
            </a:r>
            <a:r>
              <a:rPr lang="en-US" sz="2600" dirty="0"/>
              <a:t> to be used</a:t>
            </a:r>
          </a:p>
          <a:p>
            <a:pPr lvl="1"/>
            <a:r>
              <a:rPr lang="en-US" sz="2600" dirty="0"/>
              <a:t>Passes name, </a:t>
            </a:r>
            <a:r>
              <a:rPr lang="en-US" sz="2600" dirty="0" err="1"/>
              <a:t>psec</a:t>
            </a:r>
            <a:r>
              <a:rPr lang="en-US" sz="2600" dirty="0"/>
              <a:t> credential</a:t>
            </a:r>
          </a:p>
        </p:txBody>
      </p:sp>
    </p:spTree>
    <p:extLst>
      <p:ext uri="{BB962C8B-B14F-4D97-AF65-F5344CB8AC3E}">
        <p14:creationId xmlns:p14="http://schemas.microsoft.com/office/powerpoint/2010/main" val="29423282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8865D-D223-2D42-8167-6BBA22082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Client-Server Handshake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0734D-055B-6E4F-AB0B-FC74D2C92C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Server security check</a:t>
            </a:r>
          </a:p>
          <a:p>
            <a:pPr lvl="1"/>
            <a:r>
              <a:rPr lang="en-US" dirty="0"/>
              <a:t>UID, GID matches expected values</a:t>
            </a:r>
          </a:p>
          <a:p>
            <a:pPr lvl="1"/>
            <a:r>
              <a:rPr lang="en-US" dirty="0"/>
              <a:t>Process credential</a:t>
            </a:r>
          </a:p>
          <a:p>
            <a:r>
              <a:rPr lang="en-US" dirty="0"/>
              <a:t>Setup interface</a:t>
            </a:r>
          </a:p>
          <a:p>
            <a:pPr lvl="1"/>
            <a:r>
              <a:rPr lang="en-US" dirty="0"/>
              <a:t>Assign </a:t>
            </a:r>
            <a:r>
              <a:rPr lang="en-US" dirty="0" err="1"/>
              <a:t>bfrops</a:t>
            </a:r>
            <a:r>
              <a:rPr lang="en-US" dirty="0"/>
              <a:t>, </a:t>
            </a:r>
            <a:r>
              <a:rPr lang="en-US" dirty="0" err="1"/>
              <a:t>gds</a:t>
            </a:r>
            <a:r>
              <a:rPr lang="en-US" dirty="0"/>
              <a:t> for use with peer</a:t>
            </a:r>
          </a:p>
          <a:p>
            <a:pPr lvl="1"/>
            <a:r>
              <a:rPr lang="en-US" dirty="0"/>
              <a:t>Notifies host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5F26E0-8898-CF4A-88E3-39D82E5FC9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Singleton</a:t>
            </a:r>
          </a:p>
          <a:p>
            <a:pPr lvl="1"/>
            <a:r>
              <a:rPr lang="en-US" dirty="0"/>
              <a:t>Treated as tool since host did not register it</a:t>
            </a:r>
          </a:p>
        </p:txBody>
      </p:sp>
    </p:spTree>
    <p:extLst>
      <p:ext uri="{BB962C8B-B14F-4D97-AF65-F5344CB8AC3E}">
        <p14:creationId xmlns:p14="http://schemas.microsoft.com/office/powerpoint/2010/main" val="22970612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E07425-049D-A042-83D8-F03AEB68D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Tool-Server Handshake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F0D885-C872-7941-9E83-EEE877A6FB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  <a:p>
            <a:pPr lvl="1"/>
            <a:r>
              <a:rPr lang="en-US" dirty="0"/>
              <a:t>Discover/initiate connect</a:t>
            </a:r>
          </a:p>
          <a:p>
            <a:pPr lvl="1"/>
            <a:r>
              <a:rPr lang="en-US" dirty="0"/>
              <a:t>Passes available compatibility modules (</a:t>
            </a:r>
            <a:r>
              <a:rPr lang="en-US" dirty="0" err="1"/>
              <a:t>bfrops,gds</a:t>
            </a:r>
            <a:r>
              <a:rPr lang="en-US" dirty="0"/>
              <a:t>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B228858-BDCC-F94B-ACA5-A240B75B7C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Server</a:t>
            </a:r>
          </a:p>
          <a:p>
            <a:pPr lvl="1"/>
            <a:r>
              <a:rPr lang="en-US" dirty="0"/>
              <a:t>Must be initialized to accept tool connections</a:t>
            </a:r>
          </a:p>
          <a:p>
            <a:pPr lvl="1"/>
            <a:r>
              <a:rPr lang="en-US" dirty="0"/>
              <a:t>Passes connect request to host for approval</a:t>
            </a:r>
          </a:p>
          <a:p>
            <a:pPr lvl="1"/>
            <a:r>
              <a:rPr lang="en-US" dirty="0"/>
              <a:t>Informs tool of result and </a:t>
            </a:r>
            <a:r>
              <a:rPr lang="en-US" dirty="0" err="1"/>
              <a:t>bfrops</a:t>
            </a:r>
            <a:r>
              <a:rPr lang="en-US" dirty="0"/>
              <a:t>/</a:t>
            </a:r>
            <a:r>
              <a:rPr lang="en-US" dirty="0" err="1"/>
              <a:t>gds</a:t>
            </a:r>
            <a:r>
              <a:rPr lang="en-US" dirty="0"/>
              <a:t> to use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42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8882B9-D0E6-4D4F-BBFA-53F6931D7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rendezvous file sets</a:t>
            </a:r>
          </a:p>
          <a:p>
            <a:pPr lvl="1"/>
            <a:r>
              <a:rPr lang="en-US" dirty="0"/>
              <a:t>Leftover cruft from failed servers</a:t>
            </a:r>
          </a:p>
          <a:p>
            <a:pPr lvl="1"/>
            <a:r>
              <a:rPr lang="en-US" dirty="0"/>
              <a:t>Connection fails due to uncertainty over which to use</a:t>
            </a:r>
          </a:p>
          <a:p>
            <a:r>
              <a:rPr lang="en-US" dirty="0"/>
              <a:t>”Unreachable” server</a:t>
            </a:r>
          </a:p>
          <a:p>
            <a:pPr lvl="1"/>
            <a:r>
              <a:rPr lang="en-US" dirty="0"/>
              <a:t>Server vanishes after tool reads rendezvous file</a:t>
            </a:r>
          </a:p>
          <a:p>
            <a:r>
              <a:rPr lang="en-US" dirty="0"/>
              <a:t>Mismatched UID/GID</a:t>
            </a:r>
          </a:p>
          <a:p>
            <a:pPr lvl="1"/>
            <a:r>
              <a:rPr lang="en-US" dirty="0"/>
              <a:t>App changed after fork without hosts knowledge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34C4F9-2FA7-344B-AF1B-EDB572410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Problems</a:t>
            </a:r>
          </a:p>
        </p:txBody>
      </p:sp>
    </p:spTree>
    <p:extLst>
      <p:ext uri="{BB962C8B-B14F-4D97-AF65-F5344CB8AC3E}">
        <p14:creationId xmlns:p14="http://schemas.microsoft.com/office/powerpoint/2010/main" val="36399708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675AF2-B549-8946-88A2-0C6AA6E5F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err="1"/>
              <a:t>Dstore</a:t>
            </a:r>
            <a:r>
              <a:rPr lang="en-US" sz="3600" dirty="0"/>
              <a:t> is the current </a:t>
            </a:r>
            <a:r>
              <a:rPr lang="en-US" sz="3600" dirty="0" err="1"/>
              <a:t>PMIx</a:t>
            </a:r>
            <a:r>
              <a:rPr lang="en-US" sz="3600" dirty="0"/>
              <a:t> shared memory subsystem</a:t>
            </a:r>
          </a:p>
          <a:p>
            <a:pPr lvl="1"/>
            <a:r>
              <a:rPr lang="en-US" sz="2800" dirty="0"/>
              <a:t>Share info from server with all local clients in a given job</a:t>
            </a:r>
          </a:p>
          <a:p>
            <a:pPr lvl="1"/>
            <a:r>
              <a:rPr lang="en-US" sz="2800" dirty="0"/>
              <a:t>Uses two locking systems</a:t>
            </a:r>
          </a:p>
          <a:p>
            <a:pPr lvl="2"/>
            <a:r>
              <a:rPr lang="en-US" sz="2400" dirty="0"/>
              <a:t>File locks (early implementation)</a:t>
            </a:r>
          </a:p>
          <a:p>
            <a:pPr lvl="2"/>
            <a:r>
              <a:rPr lang="en-US" sz="2400" dirty="0"/>
              <a:t>Atomic locks (later implementation)</a:t>
            </a:r>
          </a:p>
          <a:p>
            <a:pPr lvl="1"/>
            <a:r>
              <a:rPr lang="en-US" sz="2800" dirty="0"/>
              <a:t>Can be disabled at configure or runtime</a:t>
            </a:r>
          </a:p>
          <a:p>
            <a:r>
              <a:rPr lang="en-US" sz="3600" dirty="0"/>
              <a:t>Hash is local hash table storage in each proc</a:t>
            </a:r>
          </a:p>
          <a:p>
            <a:pPr lvl="1"/>
            <a:r>
              <a:rPr lang="en-US" sz="2800" dirty="0"/>
              <a:t>Can </a:t>
            </a:r>
            <a:r>
              <a:rPr lang="en-US" sz="2800" i="1" dirty="0">
                <a:solidFill>
                  <a:srgbClr val="FF0000"/>
                </a:solidFill>
              </a:rPr>
              <a:t>not</a:t>
            </a:r>
            <a:r>
              <a:rPr lang="en-US" sz="2800" dirty="0"/>
              <a:t> be disabled</a:t>
            </a:r>
          </a:p>
          <a:p>
            <a:pPr lvl="1"/>
            <a:r>
              <a:rPr lang="en-US" sz="2800" dirty="0"/>
              <a:t>Stores proc-local data</a:t>
            </a:r>
          </a:p>
          <a:p>
            <a:pPr lvl="1"/>
            <a:r>
              <a:rPr lang="en-US" sz="2800" dirty="0"/>
              <a:t>Serves as fallback when </a:t>
            </a:r>
            <a:r>
              <a:rPr lang="en-US" sz="2800" dirty="0" err="1"/>
              <a:t>dstore</a:t>
            </a:r>
            <a:r>
              <a:rPr lang="en-US" sz="2800" dirty="0"/>
              <a:t> not available</a:t>
            </a:r>
            <a:endParaRPr lang="en-US" sz="3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3E3BC0-972C-BE4C-8EF2-BBBED3696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Dstore</a:t>
            </a:r>
            <a:r>
              <a:rPr lang="en-US" dirty="0"/>
              <a:t> vs Hash</a:t>
            </a:r>
          </a:p>
        </p:txBody>
      </p:sp>
    </p:spTree>
    <p:extLst>
      <p:ext uri="{BB962C8B-B14F-4D97-AF65-F5344CB8AC3E}">
        <p14:creationId xmlns:p14="http://schemas.microsoft.com/office/powerpoint/2010/main" val="36387495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4C8091-6FB8-4A44-89D9-79C57102A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Stores data in network-byte-order</a:t>
            </a:r>
          </a:p>
          <a:p>
            <a:pPr lvl="1"/>
            <a:r>
              <a:rPr lang="en-US" dirty="0"/>
              <a:t>”packed” in buffers</a:t>
            </a:r>
          </a:p>
          <a:p>
            <a:pPr lvl="1"/>
            <a:r>
              <a:rPr lang="en-US" dirty="0"/>
              <a:t>Cannot be accessed by memory reference</a:t>
            </a:r>
          </a:p>
          <a:p>
            <a:r>
              <a:rPr lang="en-US" dirty="0"/>
              <a:t>Didn’t keep pace with development</a:t>
            </a:r>
          </a:p>
          <a:p>
            <a:pPr lvl="1"/>
            <a:r>
              <a:rPr lang="en-US" dirty="0"/>
              <a:t>Doesn’t understand ”info” arrays</a:t>
            </a:r>
          </a:p>
          <a:p>
            <a:pPr lvl="1"/>
            <a:r>
              <a:rPr lang="en-US" dirty="0"/>
              <a:t>Only contains node-local info</a:t>
            </a:r>
          </a:p>
          <a:p>
            <a:pPr marL="652445" lvl="1" indent="0" algn="ctr">
              <a:spcBef>
                <a:spcPts val="3360"/>
              </a:spcBef>
              <a:buNone/>
            </a:pPr>
            <a:r>
              <a:rPr lang="en-US" sz="36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=&gt; all unsupported requests must be redirected to hash</a:t>
            </a:r>
            <a:endParaRPr lang="en-US" dirty="0">
              <a:solidFill>
                <a:srgbClr val="FF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BA984D-A974-964E-B0D9-656ED1F3E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Dstore</a:t>
            </a:r>
            <a:r>
              <a:rPr lang="en-US" dirty="0"/>
              <a:t> Limitations</a:t>
            </a:r>
          </a:p>
        </p:txBody>
      </p:sp>
    </p:spTree>
    <p:extLst>
      <p:ext uri="{BB962C8B-B14F-4D97-AF65-F5344CB8AC3E}">
        <p14:creationId xmlns:p14="http://schemas.microsoft.com/office/powerpoint/2010/main" val="154709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FD73D7-BF08-194D-94D8-08C67C129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Won’t Cover</a:t>
            </a:r>
          </a:p>
        </p:txBody>
      </p:sp>
      <p:pic>
        <p:nvPicPr>
          <p:cNvPr id="2054" name="Picture 6" descr="Diver diving underwater with many sea animals - Download Free Vectors, Clipart Graphics &amp; Vector Art">
            <a:extLst>
              <a:ext uri="{FF2B5EF4-FFF2-40B4-BE49-F238E27FC236}">
                <a16:creationId xmlns:a16="http://schemas.microsoft.com/office/drawing/2014/main" id="{64B63620-3FEF-0345-9AF6-58FEB5101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" y="2062127"/>
            <a:ext cx="6952615" cy="521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o Sign Clip Art at Clker.com - vector clip art online, royalty free &amp; public domain">
            <a:extLst>
              <a:ext uri="{FF2B5EF4-FFF2-40B4-BE49-F238E27FC236}">
                <a16:creationId xmlns:a16="http://schemas.microsoft.com/office/drawing/2014/main" id="{60276AEB-D54B-2F4F-97B0-BFD53E585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41" y="2498308"/>
            <a:ext cx="4399653" cy="437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6DD241-DBDF-C74F-BCDD-9875D798CBA2}"/>
              </a:ext>
            </a:extLst>
          </p:cNvPr>
          <p:cNvSpPr txBox="1"/>
          <p:nvPr/>
        </p:nvSpPr>
        <p:spPr>
          <a:xfrm>
            <a:off x="8358694" y="4610257"/>
            <a:ext cx="403507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Deep dive into code</a:t>
            </a:r>
          </a:p>
        </p:txBody>
      </p:sp>
    </p:spTree>
    <p:extLst>
      <p:ext uri="{BB962C8B-B14F-4D97-AF65-F5344CB8AC3E}">
        <p14:creationId xmlns:p14="http://schemas.microsoft.com/office/powerpoint/2010/main" val="26704843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36ECB6-4D8C-6843-A3A8-E38630E49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sz="4000" dirty="0"/>
              <a:t>not found</a:t>
            </a:r>
          </a:p>
          <a:p>
            <a:pPr lvl="1"/>
            <a:r>
              <a:rPr lang="en-US" sz="3200" dirty="0"/>
              <a:t>Usually something node-specific for another node</a:t>
            </a:r>
          </a:p>
          <a:p>
            <a:pPr lvl="1"/>
            <a:r>
              <a:rPr lang="en-US" sz="3200" dirty="0"/>
              <a:t>Can be app-specific about an application other than the one for the requesting proc</a:t>
            </a:r>
          </a:p>
          <a:p>
            <a:pPr lvl="1"/>
            <a:r>
              <a:rPr lang="en-US" sz="3200" dirty="0"/>
              <a:t>Typically seen when client and server are different versions (redirect logic doesn’t match)</a:t>
            </a:r>
          </a:p>
          <a:p>
            <a:pPr marL="652445" lvl="1" indent="0" algn="ctr">
              <a:spcBef>
                <a:spcPts val="5664"/>
              </a:spcBef>
              <a:buNone/>
            </a:pPr>
            <a:r>
              <a:rPr lang="en-US" sz="36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=&gt; bug in the redirect logic</a:t>
            </a:r>
          </a:p>
          <a:p>
            <a:pPr marL="652445" lvl="1" indent="0" algn="ctr">
              <a:buNone/>
            </a:pPr>
            <a:r>
              <a:rPr lang="en-US" sz="36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=&gt; immediate fix: disable </a:t>
            </a:r>
            <a:r>
              <a:rPr lang="en-US" sz="3600" b="1" dirty="0" err="1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dstore</a:t>
            </a:r>
            <a:endParaRPr lang="en-US" b="1" dirty="0">
              <a:solidFill>
                <a:srgbClr val="FF0000"/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D39129-10F0-E54D-A71C-D711E8FEF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Problems</a:t>
            </a:r>
          </a:p>
        </p:txBody>
      </p:sp>
    </p:spTree>
    <p:extLst>
      <p:ext uri="{BB962C8B-B14F-4D97-AF65-F5344CB8AC3E}">
        <p14:creationId xmlns:p14="http://schemas.microsoft.com/office/powerpoint/2010/main" val="8335426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2023E-657A-C64D-B247-531745F83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Reserved vs Non-Reserved Keys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88FB5-AD6A-A44F-9751-D87E8B0E6B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Reserved</a:t>
            </a:r>
            <a:r>
              <a:rPr lang="en-US" dirty="0">
                <a:latin typeface="Apple Chancery" panose="03020702040506060504" pitchFamily="66" charset="-79"/>
                <a:cs typeface="Apple Chancery" panose="03020702040506060504" pitchFamily="66" charset="-79"/>
              </a:rPr>
              <a:t> </a:t>
            </a:r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Keys</a:t>
            </a:r>
          </a:p>
          <a:p>
            <a:r>
              <a:rPr lang="en-US" sz="3200" dirty="0"/>
              <a:t>Included in Standard</a:t>
            </a:r>
          </a:p>
          <a:p>
            <a:pPr lvl="1"/>
            <a:r>
              <a:rPr lang="en-US" sz="2800" dirty="0"/>
              <a:t>Name starts with “PMIX”</a:t>
            </a:r>
          </a:p>
          <a:p>
            <a:pPr lvl="1"/>
            <a:r>
              <a:rPr lang="en-US" sz="2800" dirty="0"/>
              <a:t>String starts with “</a:t>
            </a:r>
            <a:r>
              <a:rPr lang="en-US" sz="2800" dirty="0" err="1"/>
              <a:t>pmix</a:t>
            </a:r>
            <a:r>
              <a:rPr lang="en-US" sz="2800" dirty="0"/>
              <a:t>”</a:t>
            </a:r>
          </a:p>
          <a:p>
            <a:r>
              <a:rPr lang="en-US" sz="3200" dirty="0"/>
              <a:t>Provided by host RM and/or </a:t>
            </a:r>
            <a:r>
              <a:rPr lang="en-US" sz="3200" dirty="0" err="1"/>
              <a:t>PMIx</a:t>
            </a:r>
            <a:r>
              <a:rPr lang="en-US" sz="3200" dirty="0"/>
              <a:t> server lib</a:t>
            </a:r>
          </a:p>
          <a:p>
            <a:pPr lvl="1"/>
            <a:r>
              <a:rPr lang="en-US" sz="2800" dirty="0"/>
              <a:t>Never circulated!</a:t>
            </a:r>
          </a:p>
          <a:p>
            <a:pPr lvl="1"/>
            <a:r>
              <a:rPr lang="en-US" sz="2800" dirty="0"/>
              <a:t>Data is either present at time of inquiry or not</a:t>
            </a:r>
          </a:p>
          <a:p>
            <a:pPr lvl="1"/>
            <a:r>
              <a:rPr lang="en-US" sz="2800" dirty="0"/>
              <a:t>Retrieved with WILDCARD rank</a:t>
            </a:r>
          </a:p>
          <a:p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A6F146-F8E2-9243-B570-F58A36CA1E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Non-Reserved Keys</a:t>
            </a:r>
          </a:p>
          <a:p>
            <a:r>
              <a:rPr lang="en-US" sz="3200" dirty="0"/>
              <a:t>Must not start with “</a:t>
            </a:r>
            <a:r>
              <a:rPr lang="en-US" sz="3200" dirty="0" err="1"/>
              <a:t>pmix</a:t>
            </a:r>
            <a:r>
              <a:rPr lang="en-US" sz="3200" dirty="0"/>
              <a:t>”</a:t>
            </a:r>
          </a:p>
          <a:p>
            <a:r>
              <a:rPr lang="en-US" sz="3200" dirty="0"/>
              <a:t>Created by application</a:t>
            </a:r>
          </a:p>
          <a:p>
            <a:r>
              <a:rPr lang="en-US" sz="3200" dirty="0"/>
              <a:t>Posted with Put/Commit</a:t>
            </a:r>
          </a:p>
          <a:p>
            <a:pPr lvl="1"/>
            <a:r>
              <a:rPr lang="en-US" sz="2800" dirty="0"/>
              <a:t>Circulated by Fence or retrieved with direct </a:t>
            </a:r>
            <a:r>
              <a:rPr lang="en-US" sz="2800" dirty="0" err="1"/>
              <a:t>modex</a:t>
            </a:r>
            <a:r>
              <a:rPr lang="en-US" sz="2800" dirty="0"/>
              <a:t> operation</a:t>
            </a:r>
          </a:p>
          <a:p>
            <a:pPr lvl="1"/>
            <a:r>
              <a:rPr lang="en-US" sz="2800" dirty="0"/>
              <a:t>Wait for data to appear before responding</a:t>
            </a:r>
          </a:p>
          <a:p>
            <a:r>
              <a:rPr lang="en-US" sz="3200" dirty="0"/>
              <a:t>Retrieved with rank of proc that published it, or UNDEF if globally unique</a:t>
            </a:r>
          </a:p>
        </p:txBody>
      </p:sp>
    </p:spTree>
    <p:extLst>
      <p:ext uri="{BB962C8B-B14F-4D97-AF65-F5344CB8AC3E}">
        <p14:creationId xmlns:p14="http://schemas.microsoft.com/office/powerpoint/2010/main" val="3912420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B11291-F4E5-6046-9A56-C90C89AA2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Forget to add “timeout” to request for non-reserved key</a:t>
            </a:r>
          </a:p>
          <a:p>
            <a:pPr lvl="1"/>
            <a:r>
              <a:rPr lang="en-US" dirty="0"/>
              <a:t>Will wait forever for data to appear if never posted</a:t>
            </a:r>
          </a:p>
          <a:p>
            <a:r>
              <a:rPr lang="en-US" dirty="0"/>
              <a:t>Misuse of reserved key namespace</a:t>
            </a:r>
          </a:p>
          <a:p>
            <a:pPr lvl="1"/>
            <a:r>
              <a:rPr lang="en-US" dirty="0"/>
              <a:t>Put/Commit key with “</a:t>
            </a:r>
            <a:r>
              <a:rPr lang="en-US" dirty="0" err="1"/>
              <a:t>pmix</a:t>
            </a:r>
            <a:r>
              <a:rPr lang="en-US" dirty="0"/>
              <a:t>” prefix and cannot find it</a:t>
            </a:r>
          </a:p>
          <a:p>
            <a:r>
              <a:rPr lang="en-US" dirty="0"/>
              <a:t>Incorrect rank for retrieval</a:t>
            </a:r>
          </a:p>
          <a:p>
            <a:pPr lvl="1"/>
            <a:r>
              <a:rPr lang="en-US" dirty="0"/>
              <a:t>Unaware of retrieval rules</a:t>
            </a:r>
          </a:p>
          <a:p>
            <a:pPr lvl="1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A703A0-99D3-F74B-8F0E-692DC8F43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Problems</a:t>
            </a:r>
          </a:p>
        </p:txBody>
      </p:sp>
    </p:spTree>
    <p:extLst>
      <p:ext uri="{BB962C8B-B14F-4D97-AF65-F5344CB8AC3E}">
        <p14:creationId xmlns:p14="http://schemas.microsoft.com/office/powerpoint/2010/main" val="22892879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2EBD4-769A-5E4B-82E1-C4960FA33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Identification: </a:t>
            </a:r>
            <a:r>
              <a:rPr lang="en-US" dirty="0" err="1"/>
              <a:t>pattrs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B0EB66-A328-C64E-A3F1-BCC9A3A71072}"/>
              </a:ext>
            </a:extLst>
          </p:cNvPr>
          <p:cNvSpPr/>
          <p:nvPr/>
        </p:nvSpPr>
        <p:spPr>
          <a:xfrm>
            <a:off x="2291255" y="2063456"/>
            <a:ext cx="95013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Functions and attributes supported at each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B321CD-F288-C141-A33B-3FDD1AA02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462" y="2679009"/>
            <a:ext cx="67437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768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446A6-0106-E34F-8359-5DEA6C15D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Identification: </a:t>
            </a:r>
            <a:r>
              <a:rPr lang="en-US" dirty="0" err="1"/>
              <a:t>pattrs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F45BAA-8AF3-D144-BE50-814930C6E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76" y="2398548"/>
            <a:ext cx="12496800" cy="210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124DE-DDCF-EE44-B852-EE2A7FCF7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967" y="4791403"/>
            <a:ext cx="124841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742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B85460-9C68-A140-97FD-58A57BA85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63" y="584200"/>
            <a:ext cx="12484100" cy="718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821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7BC90-2BC4-E548-A081-1B65D7AE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Identification: </a:t>
            </a:r>
            <a:r>
              <a:rPr lang="en-US" dirty="0" err="1"/>
              <a:t>pquery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BF2B7-B0FD-8045-ADC9-982FA3C07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186" y="3573079"/>
            <a:ext cx="7162800" cy="287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F99F32-D318-0743-9265-2FF2F4FDDE39}"/>
              </a:ext>
            </a:extLst>
          </p:cNvPr>
          <p:cNvSpPr txBox="1"/>
          <p:nvPr/>
        </p:nvSpPr>
        <p:spPr>
          <a:xfrm>
            <a:off x="3899338" y="2393163"/>
            <a:ext cx="612379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Query system info and support</a:t>
            </a:r>
          </a:p>
        </p:txBody>
      </p:sp>
    </p:spTree>
    <p:extLst>
      <p:ext uri="{BB962C8B-B14F-4D97-AF65-F5344CB8AC3E}">
        <p14:creationId xmlns:p14="http://schemas.microsoft.com/office/powerpoint/2010/main" val="15249009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B209C3-82DF-7042-9418-E3A385695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OMPI v5 only supports </a:t>
            </a:r>
            <a:r>
              <a:rPr lang="en-US" sz="4400" dirty="0" err="1"/>
              <a:t>PMIx</a:t>
            </a:r>
            <a:r>
              <a:rPr lang="en-US" sz="4400" dirty="0"/>
              <a:t> tools</a:t>
            </a:r>
          </a:p>
          <a:p>
            <a:pPr lvl="1"/>
            <a:r>
              <a:rPr lang="en-US" sz="3600" dirty="0"/>
              <a:t>No MPIR support for debuggers!</a:t>
            </a:r>
          </a:p>
          <a:p>
            <a:r>
              <a:rPr lang="en-US" sz="4400" dirty="0" err="1"/>
              <a:t>TotalView</a:t>
            </a:r>
            <a:r>
              <a:rPr lang="en-US" sz="4400" dirty="0"/>
              <a:t> and DDT are updating</a:t>
            </a:r>
          </a:p>
          <a:p>
            <a:pPr lvl="1"/>
            <a:r>
              <a:rPr lang="en-US" sz="3600" dirty="0"/>
              <a:t>May or may not use a “shim”</a:t>
            </a:r>
          </a:p>
          <a:p>
            <a:pPr lvl="1"/>
            <a:r>
              <a:rPr lang="en-US" sz="3600" dirty="0"/>
              <a:t>Product releases will trail OMPI</a:t>
            </a:r>
          </a:p>
          <a:p>
            <a:r>
              <a:rPr lang="en-US" sz="4400" dirty="0" err="1"/>
              <a:t>PMIx</a:t>
            </a:r>
            <a:r>
              <a:rPr lang="en-US" sz="4400" dirty="0"/>
              <a:t> supports much broader range of interactions</a:t>
            </a:r>
          </a:p>
          <a:p>
            <a:pPr lvl="1"/>
            <a:r>
              <a:rPr lang="en-US" sz="3600" dirty="0"/>
              <a:t>Not limited by MPIR</a:t>
            </a:r>
          </a:p>
          <a:p>
            <a:pPr lvl="1"/>
            <a:r>
              <a:rPr lang="en-US" sz="3600" dirty="0"/>
              <a:t>Query, spawn – do many things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85A76D-0964-2D4F-8052-7D17CE2B4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Support</a:t>
            </a:r>
          </a:p>
        </p:txBody>
      </p:sp>
    </p:spTree>
    <p:extLst>
      <p:ext uri="{BB962C8B-B14F-4D97-AF65-F5344CB8AC3E}">
        <p14:creationId xmlns:p14="http://schemas.microsoft.com/office/powerpoint/2010/main" val="3923023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79D746-8CBE-5A47-ABF0-3BCA399CD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Connection formation</a:t>
            </a:r>
          </a:p>
          <a:p>
            <a:pPr lvl="1"/>
            <a:r>
              <a:rPr lang="en-US" sz="2800" dirty="0"/>
              <a:t>Attaching to the ”right” server</a:t>
            </a:r>
          </a:p>
          <a:p>
            <a:pPr lvl="1"/>
            <a:r>
              <a:rPr lang="en-US" sz="2800" dirty="0"/>
              <a:t>Transitioning from one server to the next</a:t>
            </a:r>
          </a:p>
          <a:p>
            <a:pPr lvl="2"/>
            <a:r>
              <a:rPr lang="en-US" sz="2400" dirty="0"/>
              <a:t>Event registrations are </a:t>
            </a:r>
            <a:r>
              <a:rPr lang="en-US" sz="2400" i="1" dirty="0">
                <a:solidFill>
                  <a:srgbClr val="FF0000"/>
                </a:solidFill>
              </a:rPr>
              <a:t>not</a:t>
            </a:r>
            <a:r>
              <a:rPr lang="en-US" sz="2400" dirty="0"/>
              <a:t> automatically transferred</a:t>
            </a:r>
          </a:p>
          <a:p>
            <a:r>
              <a:rPr lang="en-US" sz="3600" dirty="0"/>
              <a:t>Programming model identification</a:t>
            </a:r>
          </a:p>
          <a:p>
            <a:pPr lvl="1"/>
            <a:r>
              <a:rPr lang="en-US" sz="2800" dirty="0"/>
              <a:t>Tools that spawn must call </a:t>
            </a:r>
            <a:r>
              <a:rPr lang="en-US" sz="2800" dirty="0" err="1"/>
              <a:t>PMIx_server_setup_application</a:t>
            </a:r>
            <a:endParaRPr lang="en-US" sz="2800" dirty="0"/>
          </a:p>
          <a:p>
            <a:pPr lvl="2"/>
            <a:r>
              <a:rPr lang="en-US" sz="2400" dirty="0"/>
              <a:t>Obtain model-specific </a:t>
            </a:r>
            <a:r>
              <a:rPr lang="en-US" sz="2400" dirty="0" err="1"/>
              <a:t>envars</a:t>
            </a:r>
            <a:r>
              <a:rPr lang="en-US" sz="2400" dirty="0"/>
              <a:t>, fabric assignments</a:t>
            </a:r>
          </a:p>
          <a:p>
            <a:pPr lvl="2"/>
            <a:r>
              <a:rPr lang="en-US" sz="2400" dirty="0"/>
              <a:t>Forward that info as part of </a:t>
            </a:r>
            <a:r>
              <a:rPr lang="en-US" sz="2400" dirty="0" err="1"/>
              <a:t>PMIx_Spawn</a:t>
            </a:r>
            <a:r>
              <a:rPr lang="en-US" sz="2400" dirty="0"/>
              <a:t> request</a:t>
            </a:r>
          </a:p>
          <a:p>
            <a:r>
              <a:rPr lang="en-US" sz="3600" dirty="0"/>
              <a:t>Event notification</a:t>
            </a:r>
          </a:p>
          <a:p>
            <a:pPr lvl="1"/>
            <a:r>
              <a:rPr lang="en-US" sz="3200" dirty="0"/>
              <a:t>Event doesn’t get to desired tool or is not recognized by it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EB3C70-F094-BC45-8486-92B9C4AE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Problems</a:t>
            </a:r>
          </a:p>
        </p:txBody>
      </p:sp>
    </p:spTree>
    <p:extLst>
      <p:ext uri="{BB962C8B-B14F-4D97-AF65-F5344CB8AC3E}">
        <p14:creationId xmlns:p14="http://schemas.microsoft.com/office/powerpoint/2010/main" val="3350306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9C5DF3-4E40-1F4F-91D2-21A9674C0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Attaching to the ”right” server</a:t>
            </a:r>
          </a:p>
          <a:p>
            <a:pPr lvl="1"/>
            <a:r>
              <a:rPr lang="en-US" sz="2800" dirty="0"/>
              <a:t>Check for stale rendezvous files – can confuse the discovery procedure</a:t>
            </a:r>
          </a:p>
          <a:p>
            <a:pPr lvl="1"/>
            <a:r>
              <a:rPr lang="en-US" sz="2800" dirty="0"/>
              <a:t>Use “--report-</a:t>
            </a:r>
            <a:r>
              <a:rPr lang="en-US" sz="2800" dirty="0" err="1"/>
              <a:t>uri</a:t>
            </a:r>
            <a:r>
              <a:rPr lang="en-US" sz="2800" dirty="0"/>
              <a:t>” and “--report-</a:t>
            </a:r>
            <a:r>
              <a:rPr lang="en-US" sz="2800" dirty="0" err="1"/>
              <a:t>pid</a:t>
            </a:r>
            <a:r>
              <a:rPr lang="en-US" sz="2800" dirty="0"/>
              <a:t>” options with “--</a:t>
            </a:r>
            <a:r>
              <a:rPr lang="en-US" sz="2800" dirty="0" err="1"/>
              <a:t>dvm-uri</a:t>
            </a:r>
            <a:r>
              <a:rPr lang="en-US" sz="2800" dirty="0"/>
              <a:t>” and ”--</a:t>
            </a:r>
            <a:r>
              <a:rPr lang="en-US" sz="2800" dirty="0" err="1"/>
              <a:t>pid”options</a:t>
            </a:r>
            <a:r>
              <a:rPr lang="en-US" sz="2800" dirty="0"/>
              <a:t> to force correct selection</a:t>
            </a:r>
          </a:p>
          <a:p>
            <a:r>
              <a:rPr lang="en-US" sz="3600" dirty="0"/>
              <a:t>Transitioning servers</a:t>
            </a:r>
          </a:p>
          <a:p>
            <a:pPr lvl="1"/>
            <a:r>
              <a:rPr lang="en-US" sz="2800" dirty="0"/>
              <a:t>Ensure they are connected to the server that will actually support the operation before requesting it</a:t>
            </a:r>
          </a:p>
          <a:p>
            <a:pPr lvl="2"/>
            <a:r>
              <a:rPr lang="en-US" sz="2400" dirty="0"/>
              <a:t>Example: registering for an event</a:t>
            </a:r>
          </a:p>
          <a:p>
            <a:pPr lvl="1"/>
            <a:r>
              <a:rPr lang="en-US" sz="3000" dirty="0"/>
              <a:t>Check “</a:t>
            </a:r>
            <a:r>
              <a:rPr lang="en-US" sz="3000" dirty="0" err="1"/>
              <a:t>src</a:t>
            </a:r>
            <a:r>
              <a:rPr lang="en-US" sz="3000" dirty="0"/>
              <a:t>/tool/</a:t>
            </a:r>
            <a:r>
              <a:rPr lang="en-US" sz="3000" dirty="0" err="1"/>
              <a:t>pmix_tool_ops.c</a:t>
            </a:r>
            <a:r>
              <a:rPr lang="en-US" sz="3000" dirty="0"/>
              <a:t>” for relay of operation requests</a:t>
            </a:r>
          </a:p>
          <a:p>
            <a:pPr lvl="2"/>
            <a:r>
              <a:rPr lang="en-US" sz="2400" dirty="0"/>
              <a:t>Should this operation be forwarded or processed by the tool itself?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597988-097D-E547-A3D4-F65009C13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Problems</a:t>
            </a:r>
          </a:p>
        </p:txBody>
      </p:sp>
    </p:spTree>
    <p:extLst>
      <p:ext uri="{BB962C8B-B14F-4D97-AF65-F5344CB8AC3E}">
        <p14:creationId xmlns:p14="http://schemas.microsoft.com/office/powerpoint/2010/main" val="449197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5CB9F-3EF6-1A4D-BF0C-6CDAF2AE3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3671" y="2872292"/>
            <a:ext cx="8796804" cy="5112836"/>
          </a:xfrm>
        </p:spPr>
        <p:txBody>
          <a:bodyPr/>
          <a:lstStyle/>
          <a:p>
            <a:r>
              <a:rPr lang="en-US" dirty="0"/>
              <a:t>How to get debug output</a:t>
            </a:r>
          </a:p>
          <a:p>
            <a:r>
              <a:rPr lang="en-US" dirty="0"/>
              <a:t>Triage to the subsystem</a:t>
            </a:r>
          </a:p>
          <a:p>
            <a:r>
              <a:rPr lang="en-US" dirty="0"/>
              <a:t>Know where to find that code</a:t>
            </a:r>
          </a:p>
          <a:p>
            <a:r>
              <a:rPr lang="en-US" dirty="0"/>
              <a:t>Most likely problems you might encounter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3A82DD-E442-C140-9481-F717AC7A6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pic>
        <p:nvPicPr>
          <p:cNvPr id="3076" name="Picture 4" descr="Looking Through Binoculars Clipart | Free Images at Clker.com - vector clip art online, royalty ...">
            <a:extLst>
              <a:ext uri="{FF2B5EF4-FFF2-40B4-BE49-F238E27FC236}">
                <a16:creationId xmlns:a16="http://schemas.microsoft.com/office/drawing/2014/main" id="{549DAF84-DD74-A34E-9ED5-6E84A2C94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51" y="2581835"/>
            <a:ext cx="3353995" cy="437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712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9AB6C5-431E-B04F-AA5B-A3C16D441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Example I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9E58C0C-EEC4-2A4F-93A2-FBC9371B06F4}"/>
              </a:ext>
            </a:extLst>
          </p:cNvPr>
          <p:cNvSpPr/>
          <p:nvPr/>
        </p:nvSpPr>
        <p:spPr bwMode="auto">
          <a:xfrm>
            <a:off x="1355834" y="3699641"/>
            <a:ext cx="2081049" cy="15029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569CA1-8E26-EE46-BAC8-B3F6359FA333}"/>
              </a:ext>
            </a:extLst>
          </p:cNvPr>
          <p:cNvSpPr txBox="1"/>
          <p:nvPr/>
        </p:nvSpPr>
        <p:spPr>
          <a:xfrm>
            <a:off x="1905005" y="4143354"/>
            <a:ext cx="9827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15A7F-C555-8344-8961-CFCF1E6BF541}"/>
              </a:ext>
            </a:extLst>
          </p:cNvPr>
          <p:cNvSpPr txBox="1"/>
          <p:nvPr/>
        </p:nvSpPr>
        <p:spPr>
          <a:xfrm>
            <a:off x="1341420" y="2285302"/>
            <a:ext cx="2109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Unconnected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E423DD-5299-2A47-8D80-A4FD43FD70E4}"/>
              </a:ext>
            </a:extLst>
          </p:cNvPr>
          <p:cNvSpPr txBox="1"/>
          <p:nvPr/>
        </p:nvSpPr>
        <p:spPr>
          <a:xfrm>
            <a:off x="1622493" y="5678241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Register event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CAA0815-7416-3A45-AA30-0159A57268D4}"/>
              </a:ext>
            </a:extLst>
          </p:cNvPr>
          <p:cNvSpPr/>
          <p:nvPr/>
        </p:nvSpPr>
        <p:spPr bwMode="auto">
          <a:xfrm>
            <a:off x="1807779" y="5181600"/>
            <a:ext cx="1166649" cy="494029"/>
          </a:xfrm>
          <a:custGeom>
            <a:avLst/>
            <a:gdLst>
              <a:gd name="connsiteX0" fmla="*/ 0 w 1166649"/>
              <a:gd name="connsiteY0" fmla="*/ 0 h 494029"/>
              <a:gd name="connsiteX1" fmla="*/ 641131 w 1166649"/>
              <a:gd name="connsiteY1" fmla="*/ 493986 h 494029"/>
              <a:gd name="connsiteX2" fmla="*/ 1166649 w 1166649"/>
              <a:gd name="connsiteY2" fmla="*/ 31531 h 494029"/>
              <a:gd name="connsiteX3" fmla="*/ 1166649 w 1166649"/>
              <a:gd name="connsiteY3" fmla="*/ 31531 h 494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6649" h="494029">
                <a:moveTo>
                  <a:pt x="0" y="0"/>
                </a:moveTo>
                <a:cubicBezTo>
                  <a:pt x="223345" y="244365"/>
                  <a:pt x="446690" y="488731"/>
                  <a:pt x="641131" y="493986"/>
                </a:cubicBezTo>
                <a:cubicBezTo>
                  <a:pt x="835572" y="499241"/>
                  <a:pt x="1166649" y="31531"/>
                  <a:pt x="1166649" y="31531"/>
                </a:cubicBezTo>
                <a:lnTo>
                  <a:pt x="1166649" y="31531"/>
                </a:ln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BCC0438-BB24-6647-A424-7D7753ACA5CA}"/>
              </a:ext>
            </a:extLst>
          </p:cNvPr>
          <p:cNvSpPr/>
          <p:nvPr/>
        </p:nvSpPr>
        <p:spPr bwMode="auto">
          <a:xfrm>
            <a:off x="6963103" y="3715407"/>
            <a:ext cx="2081049" cy="15029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542DD7-ADF5-1F4D-B163-509A17BA0287}"/>
              </a:ext>
            </a:extLst>
          </p:cNvPr>
          <p:cNvSpPr txBox="1"/>
          <p:nvPr/>
        </p:nvSpPr>
        <p:spPr>
          <a:xfrm>
            <a:off x="7512274" y="4159120"/>
            <a:ext cx="9827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Tool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A6D7C1A-53F0-3149-9B80-212B0D883BE5}"/>
              </a:ext>
            </a:extLst>
          </p:cNvPr>
          <p:cNvSpPr/>
          <p:nvPr/>
        </p:nvSpPr>
        <p:spPr bwMode="auto">
          <a:xfrm>
            <a:off x="11193517" y="3142593"/>
            <a:ext cx="2186152" cy="1250731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EDE042-3EDB-BC4C-8698-5ADD4007EAEA}"/>
              </a:ext>
            </a:extLst>
          </p:cNvPr>
          <p:cNvSpPr txBox="1"/>
          <p:nvPr/>
        </p:nvSpPr>
        <p:spPr>
          <a:xfrm>
            <a:off x="11564155" y="3407630"/>
            <a:ext cx="146867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Server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3A18208-F1C9-844E-9BAD-6591733A7DFB}"/>
              </a:ext>
            </a:extLst>
          </p:cNvPr>
          <p:cNvCxnSpPr/>
          <p:nvPr/>
        </p:nvCxnSpPr>
        <p:spPr bwMode="auto">
          <a:xfrm>
            <a:off x="5065986" y="2285302"/>
            <a:ext cx="0" cy="5145512"/>
          </a:xfrm>
          <a:prstGeom prst="line">
            <a:avLst/>
          </a:prstGeom>
          <a:solidFill>
            <a:schemeClr val="accent1"/>
          </a:solidFill>
          <a:ln w="139700" cap="flat" cmpd="tri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A8FD60F-192A-044B-A552-CB1357C0E1FF}"/>
              </a:ext>
            </a:extLst>
          </p:cNvPr>
          <p:cNvSpPr txBox="1"/>
          <p:nvPr/>
        </p:nvSpPr>
        <p:spPr>
          <a:xfrm>
            <a:off x="9114977" y="2192556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Connected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F13510-59D3-7044-A6CE-864709BB61EE}"/>
              </a:ext>
            </a:extLst>
          </p:cNvPr>
          <p:cNvCxnSpPr>
            <a:stCxn id="10" idx="3"/>
            <a:endCxn id="12" idx="1"/>
          </p:cNvCxnSpPr>
          <p:nvPr/>
        </p:nvCxnSpPr>
        <p:spPr bwMode="auto">
          <a:xfrm flipV="1">
            <a:off x="9044152" y="3767959"/>
            <a:ext cx="2149365" cy="69893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08175B1-9F77-4843-B842-3FE3FE9C1C0B}"/>
              </a:ext>
            </a:extLst>
          </p:cNvPr>
          <p:cNvSpPr txBox="1"/>
          <p:nvPr/>
        </p:nvSpPr>
        <p:spPr>
          <a:xfrm>
            <a:off x="11440490" y="4878271"/>
            <a:ext cx="2081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Event generated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69F2DCC-E5FD-CA4C-9953-C9D11BCEB191}"/>
              </a:ext>
            </a:extLst>
          </p:cNvPr>
          <p:cNvSpPr/>
          <p:nvPr/>
        </p:nvSpPr>
        <p:spPr bwMode="auto">
          <a:xfrm>
            <a:off x="11741727" y="4384964"/>
            <a:ext cx="1236518" cy="493307"/>
          </a:xfrm>
          <a:custGeom>
            <a:avLst/>
            <a:gdLst>
              <a:gd name="connsiteX0" fmla="*/ 0 w 1236518"/>
              <a:gd name="connsiteY0" fmla="*/ 0 h 436423"/>
              <a:gd name="connsiteX1" fmla="*/ 633846 w 1236518"/>
              <a:gd name="connsiteY1" fmla="*/ 436418 h 436423"/>
              <a:gd name="connsiteX2" fmla="*/ 1236518 w 1236518"/>
              <a:gd name="connsiteY2" fmla="*/ 10391 h 436423"/>
              <a:gd name="connsiteX3" fmla="*/ 1236518 w 1236518"/>
              <a:gd name="connsiteY3" fmla="*/ 10391 h 43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6518" h="436423">
                <a:moveTo>
                  <a:pt x="0" y="0"/>
                </a:moveTo>
                <a:cubicBezTo>
                  <a:pt x="213880" y="217343"/>
                  <a:pt x="427760" y="434686"/>
                  <a:pt x="633846" y="436418"/>
                </a:cubicBezTo>
                <a:cubicBezTo>
                  <a:pt x="839932" y="438150"/>
                  <a:pt x="1236518" y="10391"/>
                  <a:pt x="1236518" y="10391"/>
                </a:cubicBezTo>
                <a:lnTo>
                  <a:pt x="1236518" y="10391"/>
                </a:lnTo>
              </a:path>
            </a:pathLst>
          </a:custGeom>
          <a:noFill/>
          <a:ln w="22225" cap="flat" cmpd="sng" algn="ctr">
            <a:solidFill>
              <a:srgbClr val="FF0000"/>
            </a:solidFill>
            <a:prstDash val="solid"/>
            <a:round/>
            <a:headEnd type="triangle" w="lg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AF17AD-7477-9344-8B30-ABAE203BCA19}"/>
              </a:ext>
            </a:extLst>
          </p:cNvPr>
          <p:cNvSpPr txBox="1"/>
          <p:nvPr/>
        </p:nvSpPr>
        <p:spPr>
          <a:xfrm>
            <a:off x="8601124" y="6270157"/>
            <a:ext cx="31406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No registration!</a:t>
            </a:r>
          </a:p>
        </p:txBody>
      </p:sp>
    </p:spTree>
    <p:extLst>
      <p:ext uri="{BB962C8B-B14F-4D97-AF65-F5344CB8AC3E}">
        <p14:creationId xmlns:p14="http://schemas.microsoft.com/office/powerpoint/2010/main" val="8727235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F48C8-A82C-734B-A81C-46860ECDA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Classic Example II</a:t>
            </a: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E89975B-512C-C741-9BB0-598F2C536D03}"/>
              </a:ext>
            </a:extLst>
          </p:cNvPr>
          <p:cNvSpPr/>
          <p:nvPr/>
        </p:nvSpPr>
        <p:spPr bwMode="auto">
          <a:xfrm>
            <a:off x="5404467" y="4114800"/>
            <a:ext cx="2081049" cy="15029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D9E554-0A55-4E45-8EFA-DA8E1F466956}"/>
              </a:ext>
            </a:extLst>
          </p:cNvPr>
          <p:cNvSpPr txBox="1"/>
          <p:nvPr/>
        </p:nvSpPr>
        <p:spPr>
          <a:xfrm>
            <a:off x="5435640" y="4558513"/>
            <a:ext cx="200086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Launcher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A1D5957-CD59-394E-B183-163BAF2CDD4B}"/>
              </a:ext>
            </a:extLst>
          </p:cNvPr>
          <p:cNvSpPr/>
          <p:nvPr/>
        </p:nvSpPr>
        <p:spPr bwMode="auto">
          <a:xfrm>
            <a:off x="9634881" y="3541986"/>
            <a:ext cx="2186152" cy="1250731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346BA5-E95A-8241-BEFF-195626DE4824}"/>
              </a:ext>
            </a:extLst>
          </p:cNvPr>
          <p:cNvSpPr txBox="1"/>
          <p:nvPr/>
        </p:nvSpPr>
        <p:spPr>
          <a:xfrm>
            <a:off x="10005519" y="3807023"/>
            <a:ext cx="146867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Server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821148-0981-A743-BEC1-CFA8746BAFBA}"/>
              </a:ext>
            </a:extLst>
          </p:cNvPr>
          <p:cNvCxnSpPr>
            <a:stCxn id="3" idx="3"/>
            <a:endCxn id="5" idx="1"/>
          </p:cNvCxnSpPr>
          <p:nvPr/>
        </p:nvCxnSpPr>
        <p:spPr bwMode="auto">
          <a:xfrm flipV="1">
            <a:off x="7485516" y="4167352"/>
            <a:ext cx="2149365" cy="69893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1F28586-0C52-0F4D-8BFD-5A2DD4E90A53}"/>
              </a:ext>
            </a:extLst>
          </p:cNvPr>
          <p:cNvSpPr/>
          <p:nvPr/>
        </p:nvSpPr>
        <p:spPr bwMode="auto">
          <a:xfrm>
            <a:off x="1288473" y="2556164"/>
            <a:ext cx="2171700" cy="1153391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9793BC-A244-FF41-957D-9B5EF287B475}"/>
              </a:ext>
            </a:extLst>
          </p:cNvPr>
          <p:cNvSpPr txBox="1"/>
          <p:nvPr/>
        </p:nvSpPr>
        <p:spPr>
          <a:xfrm>
            <a:off x="1331951" y="2825082"/>
            <a:ext cx="20970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Debugger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1C0B18-0327-AA4E-A252-06E7AB5731A8}"/>
              </a:ext>
            </a:extLst>
          </p:cNvPr>
          <p:cNvCxnSpPr>
            <a:cxnSpLocks/>
            <a:endCxn id="3" idx="1"/>
          </p:cNvCxnSpPr>
          <p:nvPr/>
        </p:nvCxnSpPr>
        <p:spPr bwMode="auto">
          <a:xfrm>
            <a:off x="3394842" y="3671087"/>
            <a:ext cx="2009625" cy="119520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5401A1-3D71-3D48-AA84-22A5B1813E16}"/>
              </a:ext>
            </a:extLst>
          </p:cNvPr>
          <p:cNvSpPr txBox="1"/>
          <p:nvPr/>
        </p:nvSpPr>
        <p:spPr>
          <a:xfrm rot="2073887">
            <a:off x="3564416" y="4056198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spawn</a:t>
            </a:r>
          </a:p>
        </p:txBody>
      </p:sp>
    </p:spTree>
    <p:extLst>
      <p:ext uri="{BB962C8B-B14F-4D97-AF65-F5344CB8AC3E}">
        <p14:creationId xmlns:p14="http://schemas.microsoft.com/office/powerpoint/2010/main" val="17728455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F48C8-A82C-734B-A81C-46860ECDA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Forwarding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E89975B-512C-C741-9BB0-598F2C536D03}"/>
              </a:ext>
            </a:extLst>
          </p:cNvPr>
          <p:cNvSpPr/>
          <p:nvPr/>
        </p:nvSpPr>
        <p:spPr bwMode="auto">
          <a:xfrm>
            <a:off x="5404467" y="4114800"/>
            <a:ext cx="2081049" cy="15029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D9E554-0A55-4E45-8EFA-DA8E1F466956}"/>
              </a:ext>
            </a:extLst>
          </p:cNvPr>
          <p:cNvSpPr txBox="1"/>
          <p:nvPr/>
        </p:nvSpPr>
        <p:spPr>
          <a:xfrm>
            <a:off x="5435640" y="4558513"/>
            <a:ext cx="200086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Launcher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A1D5957-CD59-394E-B183-163BAF2CDD4B}"/>
              </a:ext>
            </a:extLst>
          </p:cNvPr>
          <p:cNvSpPr/>
          <p:nvPr/>
        </p:nvSpPr>
        <p:spPr bwMode="auto">
          <a:xfrm>
            <a:off x="9634881" y="3541986"/>
            <a:ext cx="2186152" cy="1250731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346BA5-E95A-8241-BEFF-195626DE4824}"/>
              </a:ext>
            </a:extLst>
          </p:cNvPr>
          <p:cNvSpPr txBox="1"/>
          <p:nvPr/>
        </p:nvSpPr>
        <p:spPr>
          <a:xfrm>
            <a:off x="10005519" y="3807023"/>
            <a:ext cx="146867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Server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821148-0981-A743-BEC1-CFA8746BAFBA}"/>
              </a:ext>
            </a:extLst>
          </p:cNvPr>
          <p:cNvCxnSpPr>
            <a:stCxn id="3" idx="3"/>
            <a:endCxn id="5" idx="1"/>
          </p:cNvCxnSpPr>
          <p:nvPr/>
        </p:nvCxnSpPr>
        <p:spPr bwMode="auto">
          <a:xfrm flipV="1">
            <a:off x="7485516" y="4167352"/>
            <a:ext cx="2149365" cy="69893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860535E-C817-F146-AACD-B255BCEC6613}"/>
              </a:ext>
            </a:extLst>
          </p:cNvPr>
          <p:cNvSpPr txBox="1"/>
          <p:nvPr/>
        </p:nvSpPr>
        <p:spPr>
          <a:xfrm>
            <a:off x="9881854" y="5277664"/>
            <a:ext cx="2732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Launch complete event generated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1F28586-0C52-0F4D-8BFD-5A2DD4E90A53}"/>
              </a:ext>
            </a:extLst>
          </p:cNvPr>
          <p:cNvSpPr/>
          <p:nvPr/>
        </p:nvSpPr>
        <p:spPr bwMode="auto">
          <a:xfrm>
            <a:off x="1288473" y="2556164"/>
            <a:ext cx="2171700" cy="1153391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9793BC-A244-FF41-957D-9B5EF287B475}"/>
              </a:ext>
            </a:extLst>
          </p:cNvPr>
          <p:cNvSpPr txBox="1"/>
          <p:nvPr/>
        </p:nvSpPr>
        <p:spPr>
          <a:xfrm>
            <a:off x="1331951" y="2825082"/>
            <a:ext cx="20970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Debugger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7E623CF-69CA-0945-9F36-093D947B0C06}"/>
              </a:ext>
            </a:extLst>
          </p:cNvPr>
          <p:cNvSpPr/>
          <p:nvPr/>
        </p:nvSpPr>
        <p:spPr bwMode="auto">
          <a:xfrm>
            <a:off x="7491845" y="4800600"/>
            <a:ext cx="3821363" cy="486430"/>
          </a:xfrm>
          <a:custGeom>
            <a:avLst/>
            <a:gdLst>
              <a:gd name="connsiteX0" fmla="*/ 3564082 w 3821363"/>
              <a:gd name="connsiteY0" fmla="*/ 0 h 486430"/>
              <a:gd name="connsiteX1" fmla="*/ 3449782 w 3821363"/>
              <a:gd name="connsiteY1" fmla="*/ 477982 h 486430"/>
              <a:gd name="connsiteX2" fmla="*/ 0 w 3821363"/>
              <a:gd name="connsiteY2" fmla="*/ 259773 h 48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21363" h="486430">
                <a:moveTo>
                  <a:pt x="3564082" y="0"/>
                </a:moveTo>
                <a:cubicBezTo>
                  <a:pt x="3803939" y="217343"/>
                  <a:pt x="4043796" y="434687"/>
                  <a:pt x="3449782" y="477982"/>
                </a:cubicBezTo>
                <a:cubicBezTo>
                  <a:pt x="2855768" y="521277"/>
                  <a:pt x="1427884" y="390525"/>
                  <a:pt x="0" y="259773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1C0B18-0327-AA4E-A252-06E7AB5731A8}"/>
              </a:ext>
            </a:extLst>
          </p:cNvPr>
          <p:cNvCxnSpPr>
            <a:cxnSpLocks/>
            <a:endCxn id="3" idx="1"/>
          </p:cNvCxnSpPr>
          <p:nvPr/>
        </p:nvCxnSpPr>
        <p:spPr bwMode="auto">
          <a:xfrm>
            <a:off x="3394842" y="3671087"/>
            <a:ext cx="2009625" cy="119520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5401A1-3D71-3D48-AA84-22A5B1813E16}"/>
              </a:ext>
            </a:extLst>
          </p:cNvPr>
          <p:cNvSpPr txBox="1"/>
          <p:nvPr/>
        </p:nvSpPr>
        <p:spPr>
          <a:xfrm rot="2073887">
            <a:off x="3564416" y="4056198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spawn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AB2168-1E28-B24C-81D1-EC09F942CF42}"/>
              </a:ext>
            </a:extLst>
          </p:cNvPr>
          <p:cNvCxnSpPr/>
          <p:nvPr/>
        </p:nvCxnSpPr>
        <p:spPr bwMode="auto">
          <a:xfrm flipH="1" flipV="1">
            <a:off x="3460173" y="3356264"/>
            <a:ext cx="1944294" cy="120224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lg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B9A91A-55B5-8F4A-BFA5-156A9688537A}"/>
              </a:ext>
            </a:extLst>
          </p:cNvPr>
          <p:cNvSpPr txBox="1"/>
          <p:nvPr/>
        </p:nvSpPr>
        <p:spPr>
          <a:xfrm>
            <a:off x="4383206" y="3440635"/>
            <a:ext cx="426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2CB657-1B10-E54D-BC92-588AF1BBE104}"/>
              </a:ext>
            </a:extLst>
          </p:cNvPr>
          <p:cNvSpPr txBox="1"/>
          <p:nvPr/>
        </p:nvSpPr>
        <p:spPr>
          <a:xfrm>
            <a:off x="4383206" y="3074436"/>
            <a:ext cx="3001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Does it get forwarded?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50E1FD-5B63-4045-A442-303D169908A1}"/>
              </a:ext>
            </a:extLst>
          </p:cNvPr>
          <p:cNvSpPr txBox="1"/>
          <p:nvPr/>
        </p:nvSpPr>
        <p:spPr>
          <a:xfrm>
            <a:off x="907252" y="3919775"/>
            <a:ext cx="2009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Event processing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AF97F09-3A55-B448-8CFE-BD4796E49A73}"/>
              </a:ext>
            </a:extLst>
          </p:cNvPr>
          <p:cNvSpPr/>
          <p:nvPr/>
        </p:nvSpPr>
        <p:spPr bwMode="auto">
          <a:xfrm>
            <a:off x="1527464" y="3699164"/>
            <a:ext cx="841663" cy="290960"/>
          </a:xfrm>
          <a:custGeom>
            <a:avLst/>
            <a:gdLst>
              <a:gd name="connsiteX0" fmla="*/ 0 w 841663"/>
              <a:gd name="connsiteY0" fmla="*/ 0 h 290960"/>
              <a:gd name="connsiteX1" fmla="*/ 280554 w 841663"/>
              <a:gd name="connsiteY1" fmla="*/ 290945 h 290960"/>
              <a:gd name="connsiteX2" fmla="*/ 841663 w 841663"/>
              <a:gd name="connsiteY2" fmla="*/ 10391 h 29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1663" h="290960">
                <a:moveTo>
                  <a:pt x="0" y="0"/>
                </a:moveTo>
                <a:cubicBezTo>
                  <a:pt x="70138" y="144606"/>
                  <a:pt x="140277" y="289213"/>
                  <a:pt x="280554" y="290945"/>
                </a:cubicBezTo>
                <a:cubicBezTo>
                  <a:pt x="420831" y="292677"/>
                  <a:pt x="631247" y="151534"/>
                  <a:pt x="841663" y="10391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4BF2C6-9A1B-9442-8A60-98E880945F05}"/>
              </a:ext>
            </a:extLst>
          </p:cNvPr>
          <p:cNvSpPr txBox="1"/>
          <p:nvPr/>
        </p:nvSpPr>
        <p:spPr>
          <a:xfrm>
            <a:off x="706326" y="4800600"/>
            <a:ext cx="240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Recognize target?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1286CA-89F5-0844-AAAF-8D04B6FAA532}"/>
              </a:ext>
            </a:extLst>
          </p:cNvPr>
          <p:cNvSpPr txBox="1"/>
          <p:nvPr/>
        </p:nvSpPr>
        <p:spPr>
          <a:xfrm>
            <a:off x="10005519" y="6108929"/>
            <a:ext cx="2209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Identifies launcher as target</a:t>
            </a:r>
          </a:p>
        </p:txBody>
      </p:sp>
    </p:spTree>
    <p:extLst>
      <p:ext uri="{BB962C8B-B14F-4D97-AF65-F5344CB8AC3E}">
        <p14:creationId xmlns:p14="http://schemas.microsoft.com/office/powerpoint/2010/main" val="27176790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F48C8-A82C-734B-A81C-46860ECDA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Forwarding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E89975B-512C-C741-9BB0-598F2C536D03}"/>
              </a:ext>
            </a:extLst>
          </p:cNvPr>
          <p:cNvSpPr/>
          <p:nvPr/>
        </p:nvSpPr>
        <p:spPr bwMode="auto">
          <a:xfrm>
            <a:off x="5404467" y="4114800"/>
            <a:ext cx="2081049" cy="15029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D9E554-0A55-4E45-8EFA-DA8E1F466956}"/>
              </a:ext>
            </a:extLst>
          </p:cNvPr>
          <p:cNvSpPr txBox="1"/>
          <p:nvPr/>
        </p:nvSpPr>
        <p:spPr>
          <a:xfrm>
            <a:off x="5435640" y="4558513"/>
            <a:ext cx="200086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Launcher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A1D5957-CD59-394E-B183-163BAF2CDD4B}"/>
              </a:ext>
            </a:extLst>
          </p:cNvPr>
          <p:cNvSpPr/>
          <p:nvPr/>
        </p:nvSpPr>
        <p:spPr bwMode="auto">
          <a:xfrm>
            <a:off x="9634881" y="3541986"/>
            <a:ext cx="2186152" cy="1250731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346BA5-E95A-8241-BEFF-195626DE4824}"/>
              </a:ext>
            </a:extLst>
          </p:cNvPr>
          <p:cNvSpPr txBox="1"/>
          <p:nvPr/>
        </p:nvSpPr>
        <p:spPr>
          <a:xfrm>
            <a:off x="10005519" y="3807023"/>
            <a:ext cx="146867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Server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821148-0981-A743-BEC1-CFA8746BAFBA}"/>
              </a:ext>
            </a:extLst>
          </p:cNvPr>
          <p:cNvCxnSpPr>
            <a:stCxn id="3" idx="3"/>
            <a:endCxn id="5" idx="1"/>
          </p:cNvCxnSpPr>
          <p:nvPr/>
        </p:nvCxnSpPr>
        <p:spPr bwMode="auto">
          <a:xfrm flipV="1">
            <a:off x="7485516" y="4167352"/>
            <a:ext cx="2149365" cy="69893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860535E-C817-F146-AACD-B255BCEC6613}"/>
              </a:ext>
            </a:extLst>
          </p:cNvPr>
          <p:cNvSpPr txBox="1"/>
          <p:nvPr/>
        </p:nvSpPr>
        <p:spPr>
          <a:xfrm>
            <a:off x="9881854" y="5277664"/>
            <a:ext cx="2732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Launch complete event generated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1F28586-0C52-0F4D-8BFD-5A2DD4E90A53}"/>
              </a:ext>
            </a:extLst>
          </p:cNvPr>
          <p:cNvSpPr/>
          <p:nvPr/>
        </p:nvSpPr>
        <p:spPr bwMode="auto">
          <a:xfrm>
            <a:off x="1288473" y="2556164"/>
            <a:ext cx="2171700" cy="1153391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9793BC-A244-FF41-957D-9B5EF287B475}"/>
              </a:ext>
            </a:extLst>
          </p:cNvPr>
          <p:cNvSpPr txBox="1"/>
          <p:nvPr/>
        </p:nvSpPr>
        <p:spPr>
          <a:xfrm>
            <a:off x="1331951" y="2825082"/>
            <a:ext cx="20970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Debugger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7E623CF-69CA-0945-9F36-093D947B0C06}"/>
              </a:ext>
            </a:extLst>
          </p:cNvPr>
          <p:cNvSpPr/>
          <p:nvPr/>
        </p:nvSpPr>
        <p:spPr bwMode="auto">
          <a:xfrm>
            <a:off x="7491845" y="4800600"/>
            <a:ext cx="3821363" cy="486430"/>
          </a:xfrm>
          <a:custGeom>
            <a:avLst/>
            <a:gdLst>
              <a:gd name="connsiteX0" fmla="*/ 3564082 w 3821363"/>
              <a:gd name="connsiteY0" fmla="*/ 0 h 486430"/>
              <a:gd name="connsiteX1" fmla="*/ 3449782 w 3821363"/>
              <a:gd name="connsiteY1" fmla="*/ 477982 h 486430"/>
              <a:gd name="connsiteX2" fmla="*/ 0 w 3821363"/>
              <a:gd name="connsiteY2" fmla="*/ 259773 h 486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21363" h="486430">
                <a:moveTo>
                  <a:pt x="3564082" y="0"/>
                </a:moveTo>
                <a:cubicBezTo>
                  <a:pt x="3803939" y="217343"/>
                  <a:pt x="4043796" y="434687"/>
                  <a:pt x="3449782" y="477982"/>
                </a:cubicBezTo>
                <a:cubicBezTo>
                  <a:pt x="2855768" y="521277"/>
                  <a:pt x="1427884" y="390525"/>
                  <a:pt x="0" y="259773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1C0B18-0327-AA4E-A252-06E7AB5731A8}"/>
              </a:ext>
            </a:extLst>
          </p:cNvPr>
          <p:cNvCxnSpPr>
            <a:cxnSpLocks/>
            <a:endCxn id="3" idx="1"/>
          </p:cNvCxnSpPr>
          <p:nvPr/>
        </p:nvCxnSpPr>
        <p:spPr bwMode="auto">
          <a:xfrm>
            <a:off x="3394842" y="3671087"/>
            <a:ext cx="2009625" cy="119520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5401A1-3D71-3D48-AA84-22A5B1813E16}"/>
              </a:ext>
            </a:extLst>
          </p:cNvPr>
          <p:cNvSpPr txBox="1"/>
          <p:nvPr/>
        </p:nvSpPr>
        <p:spPr>
          <a:xfrm rot="2073887">
            <a:off x="3564416" y="4056198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spawn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AB2168-1E28-B24C-81D1-EC09F942CF42}"/>
              </a:ext>
            </a:extLst>
          </p:cNvPr>
          <p:cNvCxnSpPr/>
          <p:nvPr/>
        </p:nvCxnSpPr>
        <p:spPr bwMode="auto">
          <a:xfrm flipH="1" flipV="1">
            <a:off x="3460173" y="3356264"/>
            <a:ext cx="1944294" cy="1202249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lg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3B9A91A-55B5-8F4A-BFA5-156A9688537A}"/>
              </a:ext>
            </a:extLst>
          </p:cNvPr>
          <p:cNvSpPr txBox="1"/>
          <p:nvPr/>
        </p:nvSpPr>
        <p:spPr>
          <a:xfrm>
            <a:off x="4383206" y="3440635"/>
            <a:ext cx="4267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2CB657-1B10-E54D-BC92-588AF1BBE104}"/>
              </a:ext>
            </a:extLst>
          </p:cNvPr>
          <p:cNvSpPr txBox="1"/>
          <p:nvPr/>
        </p:nvSpPr>
        <p:spPr>
          <a:xfrm>
            <a:off x="4383206" y="3074436"/>
            <a:ext cx="3001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Does it get forwarded?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50E1FD-5B63-4045-A442-303D169908A1}"/>
              </a:ext>
            </a:extLst>
          </p:cNvPr>
          <p:cNvSpPr txBox="1"/>
          <p:nvPr/>
        </p:nvSpPr>
        <p:spPr>
          <a:xfrm>
            <a:off x="907252" y="3919775"/>
            <a:ext cx="2009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Event processing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AF97F09-3A55-B448-8CFE-BD4796E49A73}"/>
              </a:ext>
            </a:extLst>
          </p:cNvPr>
          <p:cNvSpPr/>
          <p:nvPr/>
        </p:nvSpPr>
        <p:spPr bwMode="auto">
          <a:xfrm>
            <a:off x="1527464" y="3699164"/>
            <a:ext cx="841663" cy="290960"/>
          </a:xfrm>
          <a:custGeom>
            <a:avLst/>
            <a:gdLst>
              <a:gd name="connsiteX0" fmla="*/ 0 w 841663"/>
              <a:gd name="connsiteY0" fmla="*/ 0 h 290960"/>
              <a:gd name="connsiteX1" fmla="*/ 280554 w 841663"/>
              <a:gd name="connsiteY1" fmla="*/ 290945 h 290960"/>
              <a:gd name="connsiteX2" fmla="*/ 841663 w 841663"/>
              <a:gd name="connsiteY2" fmla="*/ 10391 h 29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1663" h="290960">
                <a:moveTo>
                  <a:pt x="0" y="0"/>
                </a:moveTo>
                <a:cubicBezTo>
                  <a:pt x="70138" y="144606"/>
                  <a:pt x="140277" y="289213"/>
                  <a:pt x="280554" y="290945"/>
                </a:cubicBezTo>
                <a:cubicBezTo>
                  <a:pt x="420831" y="292677"/>
                  <a:pt x="631247" y="151534"/>
                  <a:pt x="841663" y="10391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4BF2C6-9A1B-9442-8A60-98E880945F05}"/>
              </a:ext>
            </a:extLst>
          </p:cNvPr>
          <p:cNvSpPr txBox="1"/>
          <p:nvPr/>
        </p:nvSpPr>
        <p:spPr>
          <a:xfrm>
            <a:off x="706326" y="4800600"/>
            <a:ext cx="240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Recognize target?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1286CA-89F5-0844-AAAF-8D04B6FAA532}"/>
              </a:ext>
            </a:extLst>
          </p:cNvPr>
          <p:cNvSpPr txBox="1"/>
          <p:nvPr/>
        </p:nvSpPr>
        <p:spPr>
          <a:xfrm>
            <a:off x="10005519" y="6108929"/>
            <a:ext cx="2209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Identifies launcher as target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EE23F2-2089-6F4C-AE88-B7D09BACF9FC}"/>
              </a:ext>
            </a:extLst>
          </p:cNvPr>
          <p:cNvSpPr txBox="1"/>
          <p:nvPr/>
        </p:nvSpPr>
        <p:spPr>
          <a:xfrm>
            <a:off x="2966151" y="6251028"/>
            <a:ext cx="5835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PMIX_MCA_pmix_client_event_verbose</a:t>
            </a:r>
            <a:endParaRPr lang="en-US" sz="2400" dirty="0"/>
          </a:p>
          <a:p>
            <a:r>
              <a:rPr lang="en-US" sz="2400" dirty="0" err="1"/>
              <a:t>PMIX_MCA_pmix_server_event_verbose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EA94DB-4E38-5B4F-A2C9-BDD81E5D3942}"/>
              </a:ext>
            </a:extLst>
          </p:cNvPr>
          <p:cNvSpPr txBox="1"/>
          <p:nvPr/>
        </p:nvSpPr>
        <p:spPr>
          <a:xfrm>
            <a:off x="858026" y="6293594"/>
            <a:ext cx="1808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May be too much info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28D5E8-B211-5F4C-A784-27938BB37FDA}"/>
              </a:ext>
            </a:extLst>
          </p:cNvPr>
          <p:cNvSpPr txBox="1"/>
          <p:nvPr/>
        </p:nvSpPr>
        <p:spPr>
          <a:xfrm>
            <a:off x="3106342" y="7176930"/>
            <a:ext cx="5197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May need to add prints to </a:t>
            </a:r>
            <a:r>
              <a:rPr lang="en-US" sz="2400" dirty="0" err="1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src</a:t>
            </a:r>
            <a:r>
              <a:rPr lang="en-US" sz="2400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/event/*.c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B1EC677-B1CF-7C4C-9CF3-3BCE27688A01}"/>
              </a:ext>
            </a:extLst>
          </p:cNvPr>
          <p:cNvSpPr/>
          <p:nvPr/>
        </p:nvSpPr>
        <p:spPr bwMode="auto">
          <a:xfrm>
            <a:off x="2462645" y="6587836"/>
            <a:ext cx="503506" cy="24938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0448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42DAF6-069D-7D44-89F5-45C7CAFE7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25" y="2133603"/>
            <a:ext cx="13357802" cy="5851525"/>
          </a:xfrm>
        </p:spPr>
        <p:txBody>
          <a:bodyPr/>
          <a:lstStyle/>
          <a:p>
            <a:r>
              <a:rPr lang="en-US" sz="3600" dirty="0"/>
              <a:t>Tools that call spawn should first call </a:t>
            </a:r>
            <a:r>
              <a:rPr lang="en-US" sz="2800" dirty="0" err="1"/>
              <a:t>PMIx_server_setup_application</a:t>
            </a:r>
            <a:endParaRPr lang="en-US" sz="3600" dirty="0"/>
          </a:p>
          <a:p>
            <a:pPr lvl="1"/>
            <a:r>
              <a:rPr lang="en-US" sz="2800" dirty="0"/>
              <a:t>Obtain local </a:t>
            </a:r>
            <a:r>
              <a:rPr lang="en-US" sz="2800" dirty="0" err="1"/>
              <a:t>envars</a:t>
            </a:r>
            <a:r>
              <a:rPr lang="en-US" sz="2800" dirty="0"/>
              <a:t>, support settings</a:t>
            </a:r>
          </a:p>
          <a:p>
            <a:r>
              <a:rPr lang="en-US" sz="3600" dirty="0"/>
              <a:t>Requires identification of programming model being supported</a:t>
            </a:r>
          </a:p>
          <a:p>
            <a:pPr lvl="1"/>
            <a:r>
              <a:rPr lang="en-US" sz="2800" dirty="0"/>
              <a:t>”</a:t>
            </a:r>
            <a:r>
              <a:rPr lang="en-US" sz="2800" dirty="0" err="1"/>
              <a:t>ompi</a:t>
            </a:r>
            <a:r>
              <a:rPr lang="en-US" sz="2800" dirty="0"/>
              <a:t>”, “</a:t>
            </a:r>
            <a:r>
              <a:rPr lang="en-US" sz="2800" dirty="0" err="1"/>
              <a:t>oshmem</a:t>
            </a:r>
            <a:r>
              <a:rPr lang="en-US" sz="2800" dirty="0"/>
              <a:t>”, etc.</a:t>
            </a:r>
          </a:p>
          <a:p>
            <a:r>
              <a:rPr lang="en-US" sz="3600" dirty="0"/>
              <a:t>Common mistakes</a:t>
            </a:r>
          </a:p>
          <a:p>
            <a:pPr lvl="1"/>
            <a:r>
              <a:rPr lang="en-US" sz="2800" dirty="0"/>
              <a:t>Forgetting to identify the programming model</a:t>
            </a:r>
          </a:p>
          <a:p>
            <a:pPr lvl="1"/>
            <a:r>
              <a:rPr lang="en-US" sz="2800" dirty="0"/>
              <a:t>Mismatch between model string and something the plugin recognizes</a:t>
            </a:r>
          </a:p>
          <a:p>
            <a:pPr lvl="1"/>
            <a:r>
              <a:rPr lang="en-US" sz="2800" dirty="0"/>
              <a:t>Incomplete list of </a:t>
            </a:r>
            <a:r>
              <a:rPr lang="en-US" sz="2800" dirty="0" err="1"/>
              <a:t>envars</a:t>
            </a:r>
            <a:r>
              <a:rPr lang="en-US" sz="2800" dirty="0"/>
              <a:t> to forward in plugin, failure to include something in MCA param that governs list (include, exclude)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48D0D5-2891-BA4C-94B0-A1EDC57CB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96B1F5-654D-5243-A7CD-311D9D7B1F52}"/>
              </a:ext>
            </a:extLst>
          </p:cNvPr>
          <p:cNvSpPr txBox="1"/>
          <p:nvPr/>
        </p:nvSpPr>
        <p:spPr>
          <a:xfrm>
            <a:off x="2358737" y="7024255"/>
            <a:ext cx="104278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Symbol" pitchFamily="2" charset="2"/>
              <a:buChar char="Þ"/>
            </a:pPr>
            <a:r>
              <a:rPr lang="en-US" sz="3200" dirty="0" err="1">
                <a:solidFill>
                  <a:srgbClr val="FF0000"/>
                </a:solidFill>
              </a:rPr>
              <a:t>pmdl_base_verbose</a:t>
            </a:r>
            <a:r>
              <a:rPr lang="en-US" sz="3200" dirty="0">
                <a:solidFill>
                  <a:srgbClr val="FF0000"/>
                </a:solidFill>
              </a:rPr>
              <a:t>=10 to identify plugins being used</a:t>
            </a:r>
          </a:p>
          <a:p>
            <a:pPr marL="457200" indent="-457200">
              <a:buFont typeface="Symbol" pitchFamily="2" charset="2"/>
              <a:buChar char="Þ"/>
            </a:pPr>
            <a:r>
              <a:rPr lang="en-US" sz="3200" dirty="0" err="1">
                <a:solidFill>
                  <a:srgbClr val="FF0000"/>
                </a:solidFill>
              </a:rPr>
              <a:t>pmix_info</a:t>
            </a:r>
            <a:r>
              <a:rPr lang="en-US" sz="3200" dirty="0">
                <a:solidFill>
                  <a:srgbClr val="FF0000"/>
                </a:solidFill>
              </a:rPr>
              <a:t> to verify MCA param settings</a:t>
            </a:r>
          </a:p>
        </p:txBody>
      </p:sp>
    </p:spTree>
    <p:extLst>
      <p:ext uri="{BB962C8B-B14F-4D97-AF65-F5344CB8AC3E}">
        <p14:creationId xmlns:p14="http://schemas.microsoft.com/office/powerpoint/2010/main" val="6105027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B377FB-D004-A744-9D94-29BF57FE1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err="1"/>
              <a:t>PMIx</a:t>
            </a:r>
            <a:r>
              <a:rPr lang="en-US" sz="4000" dirty="0"/>
              <a:t> automatically…</a:t>
            </a:r>
          </a:p>
          <a:p>
            <a:pPr lvl="1"/>
            <a:r>
              <a:rPr lang="en-US" sz="3200" dirty="0"/>
              <a:t>Picks up and forwards the </a:t>
            </a:r>
            <a:r>
              <a:rPr lang="en-US" sz="3200" dirty="0" err="1"/>
              <a:t>PMIx</a:t>
            </a:r>
            <a:r>
              <a:rPr lang="en-US" sz="3200" dirty="0"/>
              <a:t> default system MCA param file settings</a:t>
            </a:r>
          </a:p>
          <a:p>
            <a:pPr lvl="1"/>
            <a:r>
              <a:rPr lang="en-US" sz="3200" dirty="0"/>
              <a:t>Picks up and forwards the </a:t>
            </a:r>
            <a:r>
              <a:rPr lang="en-US" sz="3200" dirty="0" err="1"/>
              <a:t>PMIx</a:t>
            </a:r>
            <a:r>
              <a:rPr lang="en-US" sz="3200" dirty="0"/>
              <a:t> default user MCA param file settings (override system default)</a:t>
            </a:r>
          </a:p>
          <a:p>
            <a:pPr lvl="1"/>
            <a:r>
              <a:rPr lang="en-US" sz="3200" dirty="0"/>
              <a:t>Does the same for programming models that have default </a:t>
            </a:r>
            <a:r>
              <a:rPr lang="en-US" sz="3200" dirty="0" err="1"/>
              <a:t>envar</a:t>
            </a:r>
            <a:r>
              <a:rPr lang="en-US" sz="3200" dirty="0"/>
              <a:t> files (e.g., Open MPI)</a:t>
            </a:r>
          </a:p>
          <a:p>
            <a:pPr lvl="1"/>
            <a:r>
              <a:rPr lang="en-US" sz="3200" dirty="0"/>
              <a:t>Local </a:t>
            </a:r>
            <a:r>
              <a:rPr lang="en-US" sz="3200" dirty="0" err="1"/>
              <a:t>envar</a:t>
            </a:r>
            <a:r>
              <a:rPr lang="en-US" sz="3200" dirty="0"/>
              <a:t> settings override both of those</a:t>
            </a:r>
          </a:p>
          <a:p>
            <a:pPr lvl="1"/>
            <a:r>
              <a:rPr lang="en-US" sz="3200" dirty="0" err="1"/>
              <a:t>prun</a:t>
            </a:r>
            <a:r>
              <a:rPr lang="en-US" sz="3200" dirty="0"/>
              <a:t>/</a:t>
            </a:r>
            <a:r>
              <a:rPr lang="en-US" sz="3200" dirty="0" err="1"/>
              <a:t>prte</a:t>
            </a:r>
            <a:r>
              <a:rPr lang="en-US" sz="3200" dirty="0"/>
              <a:t> command line settings trump all</a:t>
            </a:r>
          </a:p>
          <a:p>
            <a:pPr lvl="1"/>
            <a:r>
              <a:rPr lang="en-US" sz="3200" dirty="0"/>
              <a:t>Results are forwarded to all procs and PRRTE daemons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0132C6-7BFB-BE4B-B8BE-D7D24D46A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 Settings</a:t>
            </a:r>
          </a:p>
        </p:txBody>
      </p:sp>
    </p:spTree>
    <p:extLst>
      <p:ext uri="{BB962C8B-B14F-4D97-AF65-F5344CB8AC3E}">
        <p14:creationId xmlns:p14="http://schemas.microsoft.com/office/powerpoint/2010/main" val="12332282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F7AF8-EF27-AF48-9553-8562C3445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Covered a lot of ground</a:t>
            </a:r>
          </a:p>
          <a:p>
            <a:pPr lvl="1"/>
            <a:r>
              <a:rPr lang="en-US" sz="3200" dirty="0"/>
              <a:t>Primary focus on </a:t>
            </a:r>
            <a:r>
              <a:rPr lang="en-US" sz="3200" dirty="0" err="1"/>
              <a:t>PMIx</a:t>
            </a:r>
            <a:r>
              <a:rPr lang="en-US" sz="3200" dirty="0"/>
              <a:t>, where you may see problems</a:t>
            </a:r>
          </a:p>
          <a:p>
            <a:r>
              <a:rPr lang="en-US" sz="3800" dirty="0"/>
              <a:t>Questions undoubtedly remain</a:t>
            </a:r>
          </a:p>
          <a:p>
            <a:pPr lvl="1"/>
            <a:r>
              <a:rPr lang="en-US" sz="3200" dirty="0"/>
              <a:t>Use the community issues, mailing list</a:t>
            </a:r>
          </a:p>
          <a:p>
            <a:pPr lvl="1"/>
            <a:r>
              <a:rPr lang="en-US" sz="3200" dirty="0"/>
              <a:t>Look at other presentations, papers, “how-to”, FAQ</a:t>
            </a:r>
          </a:p>
          <a:p>
            <a:pPr lvl="2"/>
            <a:r>
              <a:rPr lang="en-US" sz="2600" dirty="0">
                <a:hlinkClick r:id="rId2"/>
              </a:rPr>
              <a:t>https://openpmix.org</a:t>
            </a:r>
            <a:endParaRPr lang="en-US" sz="2600" dirty="0"/>
          </a:p>
          <a:p>
            <a:pPr lvl="1"/>
            <a:r>
              <a:rPr lang="en-US" sz="3200" dirty="0"/>
              <a:t>Check wiki for documentation</a:t>
            </a:r>
          </a:p>
          <a:p>
            <a:pPr lvl="1"/>
            <a:r>
              <a:rPr lang="en-US" sz="3200" dirty="0"/>
              <a:t>Contact me directly (</a:t>
            </a:r>
            <a:r>
              <a:rPr lang="en-US" sz="3200" dirty="0">
                <a:hlinkClick r:id="rId3"/>
              </a:rPr>
              <a:t>rhc@pmix.org</a:t>
            </a:r>
            <a:r>
              <a:rPr lang="en-US" sz="3200" dirty="0"/>
              <a:t>)</a:t>
            </a:r>
          </a:p>
          <a:p>
            <a:pPr lvl="1"/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E04BDA-00FE-7847-9E30-895E6342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ADC29-3A5B-5F48-B91F-62D2284F6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347" y="4932151"/>
            <a:ext cx="1696095" cy="268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A980E5-C710-064E-ACA9-E423A417B2E2}"/>
              </a:ext>
            </a:extLst>
          </p:cNvPr>
          <p:cNvSpPr txBox="1"/>
          <p:nvPr/>
        </p:nvSpPr>
        <p:spPr>
          <a:xfrm>
            <a:off x="5369571" y="7158302"/>
            <a:ext cx="38912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 w="1905"/>
                <a:gradFill>
                  <a:gsLst>
                    <a:gs pos="0">
                      <a:srgbClr val="AB8000"/>
                    </a:gs>
                    <a:gs pos="78000">
                      <a:srgbClr val="FF8A35"/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4304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5977F8-AFD7-7744-B5C1-F84F30A9EE89}"/>
              </a:ext>
            </a:extLst>
          </p:cNvPr>
          <p:cNvSpPr/>
          <p:nvPr/>
        </p:nvSpPr>
        <p:spPr bwMode="auto">
          <a:xfrm>
            <a:off x="685800" y="2250831"/>
            <a:ext cx="13290550" cy="750553"/>
          </a:xfrm>
          <a:prstGeom prst="rect">
            <a:avLst/>
          </a:prstGeom>
          <a:solidFill>
            <a:srgbClr val="FFFF00">
              <a:alpha val="3251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ADE19D-7C87-034B-9D0A-B8A6762C4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you should care</a:t>
            </a:r>
          </a:p>
          <a:p>
            <a:r>
              <a:rPr lang="en-US" dirty="0" err="1"/>
              <a:t>PMIx</a:t>
            </a:r>
            <a:r>
              <a:rPr lang="en-US" dirty="0"/>
              <a:t> fundamentals</a:t>
            </a:r>
          </a:p>
          <a:p>
            <a:pPr lvl="1"/>
            <a:r>
              <a:rPr lang="en-US" dirty="0"/>
              <a:t>Code layout</a:t>
            </a:r>
          </a:p>
          <a:p>
            <a:pPr lvl="1"/>
            <a:r>
              <a:rPr lang="en-US" dirty="0"/>
              <a:t>Major subsystems</a:t>
            </a:r>
          </a:p>
          <a:p>
            <a:r>
              <a:rPr lang="en-US" dirty="0"/>
              <a:t>PRRTE fundamentals</a:t>
            </a:r>
          </a:p>
          <a:p>
            <a:pPr lvl="1"/>
            <a:r>
              <a:rPr lang="en-US" dirty="0"/>
              <a:t>Code layout</a:t>
            </a:r>
          </a:p>
          <a:p>
            <a:pPr lvl="1"/>
            <a:r>
              <a:rPr lang="en-US" dirty="0"/>
              <a:t>Major subsystems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30397F-886E-6645-8E56-21DB8A46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50A31-FF74-834F-A2DA-6D5C4DDC906F}"/>
              </a:ext>
            </a:extLst>
          </p:cNvPr>
          <p:cNvSpPr txBox="1"/>
          <p:nvPr/>
        </p:nvSpPr>
        <p:spPr>
          <a:xfrm>
            <a:off x="10580192" y="3420932"/>
            <a:ext cx="13901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Today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C66E53-73A1-C246-B9D4-3B89C48A4184}"/>
              </a:ext>
            </a:extLst>
          </p:cNvPr>
          <p:cNvSpPr txBox="1"/>
          <p:nvPr/>
        </p:nvSpPr>
        <p:spPr>
          <a:xfrm>
            <a:off x="10262798" y="6196405"/>
            <a:ext cx="202491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Next week</a:t>
            </a:r>
          </a:p>
        </p:txBody>
      </p:sp>
    </p:spTree>
    <p:extLst>
      <p:ext uri="{BB962C8B-B14F-4D97-AF65-F5344CB8AC3E}">
        <p14:creationId xmlns:p14="http://schemas.microsoft.com/office/powerpoint/2010/main" val="928649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9B3D0-1078-F243-B346-93A56B68C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Obvious things</a:t>
            </a:r>
          </a:p>
          <a:p>
            <a:pPr lvl="1"/>
            <a:r>
              <a:rPr lang="en-US" dirty="0"/>
              <a:t>Backbone of Open MPI</a:t>
            </a:r>
          </a:p>
          <a:p>
            <a:pPr lvl="2"/>
            <a:r>
              <a:rPr lang="en-US" dirty="0" err="1"/>
              <a:t>Wireup</a:t>
            </a:r>
            <a:r>
              <a:rPr lang="en-US" dirty="0"/>
              <a:t>, RTE</a:t>
            </a:r>
          </a:p>
          <a:p>
            <a:r>
              <a:rPr lang="en-US" dirty="0"/>
              <a:t>Enabling future directions of HPC</a:t>
            </a:r>
          </a:p>
          <a:p>
            <a:pPr lvl="1"/>
            <a:r>
              <a:rPr lang="en-US" dirty="0"/>
              <a:t>Workflow decomposition of traditional models</a:t>
            </a:r>
          </a:p>
          <a:p>
            <a:pPr lvl="1"/>
            <a:r>
              <a:rPr lang="en-US" dirty="0"/>
              <a:t>Hybrid convergence of non-traditional models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18571-EDB7-8C40-8F2E-70CE2E168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You Care?</a:t>
            </a:r>
          </a:p>
        </p:txBody>
      </p:sp>
    </p:spTree>
    <p:extLst>
      <p:ext uri="{BB962C8B-B14F-4D97-AF65-F5344CB8AC3E}">
        <p14:creationId xmlns:p14="http://schemas.microsoft.com/office/powerpoint/2010/main" val="3440607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65F2DB-0402-714D-BBD4-8A2C0FE51E25}"/>
              </a:ext>
            </a:extLst>
          </p:cNvPr>
          <p:cNvSpPr/>
          <p:nvPr/>
        </p:nvSpPr>
        <p:spPr bwMode="auto">
          <a:xfrm>
            <a:off x="685800" y="2250831"/>
            <a:ext cx="13290550" cy="2030713"/>
          </a:xfrm>
          <a:prstGeom prst="rect">
            <a:avLst/>
          </a:prstGeom>
          <a:solidFill>
            <a:srgbClr val="FFFF00">
              <a:alpha val="32518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9B3D0-1078-F243-B346-93A56B68C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Obvious things</a:t>
            </a:r>
          </a:p>
          <a:p>
            <a:pPr lvl="1"/>
            <a:r>
              <a:rPr lang="en-US" dirty="0"/>
              <a:t>Backbone of Open MPI</a:t>
            </a:r>
          </a:p>
          <a:p>
            <a:pPr lvl="2"/>
            <a:r>
              <a:rPr lang="en-US" dirty="0" err="1"/>
              <a:t>Wireup</a:t>
            </a:r>
            <a:r>
              <a:rPr lang="en-US" dirty="0"/>
              <a:t>, RTE</a:t>
            </a:r>
          </a:p>
          <a:p>
            <a:r>
              <a:rPr lang="en-US" dirty="0"/>
              <a:t>Enabling future directions of HPC</a:t>
            </a:r>
          </a:p>
          <a:p>
            <a:pPr lvl="1"/>
            <a:r>
              <a:rPr lang="en-US" dirty="0"/>
              <a:t>Workflow decomposition of traditional models</a:t>
            </a:r>
          </a:p>
          <a:p>
            <a:pPr lvl="1"/>
            <a:r>
              <a:rPr lang="en-US" dirty="0"/>
              <a:t>Hybrid convergence of non-traditional models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E18571-EDB7-8C40-8F2E-70CE2E168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You Care?</a:t>
            </a:r>
          </a:p>
        </p:txBody>
      </p:sp>
    </p:spTree>
    <p:extLst>
      <p:ext uri="{BB962C8B-B14F-4D97-AF65-F5344CB8AC3E}">
        <p14:creationId xmlns:p14="http://schemas.microsoft.com/office/powerpoint/2010/main" val="3363931623"/>
      </p:ext>
    </p:extLst>
  </p:cSld>
  <p:clrMapOvr>
    <a:masterClrMapping/>
  </p:clrMapOvr>
</p:sld>
</file>

<file path=ppt/theme/theme1.xml><?xml version="1.0" encoding="utf-8"?>
<a:theme xmlns:a="http://schemas.openxmlformats.org/drawingml/2006/main" name="ompi-workshop-template">
  <a:themeElements>
    <a:clrScheme name="ompi-workshop-template 3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5B87F2"/>
      </a:accent1>
      <a:accent2>
        <a:srgbClr val="555555"/>
      </a:accent2>
      <a:accent3>
        <a:srgbClr val="FFFFFF"/>
      </a:accent3>
      <a:accent4>
        <a:srgbClr val="000000"/>
      </a:accent4>
      <a:accent5>
        <a:srgbClr val="B5C3F7"/>
      </a:accent5>
      <a:accent6>
        <a:srgbClr val="4C4C4C"/>
      </a:accent6>
      <a:hlink>
        <a:srgbClr val="5DA31E"/>
      </a:hlink>
      <a:folHlink>
        <a:srgbClr val="BAD41A"/>
      </a:folHlink>
    </a:clrScheme>
    <a:fontScheme name="ompi-workshop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ompi-workshop-template 1">
        <a:dk1>
          <a:srgbClr val="000000"/>
        </a:dk1>
        <a:lt1>
          <a:srgbClr val="FFFFFF"/>
        </a:lt1>
        <a:dk2>
          <a:srgbClr val="003366"/>
        </a:dk2>
        <a:lt2>
          <a:srgbClr val="AAAAAA"/>
        </a:lt2>
        <a:accent1>
          <a:srgbClr val="EEEEEE"/>
        </a:accent1>
        <a:accent2>
          <a:srgbClr val="003366"/>
        </a:accent2>
        <a:accent3>
          <a:srgbClr val="FFFFFF"/>
        </a:accent3>
        <a:accent4>
          <a:srgbClr val="000000"/>
        </a:accent4>
        <a:accent5>
          <a:srgbClr val="F5F5F5"/>
        </a:accent5>
        <a:accent6>
          <a:srgbClr val="002D5C"/>
        </a:accent6>
        <a:hlink>
          <a:srgbClr val="5B87F2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pi-workshop-template 2">
        <a:dk1>
          <a:srgbClr val="000000"/>
        </a:dk1>
        <a:lt1>
          <a:srgbClr val="FFFFFF"/>
        </a:lt1>
        <a:dk2>
          <a:srgbClr val="FFFFFF"/>
        </a:dk2>
        <a:lt2>
          <a:srgbClr val="888888"/>
        </a:lt2>
        <a:accent1>
          <a:srgbClr val="BAD41A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D9E6AB"/>
        </a:accent5>
        <a:accent6>
          <a:srgbClr val="744BBD"/>
        </a:accent6>
        <a:hlink>
          <a:srgbClr val="5DA31E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pi-workshop-template 3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5B87F2"/>
        </a:accent1>
        <a:accent2>
          <a:srgbClr val="555555"/>
        </a:accent2>
        <a:accent3>
          <a:srgbClr val="FFFFFF"/>
        </a:accent3>
        <a:accent4>
          <a:srgbClr val="000000"/>
        </a:accent4>
        <a:accent5>
          <a:srgbClr val="B5C3F7"/>
        </a:accent5>
        <a:accent6>
          <a:srgbClr val="4C4C4C"/>
        </a:accent6>
        <a:hlink>
          <a:srgbClr val="5DA31E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pi-workshop-template 4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FA8A8"/>
        </a:accent1>
        <a:accent2>
          <a:srgbClr val="FFCC18"/>
        </a:accent2>
        <a:accent3>
          <a:srgbClr val="FFFFFF"/>
        </a:accent3>
        <a:accent4>
          <a:srgbClr val="000000"/>
        </a:accent4>
        <a:accent5>
          <a:srgbClr val="FFD1D1"/>
        </a:accent5>
        <a:accent6>
          <a:srgbClr val="E7B915"/>
        </a:accent6>
        <a:hlink>
          <a:srgbClr val="6876E7"/>
        </a:hlink>
        <a:folHlink>
          <a:srgbClr val="ED181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pi-workshop-template 5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E6E658"/>
        </a:accent1>
        <a:accent2>
          <a:srgbClr val="8CBC1C"/>
        </a:accent2>
        <a:accent3>
          <a:srgbClr val="FFFFFF"/>
        </a:accent3>
        <a:accent4>
          <a:srgbClr val="000000"/>
        </a:accent4>
        <a:accent5>
          <a:srgbClr val="F0F0B4"/>
        </a:accent5>
        <a:accent6>
          <a:srgbClr val="7EAA18"/>
        </a:accent6>
        <a:hlink>
          <a:srgbClr val="6876E7"/>
        </a:hlink>
        <a:folHlink>
          <a:srgbClr val="5FBD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pi-workshop-template 6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5918BB"/>
        </a:accent1>
        <a:accent2>
          <a:srgbClr val="8154D1"/>
        </a:accent2>
        <a:accent3>
          <a:srgbClr val="FFFFFF"/>
        </a:accent3>
        <a:accent4>
          <a:srgbClr val="000000"/>
        </a:accent4>
        <a:accent5>
          <a:srgbClr val="B5ABDA"/>
        </a:accent5>
        <a:accent6>
          <a:srgbClr val="744BBD"/>
        </a:accent6>
        <a:hlink>
          <a:srgbClr val="DC54AD"/>
        </a:hlink>
        <a:folHlink>
          <a:srgbClr val="BAD4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mpi-workshop-template 7">
        <a:dk1>
          <a:srgbClr val="000000"/>
        </a:dk1>
        <a:lt1>
          <a:srgbClr val="FFFFFF"/>
        </a:lt1>
        <a:dk2>
          <a:srgbClr val="EBE3F8"/>
        </a:dk2>
        <a:lt2>
          <a:srgbClr val="000000"/>
        </a:lt2>
        <a:accent1>
          <a:srgbClr val="FF7518"/>
        </a:accent1>
        <a:accent2>
          <a:srgbClr val="888888"/>
        </a:accent2>
        <a:accent3>
          <a:srgbClr val="FFFFFF"/>
        </a:accent3>
        <a:accent4>
          <a:srgbClr val="000000"/>
        </a:accent4>
        <a:accent5>
          <a:srgbClr val="FFBDAB"/>
        </a:accent5>
        <a:accent6>
          <a:srgbClr val="7B7B7B"/>
        </a:accent6>
        <a:hlink>
          <a:srgbClr val="8CBC1C"/>
        </a:hlink>
        <a:folHlink>
          <a:srgbClr val="FFCC1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HD:Users:bbarrett:research:ompi:ompi-docs:2006:visits:04-cisco-workshop:ompi-workshop-template.pot</Template>
  <TotalTime>60892</TotalTime>
  <Words>2476</Words>
  <Application>Microsoft Macintosh PowerPoint</Application>
  <PresentationFormat>Custom</PresentationFormat>
  <Paragraphs>626</Paragraphs>
  <Slides>66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APPLE CHANCERY</vt:lpstr>
      <vt:lpstr>APPLE CHANCERY</vt:lpstr>
      <vt:lpstr>Arial</vt:lpstr>
      <vt:lpstr>Lucida Calligraphy</vt:lpstr>
      <vt:lpstr>Symbol</vt:lpstr>
      <vt:lpstr>Wingdings</vt:lpstr>
      <vt:lpstr>ompi-workshop-template</vt:lpstr>
      <vt:lpstr>PMIx/PRRTE: A Tutorial</vt:lpstr>
      <vt:lpstr>Agenda</vt:lpstr>
      <vt:lpstr>Agenda</vt:lpstr>
      <vt:lpstr>Code Base Overviews</vt:lpstr>
      <vt:lpstr>Won’t Cover</vt:lpstr>
      <vt:lpstr>Objective</vt:lpstr>
      <vt:lpstr>Agenda</vt:lpstr>
      <vt:lpstr>Why Should You Care?</vt:lpstr>
      <vt:lpstr>Why Should You Care?</vt:lpstr>
      <vt:lpstr>Traditional Launch Sequence</vt:lpstr>
      <vt:lpstr>PMIx Launch Sequence</vt:lpstr>
      <vt:lpstr>PMIx Launch Sequence</vt:lpstr>
      <vt:lpstr>PMIx Launch Sequence</vt:lpstr>
      <vt:lpstr>Why Should You Care?</vt:lpstr>
      <vt:lpstr>Evolution of Workflows</vt:lpstr>
      <vt:lpstr>Traditional Method</vt:lpstr>
      <vt:lpstr>Workflow Method</vt:lpstr>
      <vt:lpstr>Workflow Key Needs</vt:lpstr>
      <vt:lpstr>DeepLearning &amp; Analytics</vt:lpstr>
      <vt:lpstr>DeepLearning &amp; Analytics</vt:lpstr>
      <vt:lpstr>DeepLearning &amp; Analytics</vt:lpstr>
      <vt:lpstr>MPI Directions</vt:lpstr>
      <vt:lpstr>Why Should You Care?</vt:lpstr>
      <vt:lpstr>Agenda</vt:lpstr>
      <vt:lpstr>Terminology</vt:lpstr>
      <vt:lpstr>Process Types</vt:lpstr>
      <vt:lpstr>PMIx-SMS Interactions</vt:lpstr>
      <vt:lpstr>PMIx-SMS Interactions</vt:lpstr>
      <vt:lpstr>Benefits</vt:lpstr>
      <vt:lpstr>Abstracted Coordination</vt:lpstr>
      <vt:lpstr>Cross-Version Support</vt:lpstr>
      <vt:lpstr>PMIx Scope</vt:lpstr>
      <vt:lpstr>Philosophy</vt:lpstr>
      <vt:lpstr>Guiding Principles</vt:lpstr>
      <vt:lpstr>“Doer” Exceptions</vt:lpstr>
      <vt:lpstr>Reference Implementation</vt:lpstr>
      <vt:lpstr>Major Subsystems</vt:lpstr>
      <vt:lpstr>Code Layout</vt:lpstr>
      <vt:lpstr>Code Layout (mca)</vt:lpstr>
      <vt:lpstr>Where There Be Dragons</vt:lpstr>
      <vt:lpstr>Client-Tool-Server Types</vt:lpstr>
      <vt:lpstr>Rendezvous File Locations</vt:lpstr>
      <vt:lpstr>Rendezvous File Locations</vt:lpstr>
      <vt:lpstr>Client-Server Handshake</vt:lpstr>
      <vt:lpstr>Client-Server Handshake</vt:lpstr>
      <vt:lpstr>Tool-Server Handshake</vt:lpstr>
      <vt:lpstr>Typical Problems</vt:lpstr>
      <vt:lpstr>Dstore vs Hash</vt:lpstr>
      <vt:lpstr>Dstore Limitations</vt:lpstr>
      <vt:lpstr>Typical Problems</vt:lpstr>
      <vt:lpstr>Reserved vs Non-Reserved Keys</vt:lpstr>
      <vt:lpstr>Typical Problems</vt:lpstr>
      <vt:lpstr>Support Identification: pattrs</vt:lpstr>
      <vt:lpstr>Support Identification: pattrs</vt:lpstr>
      <vt:lpstr>PowerPoint Presentation</vt:lpstr>
      <vt:lpstr>Support Identification: pquery</vt:lpstr>
      <vt:lpstr>Tool Support</vt:lpstr>
      <vt:lpstr>Typical Problems</vt:lpstr>
      <vt:lpstr>Connection Problems</vt:lpstr>
      <vt:lpstr>Classic Example I</vt:lpstr>
      <vt:lpstr>Classic Example II</vt:lpstr>
      <vt:lpstr>Event Forwarding</vt:lpstr>
      <vt:lpstr>Event Forwarding</vt:lpstr>
      <vt:lpstr>Programming Model</vt:lpstr>
      <vt:lpstr>Param Settings</vt:lpstr>
      <vt:lpstr>Wrap-Up</vt:lpstr>
    </vt:vector>
  </TitlesOfParts>
  <Company>Brian Barrett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 with Build Systems</dc:title>
  <dc:creator>Brian Barrett</dc:creator>
  <cp:lastModifiedBy>Ralph Castain</cp:lastModifiedBy>
  <cp:revision>692</cp:revision>
  <dcterms:created xsi:type="dcterms:W3CDTF">2008-11-13T15:30:00Z</dcterms:created>
  <dcterms:modified xsi:type="dcterms:W3CDTF">2021-04-23T18:58:31Z</dcterms:modified>
</cp:coreProperties>
</file>