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19"/>
  </p:notesMasterIdLst>
  <p:sldIdLst>
    <p:sldId id="256" r:id="rId2"/>
    <p:sldId id="493" r:id="rId3"/>
    <p:sldId id="582" r:id="rId4"/>
    <p:sldId id="496" r:id="rId5"/>
    <p:sldId id="473" r:id="rId6"/>
    <p:sldId id="475" r:id="rId7"/>
    <p:sldId id="395" r:id="rId8"/>
    <p:sldId id="396" r:id="rId9"/>
    <p:sldId id="399" r:id="rId10"/>
    <p:sldId id="406" r:id="rId11"/>
    <p:sldId id="415" r:id="rId12"/>
    <p:sldId id="477" r:id="rId13"/>
    <p:sldId id="478" r:id="rId14"/>
    <p:sldId id="398" r:id="rId15"/>
    <p:sldId id="479" r:id="rId16"/>
    <p:sldId id="381" r:id="rId17"/>
    <p:sldId id="517" r:id="rId18"/>
    <p:sldId id="518" r:id="rId19"/>
    <p:sldId id="519" r:id="rId20"/>
    <p:sldId id="369" r:id="rId21"/>
    <p:sldId id="497" r:id="rId22"/>
    <p:sldId id="494" r:id="rId23"/>
    <p:sldId id="341" r:id="rId24"/>
    <p:sldId id="476" r:id="rId25"/>
    <p:sldId id="558" r:id="rId26"/>
    <p:sldId id="502" r:id="rId27"/>
    <p:sldId id="495" r:id="rId28"/>
    <p:sldId id="594" r:id="rId29"/>
    <p:sldId id="508" r:id="rId30"/>
    <p:sldId id="509" r:id="rId31"/>
    <p:sldId id="524" r:id="rId32"/>
    <p:sldId id="525" r:id="rId33"/>
    <p:sldId id="526" r:id="rId34"/>
    <p:sldId id="516" r:id="rId35"/>
    <p:sldId id="527" r:id="rId36"/>
    <p:sldId id="528" r:id="rId37"/>
    <p:sldId id="529" r:id="rId38"/>
    <p:sldId id="530" r:id="rId39"/>
    <p:sldId id="531" r:id="rId40"/>
    <p:sldId id="532" r:id="rId41"/>
    <p:sldId id="533" r:id="rId42"/>
    <p:sldId id="534" r:id="rId43"/>
    <p:sldId id="515" r:id="rId44"/>
    <p:sldId id="499" r:id="rId45"/>
    <p:sldId id="500" r:id="rId46"/>
    <p:sldId id="540" r:id="rId47"/>
    <p:sldId id="537" r:id="rId48"/>
    <p:sldId id="538" r:id="rId49"/>
    <p:sldId id="539" r:id="rId50"/>
    <p:sldId id="503" r:id="rId51"/>
    <p:sldId id="357" r:id="rId52"/>
    <p:sldId id="541" r:id="rId53"/>
    <p:sldId id="542" r:id="rId54"/>
    <p:sldId id="543" r:id="rId55"/>
    <p:sldId id="545" r:id="rId56"/>
    <p:sldId id="544" r:id="rId57"/>
    <p:sldId id="591" r:id="rId58"/>
    <p:sldId id="504" r:id="rId59"/>
    <p:sldId id="548" r:id="rId60"/>
    <p:sldId id="368" r:id="rId61"/>
    <p:sldId id="547" r:id="rId62"/>
    <p:sldId id="568" r:id="rId63"/>
    <p:sldId id="592" r:id="rId64"/>
    <p:sldId id="505" r:id="rId65"/>
    <p:sldId id="507" r:id="rId66"/>
    <p:sldId id="506" r:id="rId67"/>
    <p:sldId id="595" r:id="rId68"/>
    <p:sldId id="514" r:id="rId69"/>
    <p:sldId id="550" r:id="rId70"/>
    <p:sldId id="549" r:id="rId71"/>
    <p:sldId id="552" r:id="rId72"/>
    <p:sldId id="521" r:id="rId73"/>
    <p:sldId id="522" r:id="rId74"/>
    <p:sldId id="584" r:id="rId75"/>
    <p:sldId id="585" r:id="rId76"/>
    <p:sldId id="589" r:id="rId77"/>
    <p:sldId id="586" r:id="rId78"/>
    <p:sldId id="587" r:id="rId79"/>
    <p:sldId id="588" r:id="rId80"/>
    <p:sldId id="590" r:id="rId81"/>
    <p:sldId id="583" r:id="rId82"/>
    <p:sldId id="421" r:id="rId83"/>
    <p:sldId id="551" r:id="rId84"/>
    <p:sldId id="570" r:id="rId85"/>
    <p:sldId id="571" r:id="rId86"/>
    <p:sldId id="573" r:id="rId87"/>
    <p:sldId id="572" r:id="rId88"/>
    <p:sldId id="574" r:id="rId89"/>
    <p:sldId id="575" r:id="rId90"/>
    <p:sldId id="576" r:id="rId91"/>
    <p:sldId id="577" r:id="rId92"/>
    <p:sldId id="578" r:id="rId93"/>
    <p:sldId id="580" r:id="rId94"/>
    <p:sldId id="579" r:id="rId95"/>
    <p:sldId id="553" r:id="rId96"/>
    <p:sldId id="282" r:id="rId97"/>
    <p:sldId id="556" r:id="rId98"/>
    <p:sldId id="555" r:id="rId99"/>
    <p:sldId id="565" r:id="rId100"/>
    <p:sldId id="561" r:id="rId101"/>
    <p:sldId id="567" r:id="rId102"/>
    <p:sldId id="563" r:id="rId103"/>
    <p:sldId id="422" r:id="rId104"/>
    <p:sldId id="409" r:id="rId105"/>
    <p:sldId id="405" r:id="rId106"/>
    <p:sldId id="535" r:id="rId107"/>
    <p:sldId id="411" r:id="rId108"/>
    <p:sldId id="412" r:id="rId109"/>
    <p:sldId id="414" r:id="rId110"/>
    <p:sldId id="536" r:id="rId111"/>
    <p:sldId id="419" r:id="rId112"/>
    <p:sldId id="418" r:id="rId113"/>
    <p:sldId id="420" r:id="rId114"/>
    <p:sldId id="403" r:id="rId115"/>
    <p:sldId id="404" r:id="rId116"/>
    <p:sldId id="416" r:id="rId117"/>
    <p:sldId id="596" r:id="rId118"/>
  </p:sldIdLst>
  <p:sldSz cx="14630400" cy="8229600"/>
  <p:notesSz cx="6858000" cy="9144000"/>
  <p:defaultTextStyle>
    <a:defPPr>
      <a:defRPr lang="en-US"/>
    </a:defPPr>
    <a:lvl1pPr algn="l" rtl="0" eaLnBrk="0" fontAlgn="base" hangingPunct="0">
      <a:spcBef>
        <a:spcPct val="0"/>
      </a:spcBef>
      <a:spcAft>
        <a:spcPct val="0"/>
      </a:spcAft>
      <a:defRPr sz="3400" kern="1200">
        <a:solidFill>
          <a:schemeClr val="tx1"/>
        </a:solidFill>
        <a:latin typeface="Arial" charset="0"/>
        <a:ea typeface="ＭＳ Ｐゴシック" charset="-128"/>
        <a:cs typeface="+mn-cs"/>
      </a:defRPr>
    </a:lvl1pPr>
    <a:lvl2pPr marL="652430" indent="-195253" algn="l" rtl="0" eaLnBrk="0" fontAlgn="base" hangingPunct="0">
      <a:spcBef>
        <a:spcPct val="0"/>
      </a:spcBef>
      <a:spcAft>
        <a:spcPct val="0"/>
      </a:spcAft>
      <a:defRPr sz="3400" kern="1200">
        <a:solidFill>
          <a:schemeClr val="tx1"/>
        </a:solidFill>
        <a:latin typeface="Arial" charset="0"/>
        <a:ea typeface="ＭＳ Ｐゴシック" charset="-128"/>
        <a:cs typeface="+mn-cs"/>
      </a:defRPr>
    </a:lvl2pPr>
    <a:lvl3pPr marL="1304860" indent="-390506" algn="l" rtl="0" eaLnBrk="0" fontAlgn="base" hangingPunct="0">
      <a:spcBef>
        <a:spcPct val="0"/>
      </a:spcBef>
      <a:spcAft>
        <a:spcPct val="0"/>
      </a:spcAft>
      <a:defRPr sz="3400" kern="1200">
        <a:solidFill>
          <a:schemeClr val="tx1"/>
        </a:solidFill>
        <a:latin typeface="Arial" charset="0"/>
        <a:ea typeface="ＭＳ Ｐゴシック" charset="-128"/>
        <a:cs typeface="+mn-cs"/>
      </a:defRPr>
    </a:lvl3pPr>
    <a:lvl4pPr marL="1958878" indent="-587346" algn="l" rtl="0" eaLnBrk="0" fontAlgn="base" hangingPunct="0">
      <a:spcBef>
        <a:spcPct val="0"/>
      </a:spcBef>
      <a:spcAft>
        <a:spcPct val="0"/>
      </a:spcAft>
      <a:defRPr sz="3400" kern="1200">
        <a:solidFill>
          <a:schemeClr val="tx1"/>
        </a:solidFill>
        <a:latin typeface="Arial" charset="0"/>
        <a:ea typeface="ＭＳ Ｐゴシック" charset="-128"/>
        <a:cs typeface="+mn-cs"/>
      </a:defRPr>
    </a:lvl4pPr>
    <a:lvl5pPr marL="2611308" indent="-782599" algn="l" rtl="0" eaLnBrk="0" fontAlgn="base" hangingPunct="0">
      <a:spcBef>
        <a:spcPct val="0"/>
      </a:spcBef>
      <a:spcAft>
        <a:spcPct val="0"/>
      </a:spcAft>
      <a:defRPr sz="3400" kern="1200">
        <a:solidFill>
          <a:schemeClr val="tx1"/>
        </a:solidFill>
        <a:latin typeface="Arial" charset="0"/>
        <a:ea typeface="ＭＳ Ｐゴシック" charset="-128"/>
        <a:cs typeface="+mn-cs"/>
      </a:defRPr>
    </a:lvl5pPr>
    <a:lvl6pPr marL="2285886" algn="l" defTabSz="914354" rtl="0" eaLnBrk="1" latinLnBrk="0" hangingPunct="1">
      <a:defRPr sz="3400" kern="1200">
        <a:solidFill>
          <a:schemeClr val="tx1"/>
        </a:solidFill>
        <a:latin typeface="Arial" charset="0"/>
        <a:ea typeface="ＭＳ Ｐゴシック" charset="-128"/>
        <a:cs typeface="+mn-cs"/>
      </a:defRPr>
    </a:lvl6pPr>
    <a:lvl7pPr marL="2743063" algn="l" defTabSz="914354" rtl="0" eaLnBrk="1" latinLnBrk="0" hangingPunct="1">
      <a:defRPr sz="3400" kern="1200">
        <a:solidFill>
          <a:schemeClr val="tx1"/>
        </a:solidFill>
        <a:latin typeface="Arial" charset="0"/>
        <a:ea typeface="ＭＳ Ｐゴシック" charset="-128"/>
        <a:cs typeface="+mn-cs"/>
      </a:defRPr>
    </a:lvl7pPr>
    <a:lvl8pPr marL="3200240" algn="l" defTabSz="914354" rtl="0" eaLnBrk="1" latinLnBrk="0" hangingPunct="1">
      <a:defRPr sz="3400" kern="1200">
        <a:solidFill>
          <a:schemeClr val="tx1"/>
        </a:solidFill>
        <a:latin typeface="Arial" charset="0"/>
        <a:ea typeface="ＭＳ Ｐゴシック" charset="-128"/>
        <a:cs typeface="+mn-cs"/>
      </a:defRPr>
    </a:lvl8pPr>
    <a:lvl9pPr marL="3657417" algn="l" defTabSz="914354" rtl="0" eaLnBrk="1" latinLnBrk="0" hangingPunct="1">
      <a:defRPr sz="3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FF0000"/>
    <a:srgbClr val="00F938"/>
    <a:srgbClr val="B95EA7"/>
    <a:srgbClr val="C00032"/>
    <a:srgbClr val="105567"/>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041"/>
    <p:restoredTop sz="86467"/>
  </p:normalViewPr>
  <p:slideViewPr>
    <p:cSldViewPr snapToGrid="0" showGuides="1">
      <p:cViewPr varScale="1">
        <p:scale>
          <a:sx n="93" d="100"/>
          <a:sy n="93" d="100"/>
        </p:scale>
        <p:origin x="264" y="432"/>
      </p:cViewPr>
      <p:guideLst>
        <p:guide orient="horz" pos="2592"/>
        <p:guide pos="46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lt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1434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lt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AAB2AFA4-5864-1044-9379-114D0D37BB7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Arial" pitchFamily="-65" charset="0"/>
        <a:ea typeface="ＭＳ Ｐゴシック" pitchFamily="-65" charset="-128"/>
        <a:cs typeface="ＭＳ Ｐゴシック" pitchFamily="-65" charset="-128"/>
      </a:defRPr>
    </a:lvl1pPr>
    <a:lvl2pPr marL="652430" algn="l" rtl="0" eaLnBrk="0" fontAlgn="base" hangingPunct="0">
      <a:spcBef>
        <a:spcPct val="30000"/>
      </a:spcBef>
      <a:spcAft>
        <a:spcPct val="0"/>
      </a:spcAft>
      <a:defRPr sz="1700" kern="1200">
        <a:solidFill>
          <a:schemeClr val="tx1"/>
        </a:solidFill>
        <a:latin typeface="Arial" pitchFamily="-65" charset="0"/>
        <a:ea typeface="ＭＳ Ｐゴシック" pitchFamily="-65" charset="-128"/>
        <a:cs typeface="+mn-cs"/>
      </a:defRPr>
    </a:lvl2pPr>
    <a:lvl3pPr marL="1304860" algn="l" rtl="0" eaLnBrk="0" fontAlgn="base" hangingPunct="0">
      <a:spcBef>
        <a:spcPct val="30000"/>
      </a:spcBef>
      <a:spcAft>
        <a:spcPct val="0"/>
      </a:spcAft>
      <a:defRPr sz="1700" kern="1200">
        <a:solidFill>
          <a:schemeClr val="tx1"/>
        </a:solidFill>
        <a:latin typeface="Arial" pitchFamily="-65" charset="0"/>
        <a:ea typeface="ＭＳ Ｐゴシック" pitchFamily="-65" charset="-128"/>
        <a:cs typeface="+mn-cs"/>
      </a:defRPr>
    </a:lvl3pPr>
    <a:lvl4pPr marL="1958878" algn="l" rtl="0" eaLnBrk="0" fontAlgn="base" hangingPunct="0">
      <a:spcBef>
        <a:spcPct val="30000"/>
      </a:spcBef>
      <a:spcAft>
        <a:spcPct val="0"/>
      </a:spcAft>
      <a:defRPr sz="1700" kern="1200">
        <a:solidFill>
          <a:schemeClr val="tx1"/>
        </a:solidFill>
        <a:latin typeface="Arial" pitchFamily="-65" charset="0"/>
        <a:ea typeface="ＭＳ Ｐゴシック" pitchFamily="-65" charset="-128"/>
        <a:cs typeface="+mn-cs"/>
      </a:defRPr>
    </a:lvl4pPr>
    <a:lvl5pPr marL="2611308" algn="l" rtl="0" eaLnBrk="0" fontAlgn="base" hangingPunct="0">
      <a:spcBef>
        <a:spcPct val="30000"/>
      </a:spcBef>
      <a:spcAft>
        <a:spcPct val="0"/>
      </a:spcAft>
      <a:defRPr sz="1700" kern="1200">
        <a:solidFill>
          <a:schemeClr val="tx1"/>
        </a:solidFill>
        <a:latin typeface="Arial" pitchFamily="-65" charset="0"/>
        <a:ea typeface="ＭＳ Ｐゴシック" pitchFamily="-65" charset="-128"/>
        <a:cs typeface="+mn-cs"/>
      </a:defRPr>
    </a:lvl5pPr>
    <a:lvl6pPr marL="3265388" algn="l" defTabSz="653077" rtl="0" eaLnBrk="1" latinLnBrk="0" hangingPunct="1">
      <a:defRPr sz="1700" kern="1200">
        <a:solidFill>
          <a:schemeClr val="tx1"/>
        </a:solidFill>
        <a:latin typeface="+mn-lt"/>
        <a:ea typeface="+mn-ea"/>
        <a:cs typeface="+mn-cs"/>
      </a:defRPr>
    </a:lvl6pPr>
    <a:lvl7pPr marL="3918465" algn="l" defTabSz="653077" rtl="0" eaLnBrk="1" latinLnBrk="0" hangingPunct="1">
      <a:defRPr sz="1700" kern="1200">
        <a:solidFill>
          <a:schemeClr val="tx1"/>
        </a:solidFill>
        <a:latin typeface="+mn-lt"/>
        <a:ea typeface="+mn-ea"/>
        <a:cs typeface="+mn-cs"/>
      </a:defRPr>
    </a:lvl7pPr>
    <a:lvl8pPr marL="4571543" algn="l" defTabSz="653077" rtl="0" eaLnBrk="1" latinLnBrk="0" hangingPunct="1">
      <a:defRPr sz="1700" kern="1200">
        <a:solidFill>
          <a:schemeClr val="tx1"/>
        </a:solidFill>
        <a:latin typeface="+mn-lt"/>
        <a:ea typeface="+mn-ea"/>
        <a:cs typeface="+mn-cs"/>
      </a:defRPr>
    </a:lvl8pPr>
    <a:lvl9pPr marL="5224620" algn="l" defTabSz="653077"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charset="0"/>
                <a:ea typeface="ＭＳ Ｐゴシック" charset="-128"/>
              </a:defRPr>
            </a:lvl1pPr>
            <a:lvl2pPr marL="37931725" indent="-37474525">
              <a:defRPr sz="3400">
                <a:solidFill>
                  <a:schemeClr val="tx1"/>
                </a:solidFill>
                <a:latin typeface="Arial" charset="0"/>
                <a:ea typeface="ＭＳ Ｐゴシック" charset="-128"/>
              </a:defRPr>
            </a:lvl2pPr>
            <a:lvl3pPr>
              <a:defRPr sz="3400">
                <a:solidFill>
                  <a:schemeClr val="tx1"/>
                </a:solidFill>
                <a:latin typeface="Arial" charset="0"/>
                <a:ea typeface="ＭＳ Ｐゴシック" charset="-128"/>
              </a:defRPr>
            </a:lvl3pPr>
            <a:lvl4pPr>
              <a:defRPr sz="3400">
                <a:solidFill>
                  <a:schemeClr val="tx1"/>
                </a:solidFill>
                <a:latin typeface="Arial" charset="0"/>
                <a:ea typeface="ＭＳ Ｐゴシック" charset="-128"/>
              </a:defRPr>
            </a:lvl4pPr>
            <a:lvl5pPr>
              <a:defRPr sz="3400">
                <a:solidFill>
                  <a:schemeClr val="tx1"/>
                </a:solidFill>
                <a:latin typeface="Arial" charset="0"/>
                <a:ea typeface="ＭＳ Ｐゴシック" charset="-128"/>
              </a:defRPr>
            </a:lvl5pPr>
            <a:lvl6pPr marL="457200" eaLnBrk="0" fontAlgn="base" hangingPunct="0">
              <a:spcBef>
                <a:spcPct val="0"/>
              </a:spcBef>
              <a:spcAft>
                <a:spcPct val="0"/>
              </a:spcAft>
              <a:defRPr sz="3400">
                <a:solidFill>
                  <a:schemeClr val="tx1"/>
                </a:solidFill>
                <a:latin typeface="Arial" charset="0"/>
                <a:ea typeface="ＭＳ Ｐゴシック" charset="-128"/>
              </a:defRPr>
            </a:lvl6pPr>
            <a:lvl7pPr marL="914400" eaLnBrk="0" fontAlgn="base" hangingPunct="0">
              <a:spcBef>
                <a:spcPct val="0"/>
              </a:spcBef>
              <a:spcAft>
                <a:spcPct val="0"/>
              </a:spcAft>
              <a:defRPr sz="3400">
                <a:solidFill>
                  <a:schemeClr val="tx1"/>
                </a:solidFill>
                <a:latin typeface="Arial" charset="0"/>
                <a:ea typeface="ＭＳ Ｐゴシック" charset="-128"/>
              </a:defRPr>
            </a:lvl7pPr>
            <a:lvl8pPr marL="1371600" eaLnBrk="0" fontAlgn="base" hangingPunct="0">
              <a:spcBef>
                <a:spcPct val="0"/>
              </a:spcBef>
              <a:spcAft>
                <a:spcPct val="0"/>
              </a:spcAft>
              <a:defRPr sz="3400">
                <a:solidFill>
                  <a:schemeClr val="tx1"/>
                </a:solidFill>
                <a:latin typeface="Arial" charset="0"/>
                <a:ea typeface="ＭＳ Ｐゴシック" charset="-128"/>
              </a:defRPr>
            </a:lvl8pPr>
            <a:lvl9pPr marL="1828800" eaLnBrk="0" fontAlgn="base" hangingPunct="0">
              <a:spcBef>
                <a:spcPct val="0"/>
              </a:spcBef>
              <a:spcAft>
                <a:spcPct val="0"/>
              </a:spcAft>
              <a:defRPr sz="3400">
                <a:solidFill>
                  <a:schemeClr val="tx1"/>
                </a:solidFill>
                <a:latin typeface="Arial" charset="0"/>
                <a:ea typeface="ＭＳ Ｐゴシック" charset="-128"/>
              </a:defRPr>
            </a:lvl9pPr>
          </a:lstStyle>
          <a:p>
            <a:fld id="{2623A015-8D9C-0A4E-B2F7-DA5B0282292D}" type="slidenum">
              <a:rPr lang="en-US" altLang="en-US" sz="1200"/>
              <a:pPr/>
              <a:t>1</a:t>
            </a:fld>
            <a:endParaRPr lang="en-US" altLang="en-US" sz="1200" dirty="0"/>
          </a:p>
        </p:txBody>
      </p:sp>
      <p:sp>
        <p:nvSpPr>
          <p:cNvPr id="16387" name="Rectangle 2"/>
          <p:cNvSpPr>
            <a:spLocks noGrp="1" noRot="1" noChangeAspect="1" noChangeArrowheads="1" noTextEdit="1"/>
          </p:cNvSpPr>
          <p:nvPr>
            <p:ph type="sldImg"/>
          </p:nvPr>
        </p:nvSpPr>
        <p:spPr>
          <a:xfrm>
            <a:off x="381000" y="685800"/>
            <a:ext cx="6096000" cy="34290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Arial"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11</a:t>
            </a:fld>
            <a:endParaRPr lang="en-US" altLang="en-US" dirty="0"/>
          </a:p>
        </p:txBody>
      </p:sp>
    </p:spTree>
    <p:extLst>
      <p:ext uri="{BB962C8B-B14F-4D97-AF65-F5344CB8AC3E}">
        <p14:creationId xmlns:p14="http://schemas.microsoft.com/office/powerpoint/2010/main" val="1179188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With the various subsystems engaged via</a:t>
            </a:r>
            <a:r>
              <a:rPr lang="en-US" baseline="0" dirty="0"/>
              <a:t> PMIx for launch support, the natural question became: “what more can we do with these interfaces”? The most frequent request was for a way to provide asynchronous event notifications between the various PMIx participants. This included support for application-generated events as well as system-generated events based on a subscription model.</a:t>
            </a:r>
          </a:p>
          <a:p>
            <a:endParaRPr lang="en-US" baseline="0" dirty="0"/>
          </a:p>
          <a:p>
            <a:r>
              <a:rPr lang="en-US" baseline="0" dirty="0"/>
              <a:t>Once that was accomplished, a working group was formed to look at the hybrid application issues. This WG quickly adopted the event notification system for each model to ”broadcast” (strictly within the process) an alert that it was active within that process. This allowed OpenMP, for example, to alert the MPI library (and vice versa) that they were sharing the process and thus needed to consider how resources were being managed. Subsequently, the WG defined events to coordinate resource assignments and notify the other library when entering/leaving programming blocks requiring more dedicated resources (e.g., higher priority to a dedicated progress thread).</a:t>
            </a:r>
          </a:p>
          <a:p>
            <a:endParaRPr lang="en-US" baseline="0" dirty="0"/>
          </a:p>
          <a:p>
            <a:r>
              <a:rPr lang="en-US" baseline="0" dirty="0"/>
              <a:t>In parallel, another WG began looking at extended support for tools, with a focus on the special needs of debuggers. Historically, debugger vendors were restricted to MPI applications and limited in their interactions due to the specialized MPIR interface. After defining attachment procedures, the WG provided a number of PMIx-based extensions to support scalable operations and enable debuggers to query a wider range of information sources.</a:t>
            </a:r>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12</a:t>
            </a:fld>
            <a:endParaRPr lang="en-US" altLang="en-US" dirty="0"/>
          </a:p>
        </p:txBody>
      </p:sp>
    </p:spTree>
    <p:extLst>
      <p:ext uri="{BB962C8B-B14F-4D97-AF65-F5344CB8AC3E}">
        <p14:creationId xmlns:p14="http://schemas.microsoft.com/office/powerpoint/2010/main" val="3281598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13</a:t>
            </a:fld>
            <a:endParaRPr lang="en-US" altLang="en-US" dirty="0"/>
          </a:p>
        </p:txBody>
      </p:sp>
    </p:spTree>
    <p:extLst>
      <p:ext uri="{BB962C8B-B14F-4D97-AF65-F5344CB8AC3E}">
        <p14:creationId xmlns:p14="http://schemas.microsoft.com/office/powerpoint/2010/main" val="2475901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14</a:t>
            </a:fld>
            <a:endParaRPr lang="en-US" altLang="en-US" dirty="0"/>
          </a:p>
        </p:txBody>
      </p:sp>
    </p:spTree>
    <p:extLst>
      <p:ext uri="{BB962C8B-B14F-4D97-AF65-F5344CB8AC3E}">
        <p14:creationId xmlns:p14="http://schemas.microsoft.com/office/powerpoint/2010/main" val="175103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15</a:t>
            </a:fld>
            <a:endParaRPr lang="en-US" altLang="en-US" dirty="0"/>
          </a:p>
        </p:txBody>
      </p:sp>
    </p:spTree>
    <p:extLst>
      <p:ext uri="{BB962C8B-B14F-4D97-AF65-F5344CB8AC3E}">
        <p14:creationId xmlns:p14="http://schemas.microsoft.com/office/powerpoint/2010/main" val="3873772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17</a:t>
            </a:fld>
            <a:endParaRPr lang="en-US" altLang="en-US" dirty="0"/>
          </a:p>
        </p:txBody>
      </p:sp>
    </p:spTree>
    <p:extLst>
      <p:ext uri="{BB962C8B-B14F-4D97-AF65-F5344CB8AC3E}">
        <p14:creationId xmlns:p14="http://schemas.microsoft.com/office/powerpoint/2010/main" val="3088415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18</a:t>
            </a:fld>
            <a:endParaRPr lang="en-US" altLang="en-US" dirty="0"/>
          </a:p>
        </p:txBody>
      </p:sp>
    </p:spTree>
    <p:extLst>
      <p:ext uri="{BB962C8B-B14F-4D97-AF65-F5344CB8AC3E}">
        <p14:creationId xmlns:p14="http://schemas.microsoft.com/office/powerpoint/2010/main" val="937648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21</a:t>
            </a:fld>
            <a:endParaRPr lang="en-US" altLang="en-US" dirty="0"/>
          </a:p>
        </p:txBody>
      </p:sp>
    </p:spTree>
    <p:extLst>
      <p:ext uri="{BB962C8B-B14F-4D97-AF65-F5344CB8AC3E}">
        <p14:creationId xmlns:p14="http://schemas.microsoft.com/office/powerpoint/2010/main" val="452984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22</a:t>
            </a:fld>
            <a:endParaRPr lang="en-US" altLang="en-US" dirty="0"/>
          </a:p>
        </p:txBody>
      </p:sp>
    </p:spTree>
    <p:extLst>
      <p:ext uri="{BB962C8B-B14F-4D97-AF65-F5344CB8AC3E}">
        <p14:creationId xmlns:p14="http://schemas.microsoft.com/office/powerpoint/2010/main" val="1728209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24</a:t>
            </a:fld>
            <a:endParaRPr lang="en-US" altLang="en-US" dirty="0"/>
          </a:p>
        </p:txBody>
      </p:sp>
    </p:spTree>
    <p:extLst>
      <p:ext uri="{BB962C8B-B14F-4D97-AF65-F5344CB8AC3E}">
        <p14:creationId xmlns:p14="http://schemas.microsoft.com/office/powerpoint/2010/main" val="216013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Day 1 will begin</a:t>
            </a:r>
            <a:r>
              <a:rPr lang="en-US" baseline="0" dirty="0"/>
              <a:t> with a generalized overview of PMIx that provides some historical context as to the project’s objectives and evolution. This will be followed by a detailed, step-by-step description of the “instant on” launch sequence, including a look at each of the involved APIs, when and how they are used, and their expected behavior.</a:t>
            </a:r>
          </a:p>
          <a:p>
            <a:endParaRPr lang="en-US" baseline="0" dirty="0"/>
          </a:p>
          <a:p>
            <a:r>
              <a:rPr lang="en-US" baseline="0" dirty="0"/>
              <a:t>Day 2 will start with a focused look at the event notification system, a key feature of PMIx that is extensively utilized both internally as well as by many libraries, tools, and applications. This will be followed by a brief overview of the PMIx client functions. Finally, an overview of the PMIx support for tools will complete the tutorial.</a:t>
            </a:r>
          </a:p>
          <a:p>
            <a:endParaRPr lang="en-US" baseline="0" dirty="0"/>
          </a:p>
          <a:p>
            <a:r>
              <a:rPr lang="en-US" baseline="0" dirty="0"/>
              <a:t>Note that Day 2 will be crowded with material, which will limit the degree of detail that can be covered on any one subject. Further tutorials specifically targeting client and tool support are planned for future release.</a:t>
            </a:r>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2</a:t>
            </a:fld>
            <a:endParaRPr lang="en-US" altLang="en-US" dirty="0"/>
          </a:p>
        </p:txBody>
      </p:sp>
    </p:spTree>
    <p:extLst>
      <p:ext uri="{BB962C8B-B14F-4D97-AF65-F5344CB8AC3E}">
        <p14:creationId xmlns:p14="http://schemas.microsoft.com/office/powerpoint/2010/main" val="2546432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26</a:t>
            </a:fld>
            <a:endParaRPr lang="en-US" altLang="en-US" dirty="0"/>
          </a:p>
        </p:txBody>
      </p:sp>
    </p:spTree>
    <p:extLst>
      <p:ext uri="{BB962C8B-B14F-4D97-AF65-F5344CB8AC3E}">
        <p14:creationId xmlns:p14="http://schemas.microsoft.com/office/powerpoint/2010/main" val="1662316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27</a:t>
            </a:fld>
            <a:endParaRPr lang="en-US" altLang="en-US" dirty="0"/>
          </a:p>
        </p:txBody>
      </p:sp>
    </p:spTree>
    <p:extLst>
      <p:ext uri="{BB962C8B-B14F-4D97-AF65-F5344CB8AC3E}">
        <p14:creationId xmlns:p14="http://schemas.microsoft.com/office/powerpoint/2010/main" val="1205829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29</a:t>
            </a:fld>
            <a:endParaRPr lang="en-US" altLang="en-US" dirty="0"/>
          </a:p>
        </p:txBody>
      </p:sp>
    </p:spTree>
    <p:extLst>
      <p:ext uri="{BB962C8B-B14F-4D97-AF65-F5344CB8AC3E}">
        <p14:creationId xmlns:p14="http://schemas.microsoft.com/office/powerpoint/2010/main" val="3212196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30</a:t>
            </a:fld>
            <a:endParaRPr lang="en-US" altLang="en-US" dirty="0"/>
          </a:p>
        </p:txBody>
      </p:sp>
    </p:spTree>
    <p:extLst>
      <p:ext uri="{BB962C8B-B14F-4D97-AF65-F5344CB8AC3E}">
        <p14:creationId xmlns:p14="http://schemas.microsoft.com/office/powerpoint/2010/main" val="3233375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34</a:t>
            </a:fld>
            <a:endParaRPr lang="en-US" altLang="en-US" dirty="0"/>
          </a:p>
        </p:txBody>
      </p:sp>
    </p:spTree>
    <p:extLst>
      <p:ext uri="{BB962C8B-B14F-4D97-AF65-F5344CB8AC3E}">
        <p14:creationId xmlns:p14="http://schemas.microsoft.com/office/powerpoint/2010/main" val="1176013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35</a:t>
            </a:fld>
            <a:endParaRPr lang="en-US" altLang="en-US" dirty="0"/>
          </a:p>
        </p:txBody>
      </p:sp>
    </p:spTree>
    <p:extLst>
      <p:ext uri="{BB962C8B-B14F-4D97-AF65-F5344CB8AC3E}">
        <p14:creationId xmlns:p14="http://schemas.microsoft.com/office/powerpoint/2010/main" val="1191879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36</a:t>
            </a:fld>
            <a:endParaRPr lang="en-US" altLang="en-US" dirty="0"/>
          </a:p>
        </p:txBody>
      </p:sp>
    </p:spTree>
    <p:extLst>
      <p:ext uri="{BB962C8B-B14F-4D97-AF65-F5344CB8AC3E}">
        <p14:creationId xmlns:p14="http://schemas.microsoft.com/office/powerpoint/2010/main" val="4242034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43</a:t>
            </a:fld>
            <a:endParaRPr lang="en-US" altLang="en-US" dirty="0"/>
          </a:p>
        </p:txBody>
      </p:sp>
    </p:spTree>
    <p:extLst>
      <p:ext uri="{BB962C8B-B14F-4D97-AF65-F5344CB8AC3E}">
        <p14:creationId xmlns:p14="http://schemas.microsoft.com/office/powerpoint/2010/main" val="3538602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44</a:t>
            </a:fld>
            <a:endParaRPr lang="en-US" altLang="en-US" dirty="0"/>
          </a:p>
        </p:txBody>
      </p:sp>
    </p:spTree>
    <p:extLst>
      <p:ext uri="{BB962C8B-B14F-4D97-AF65-F5344CB8AC3E}">
        <p14:creationId xmlns:p14="http://schemas.microsoft.com/office/powerpoint/2010/main" val="4123445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45</a:t>
            </a:fld>
            <a:endParaRPr lang="en-US" altLang="en-US" dirty="0"/>
          </a:p>
        </p:txBody>
      </p:sp>
    </p:spTree>
    <p:extLst>
      <p:ext uri="{BB962C8B-B14F-4D97-AF65-F5344CB8AC3E}">
        <p14:creationId xmlns:p14="http://schemas.microsoft.com/office/powerpoint/2010/main" val="2904200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tutorial</a:t>
            </a:r>
            <a:r>
              <a:rPr lang="en-US" baseline="0" dirty="0"/>
              <a:t> covers anticipated state of version 4 of the PMIx Standard as expected to be released sometime late 2019. Information pertaining to APIs and behaviors that are new to version 4 (i.e., not present in version 3) will be highlighted.</a:t>
            </a:r>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4</a:t>
            </a:fld>
            <a:endParaRPr lang="en-US" altLang="en-US" dirty="0"/>
          </a:p>
        </p:txBody>
      </p:sp>
    </p:spTree>
    <p:extLst>
      <p:ext uri="{BB962C8B-B14F-4D97-AF65-F5344CB8AC3E}">
        <p14:creationId xmlns:p14="http://schemas.microsoft.com/office/powerpoint/2010/main" val="1857343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50</a:t>
            </a:fld>
            <a:endParaRPr lang="en-US" altLang="en-US" dirty="0"/>
          </a:p>
        </p:txBody>
      </p:sp>
    </p:spTree>
    <p:extLst>
      <p:ext uri="{BB962C8B-B14F-4D97-AF65-F5344CB8AC3E}">
        <p14:creationId xmlns:p14="http://schemas.microsoft.com/office/powerpoint/2010/main" val="2403736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57</a:t>
            </a:fld>
            <a:endParaRPr lang="en-US" altLang="en-US" dirty="0"/>
          </a:p>
        </p:txBody>
      </p:sp>
    </p:spTree>
    <p:extLst>
      <p:ext uri="{BB962C8B-B14F-4D97-AF65-F5344CB8AC3E}">
        <p14:creationId xmlns:p14="http://schemas.microsoft.com/office/powerpoint/2010/main" val="1083791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58</a:t>
            </a:fld>
            <a:endParaRPr lang="en-US" altLang="en-US" dirty="0"/>
          </a:p>
        </p:txBody>
      </p:sp>
    </p:spTree>
    <p:extLst>
      <p:ext uri="{BB962C8B-B14F-4D97-AF65-F5344CB8AC3E}">
        <p14:creationId xmlns:p14="http://schemas.microsoft.com/office/powerpoint/2010/main" val="820552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63</a:t>
            </a:fld>
            <a:endParaRPr lang="en-US" altLang="en-US" dirty="0"/>
          </a:p>
        </p:txBody>
      </p:sp>
    </p:spTree>
    <p:extLst>
      <p:ext uri="{BB962C8B-B14F-4D97-AF65-F5344CB8AC3E}">
        <p14:creationId xmlns:p14="http://schemas.microsoft.com/office/powerpoint/2010/main" val="2340440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64</a:t>
            </a:fld>
            <a:endParaRPr lang="en-US" altLang="en-US" dirty="0"/>
          </a:p>
        </p:txBody>
      </p:sp>
    </p:spTree>
    <p:extLst>
      <p:ext uri="{BB962C8B-B14F-4D97-AF65-F5344CB8AC3E}">
        <p14:creationId xmlns:p14="http://schemas.microsoft.com/office/powerpoint/2010/main" val="38636913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65</a:t>
            </a:fld>
            <a:endParaRPr lang="en-US" altLang="en-US" dirty="0"/>
          </a:p>
        </p:txBody>
      </p:sp>
    </p:spTree>
    <p:extLst>
      <p:ext uri="{BB962C8B-B14F-4D97-AF65-F5344CB8AC3E}">
        <p14:creationId xmlns:p14="http://schemas.microsoft.com/office/powerpoint/2010/main" val="429817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66</a:t>
            </a:fld>
            <a:endParaRPr lang="en-US" altLang="en-US" dirty="0"/>
          </a:p>
        </p:txBody>
      </p:sp>
    </p:spTree>
    <p:extLst>
      <p:ext uri="{BB962C8B-B14F-4D97-AF65-F5344CB8AC3E}">
        <p14:creationId xmlns:p14="http://schemas.microsoft.com/office/powerpoint/2010/main" val="5044981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67</a:t>
            </a:fld>
            <a:endParaRPr lang="en-US" altLang="en-US" dirty="0"/>
          </a:p>
        </p:txBody>
      </p:sp>
    </p:spTree>
    <p:extLst>
      <p:ext uri="{BB962C8B-B14F-4D97-AF65-F5344CB8AC3E}">
        <p14:creationId xmlns:p14="http://schemas.microsoft.com/office/powerpoint/2010/main" val="14838471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68</a:t>
            </a:fld>
            <a:endParaRPr lang="en-US" altLang="en-US" dirty="0"/>
          </a:p>
        </p:txBody>
      </p:sp>
    </p:spTree>
    <p:extLst>
      <p:ext uri="{BB962C8B-B14F-4D97-AF65-F5344CB8AC3E}">
        <p14:creationId xmlns:p14="http://schemas.microsoft.com/office/powerpoint/2010/main" val="2203262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69</a:t>
            </a:fld>
            <a:endParaRPr lang="en-US" altLang="en-US" dirty="0"/>
          </a:p>
        </p:txBody>
      </p:sp>
    </p:spTree>
    <p:extLst>
      <p:ext uri="{BB962C8B-B14F-4D97-AF65-F5344CB8AC3E}">
        <p14:creationId xmlns:p14="http://schemas.microsoft.com/office/powerpoint/2010/main" val="3676440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PMIx originated in the</a:t>
            </a:r>
            <a:r>
              <a:rPr lang="en-US" baseline="0" dirty="0"/>
              <a:t> summer of 2014 in response to a variety of problems confronting the system management community:</a:t>
            </a:r>
          </a:p>
          <a:p>
            <a:endParaRPr lang="en-US" baseline="0" dirty="0"/>
          </a:p>
          <a:p>
            <a:r>
              <a:rPr lang="en-US" baseline="0" dirty="0"/>
              <a:t>1. Launch times (defined as the time from user submitting “mpiexec” command – or equivalent – to time when an application completes init and is ready to communicate) on the next generation of large systems were reaching unacceptable levels. Even methods designed to provide logarithmic scaling were resulting in launch times ranging into the 10s of minutes</a:t>
            </a:r>
          </a:p>
          <a:p>
            <a:endParaRPr lang="en-US" baseline="0" dirty="0"/>
          </a:p>
          <a:p>
            <a:r>
              <a:rPr lang="en-US" baseline="0" dirty="0"/>
              <a:t>2. Hybrid applications (apps using more than one programming model library) were growing in popularity and encountering increased problems with conflicts in resource management – e.g., differences in thread binding patterns. This led to unexpected behaviors and user frustration.</a:t>
            </a:r>
          </a:p>
          <a:p>
            <a:endParaRPr lang="en-US" baseline="0" dirty="0"/>
          </a:p>
          <a:p>
            <a:r>
              <a:rPr lang="en-US" baseline="0" dirty="0"/>
              <a:t>3. Programming models are proliferating, many of which include specific workflow requirements built into the model. This includes extension of the HPC environment to support data analytics and AI applications. As a result, new programming models are increasingly accompanied by their own custom runtimes. This creates a lot of unnecessary overhead in exploration of new models and complicates system-level resource management by necessitating allocation of “islands of control”.</a:t>
            </a:r>
          </a:p>
          <a:p>
            <a:endParaRPr lang="en-US" baseline="0" dirty="0"/>
          </a:p>
          <a:p>
            <a:r>
              <a:rPr lang="en-US" baseline="0" dirty="0"/>
              <a:t>4. With the proliferation of programming models, tool vendors (and debuggers in particular) are struggling with the ability to support them as each programming model comes with its own unique mechanism for tool connection and interaction.</a:t>
            </a:r>
          </a:p>
          <a:p>
            <a:endParaRPr lang="en-US" baseline="0" dirty="0"/>
          </a:p>
          <a:p>
            <a:r>
              <a:rPr lang="en-US" baseline="0" dirty="0"/>
              <a:t>5. Growth in popularity of containers raises the issue of interactions between container-internal libraries and external system management components. In addition, moving a container between environments requires that custom configuration code be added to the container so that any external libraries are properly linked to internal libraries that depend upon them</a:t>
            </a:r>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5</a:t>
            </a:fld>
            <a:endParaRPr lang="en-US" altLang="en-US" dirty="0"/>
          </a:p>
        </p:txBody>
      </p:sp>
    </p:spTree>
    <p:extLst>
      <p:ext uri="{BB962C8B-B14F-4D97-AF65-F5344CB8AC3E}">
        <p14:creationId xmlns:p14="http://schemas.microsoft.com/office/powerpoint/2010/main" val="2319129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70</a:t>
            </a:fld>
            <a:endParaRPr lang="en-US" altLang="en-US" dirty="0"/>
          </a:p>
        </p:txBody>
      </p:sp>
    </p:spTree>
    <p:extLst>
      <p:ext uri="{BB962C8B-B14F-4D97-AF65-F5344CB8AC3E}">
        <p14:creationId xmlns:p14="http://schemas.microsoft.com/office/powerpoint/2010/main" val="32477846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Day 1 will begin</a:t>
            </a:r>
            <a:r>
              <a:rPr lang="en-US" baseline="0" dirty="0"/>
              <a:t> with a generalized overview of PMIx that provides some historical context as to the project’s objectives and evolution. This will be followed by a detailed, step-by-step description of the “instant on” launch sequence, including a look at each of the involved APIs, when and how they are used, and their expected behavior.</a:t>
            </a:r>
          </a:p>
          <a:p>
            <a:endParaRPr lang="en-US" baseline="0" dirty="0"/>
          </a:p>
          <a:p>
            <a:r>
              <a:rPr lang="en-US" baseline="0" dirty="0"/>
              <a:t>Day 2 will start with a focused look at the event notification system, a key feature of PMIx that is extensively utilized both internally as well as by many libraries, tools, and applications. This will be followed by a brief overview of the PMIx client functions. Finally, an overview of the PMIx support for tools will complete the tutorial.</a:t>
            </a:r>
          </a:p>
          <a:p>
            <a:endParaRPr lang="en-US" baseline="0" dirty="0"/>
          </a:p>
          <a:p>
            <a:r>
              <a:rPr lang="en-US" baseline="0" dirty="0"/>
              <a:t>Note that Day 2 will be crowded with material, which will limit the degree of detail that can be covered on any one subject. Further tutorials specifically targeting client and tool support are planned for future release.</a:t>
            </a:r>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72</a:t>
            </a:fld>
            <a:endParaRPr lang="en-US" altLang="en-US" dirty="0"/>
          </a:p>
        </p:txBody>
      </p:sp>
    </p:spTree>
    <p:extLst>
      <p:ext uri="{BB962C8B-B14F-4D97-AF65-F5344CB8AC3E}">
        <p14:creationId xmlns:p14="http://schemas.microsoft.com/office/powerpoint/2010/main" val="19698504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74</a:t>
            </a:fld>
            <a:endParaRPr lang="en-US" altLang="en-US" dirty="0"/>
          </a:p>
        </p:txBody>
      </p:sp>
    </p:spTree>
    <p:extLst>
      <p:ext uri="{BB962C8B-B14F-4D97-AF65-F5344CB8AC3E}">
        <p14:creationId xmlns:p14="http://schemas.microsoft.com/office/powerpoint/2010/main" val="892993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77</a:t>
            </a:fld>
            <a:endParaRPr lang="en-US" altLang="en-US" dirty="0"/>
          </a:p>
        </p:txBody>
      </p:sp>
    </p:spTree>
    <p:extLst>
      <p:ext uri="{BB962C8B-B14F-4D97-AF65-F5344CB8AC3E}">
        <p14:creationId xmlns:p14="http://schemas.microsoft.com/office/powerpoint/2010/main" val="23036068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Day 1 will begin</a:t>
            </a:r>
            <a:r>
              <a:rPr lang="en-US" baseline="0" dirty="0"/>
              <a:t> with a generalized overview of PMIx that provides some historical context as to the project’s objectives and evolution. This will be followed by a detailed, step-by-step description of the “instant on” launch sequence, including a look at each of the involved APIs, when and how they are used, and their expected behavior.</a:t>
            </a:r>
          </a:p>
          <a:p>
            <a:endParaRPr lang="en-US" baseline="0" dirty="0"/>
          </a:p>
          <a:p>
            <a:r>
              <a:rPr lang="en-US" baseline="0" dirty="0"/>
              <a:t>Day 2 will start with a focused look at the event notification system, a key feature of PMIx that is extensively utilized both internally as well as by many libraries, tools, and applications. This will be followed by a brief overview of the PMIx client functions. Finally, an overview of the PMIx support for tools will complete the tutorial.</a:t>
            </a:r>
          </a:p>
          <a:p>
            <a:endParaRPr lang="en-US" baseline="0" dirty="0"/>
          </a:p>
          <a:p>
            <a:r>
              <a:rPr lang="en-US" baseline="0" dirty="0"/>
              <a:t>Note that Day 2 will be crowded with material, which will limit the degree of detail that can be covered on any one subject. Further tutorials specifically targeting client and tool support are planned for future release.</a:t>
            </a:r>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83</a:t>
            </a:fld>
            <a:endParaRPr lang="en-US" altLang="en-US" dirty="0"/>
          </a:p>
        </p:txBody>
      </p:sp>
    </p:spTree>
    <p:extLst>
      <p:ext uri="{BB962C8B-B14F-4D97-AF65-F5344CB8AC3E}">
        <p14:creationId xmlns:p14="http://schemas.microsoft.com/office/powerpoint/2010/main" val="13553181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95</a:t>
            </a:fld>
            <a:endParaRPr lang="en-US" altLang="en-US" dirty="0"/>
          </a:p>
        </p:txBody>
      </p:sp>
    </p:spTree>
    <p:extLst>
      <p:ext uri="{BB962C8B-B14F-4D97-AF65-F5344CB8AC3E}">
        <p14:creationId xmlns:p14="http://schemas.microsoft.com/office/powerpoint/2010/main" val="2712005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Faced with the growing range and</a:t>
            </a:r>
            <a:r>
              <a:rPr lang="en-US" baseline="0" dirty="0"/>
              <a:t> complexity of the HPC landscape, we decided to begin by addressing the launch time scaling issue. Previous analysis of launch times revealed that most of it was consumed in a global collective exchange of information between the application’s processes, much of that information being already known to the local system management daemon(s). What was lacking was a standardized way of exposing the known information to the application. PMIx set out to provide that mechanism. Once that was available, it became possible to completely eliminate the data exchange and open the door to a more orchestrated launch procedure</a:t>
            </a:r>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6</a:t>
            </a:fld>
            <a:endParaRPr lang="en-US" altLang="en-US" dirty="0"/>
          </a:p>
        </p:txBody>
      </p:sp>
    </p:spTree>
    <p:extLst>
      <p:ext uri="{BB962C8B-B14F-4D97-AF65-F5344CB8AC3E}">
        <p14:creationId xmlns:p14="http://schemas.microsoft.com/office/powerpoint/2010/main" val="1556031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7</a:t>
            </a:fld>
            <a:endParaRPr lang="en-US" altLang="en-US" dirty="0"/>
          </a:p>
        </p:txBody>
      </p:sp>
    </p:spTree>
    <p:extLst>
      <p:ext uri="{BB962C8B-B14F-4D97-AF65-F5344CB8AC3E}">
        <p14:creationId xmlns:p14="http://schemas.microsoft.com/office/powerpoint/2010/main" val="3629820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8</a:t>
            </a:fld>
            <a:endParaRPr lang="en-US" altLang="en-US" dirty="0"/>
          </a:p>
        </p:txBody>
      </p:sp>
    </p:spTree>
    <p:extLst>
      <p:ext uri="{BB962C8B-B14F-4D97-AF65-F5344CB8AC3E}">
        <p14:creationId xmlns:p14="http://schemas.microsoft.com/office/powerpoint/2010/main" val="460806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9</a:t>
            </a:fld>
            <a:endParaRPr lang="en-US" altLang="en-US" dirty="0"/>
          </a:p>
        </p:txBody>
      </p:sp>
    </p:spTree>
    <p:extLst>
      <p:ext uri="{BB962C8B-B14F-4D97-AF65-F5344CB8AC3E}">
        <p14:creationId xmlns:p14="http://schemas.microsoft.com/office/powerpoint/2010/main" val="3254096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2AFA4-5864-1044-9379-114D0D37BB70}" type="slidenum">
              <a:rPr lang="en-US" altLang="en-US" smtClean="0"/>
              <a:pPr/>
              <a:t>10</a:t>
            </a:fld>
            <a:endParaRPr lang="en-US" altLang="en-US" dirty="0"/>
          </a:p>
        </p:txBody>
      </p:sp>
    </p:spTree>
    <p:extLst>
      <p:ext uri="{BB962C8B-B14F-4D97-AF65-F5344CB8AC3E}">
        <p14:creationId xmlns:p14="http://schemas.microsoft.com/office/powerpoint/2010/main" val="167337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44475" y="2835277"/>
            <a:ext cx="14141450" cy="1554163"/>
            <a:chOff x="288" y="1632"/>
            <a:chExt cx="5232" cy="816"/>
          </a:xfrm>
        </p:grpSpPr>
        <p:sp>
          <p:nvSpPr>
            <p:cNvPr id="5" name="AutoShape 3"/>
            <p:cNvSpPr>
              <a:spLocks noChangeArrowheads="1"/>
            </p:cNvSpPr>
            <p:nvPr/>
          </p:nvSpPr>
          <p:spPr bwMode="auto">
            <a:xfrm>
              <a:off x="288" y="1632"/>
              <a:ext cx="5232" cy="816"/>
            </a:xfrm>
            <a:prstGeom prst="roundRect">
              <a:avLst>
                <a:gd name="adj" fmla="val 50000"/>
              </a:avLst>
            </a:prstGeom>
            <a:gradFill rotWithShape="1">
              <a:gsLst>
                <a:gs pos="0">
                  <a:srgbClr val="007CC3"/>
                </a:gs>
                <a:gs pos="100000">
                  <a:srgbClr val="011F30"/>
                </a:gs>
              </a:gsLst>
              <a:path path="shape">
                <a:fillToRect l="50000" t="50000" r="50000" b="50000"/>
              </a:path>
            </a:gradFill>
            <a:ln>
              <a:noFill/>
            </a:ln>
            <a:effectLst>
              <a:outerShdw blurRad="63500" dist="117432" dir="4604261"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400">
                  <a:solidFill>
                    <a:schemeClr val="tx1"/>
                  </a:solidFill>
                  <a:latin typeface="Arial" charset="0"/>
                  <a:ea typeface="ＭＳ Ｐゴシック" charset="-128"/>
                </a:defRPr>
              </a:lvl1pPr>
              <a:lvl2pPr marL="37931725" indent="-37474525">
                <a:defRPr sz="3400">
                  <a:solidFill>
                    <a:schemeClr val="tx1"/>
                  </a:solidFill>
                  <a:latin typeface="Arial" charset="0"/>
                  <a:ea typeface="ＭＳ Ｐゴシック" charset="-128"/>
                </a:defRPr>
              </a:lvl2pPr>
              <a:lvl3pPr>
                <a:defRPr sz="3400">
                  <a:solidFill>
                    <a:schemeClr val="tx1"/>
                  </a:solidFill>
                  <a:latin typeface="Arial" charset="0"/>
                  <a:ea typeface="ＭＳ Ｐゴシック" charset="-128"/>
                </a:defRPr>
              </a:lvl3pPr>
              <a:lvl4pPr>
                <a:defRPr sz="3400">
                  <a:solidFill>
                    <a:schemeClr val="tx1"/>
                  </a:solidFill>
                  <a:latin typeface="Arial" charset="0"/>
                  <a:ea typeface="ＭＳ Ｐゴシック" charset="-128"/>
                </a:defRPr>
              </a:lvl4pPr>
              <a:lvl5pPr>
                <a:defRPr sz="3400">
                  <a:solidFill>
                    <a:schemeClr val="tx1"/>
                  </a:solidFill>
                  <a:latin typeface="Arial" charset="0"/>
                  <a:ea typeface="ＭＳ Ｐゴシック" charset="-128"/>
                </a:defRPr>
              </a:lvl5pPr>
              <a:lvl6pPr marL="457200" eaLnBrk="0" fontAlgn="base" hangingPunct="0">
                <a:spcBef>
                  <a:spcPct val="0"/>
                </a:spcBef>
                <a:spcAft>
                  <a:spcPct val="0"/>
                </a:spcAft>
                <a:defRPr sz="3400">
                  <a:solidFill>
                    <a:schemeClr val="tx1"/>
                  </a:solidFill>
                  <a:latin typeface="Arial" charset="0"/>
                  <a:ea typeface="ＭＳ Ｐゴシック" charset="-128"/>
                </a:defRPr>
              </a:lvl6pPr>
              <a:lvl7pPr marL="914400" eaLnBrk="0" fontAlgn="base" hangingPunct="0">
                <a:spcBef>
                  <a:spcPct val="0"/>
                </a:spcBef>
                <a:spcAft>
                  <a:spcPct val="0"/>
                </a:spcAft>
                <a:defRPr sz="3400">
                  <a:solidFill>
                    <a:schemeClr val="tx1"/>
                  </a:solidFill>
                  <a:latin typeface="Arial" charset="0"/>
                  <a:ea typeface="ＭＳ Ｐゴシック" charset="-128"/>
                </a:defRPr>
              </a:lvl7pPr>
              <a:lvl8pPr marL="1371600" eaLnBrk="0" fontAlgn="base" hangingPunct="0">
                <a:spcBef>
                  <a:spcPct val="0"/>
                </a:spcBef>
                <a:spcAft>
                  <a:spcPct val="0"/>
                </a:spcAft>
                <a:defRPr sz="3400">
                  <a:solidFill>
                    <a:schemeClr val="tx1"/>
                  </a:solidFill>
                  <a:latin typeface="Arial" charset="0"/>
                  <a:ea typeface="ＭＳ Ｐゴシック" charset="-128"/>
                </a:defRPr>
              </a:lvl8pPr>
              <a:lvl9pPr marL="1828800" eaLnBrk="0" fontAlgn="base" hangingPunct="0">
                <a:spcBef>
                  <a:spcPct val="0"/>
                </a:spcBef>
                <a:spcAft>
                  <a:spcPct val="0"/>
                </a:spcAft>
                <a:defRPr sz="3400">
                  <a:solidFill>
                    <a:schemeClr val="tx1"/>
                  </a:solidFill>
                  <a:latin typeface="Arial" charset="0"/>
                  <a:ea typeface="ＭＳ Ｐゴシック" charset="-128"/>
                </a:defRPr>
              </a:lvl9pPr>
            </a:lstStyle>
            <a:p>
              <a:endParaRPr lang="en-US" altLang="en-US" sz="3400" dirty="0"/>
            </a:p>
          </p:txBody>
        </p:sp>
        <p:sp>
          <p:nvSpPr>
            <p:cNvPr id="6" name="AutoShape 4"/>
            <p:cNvSpPr>
              <a:spLocks noChangeArrowheads="1"/>
            </p:cNvSpPr>
            <p:nvPr/>
          </p:nvSpPr>
          <p:spPr bwMode="auto">
            <a:xfrm>
              <a:off x="316" y="1656"/>
              <a:ext cx="5171" cy="752"/>
            </a:xfrm>
            <a:prstGeom prst="roundRect">
              <a:avLst>
                <a:gd name="adj" fmla="val 50000"/>
              </a:avLst>
            </a:prstGeom>
            <a:gradFill rotWithShape="1">
              <a:gsLst>
                <a:gs pos="0">
                  <a:srgbClr val="007CC3"/>
                </a:gs>
                <a:gs pos="100000">
                  <a:srgbClr val="011F30"/>
                </a:gs>
              </a:gsLst>
              <a:path path="shape">
                <a:fillToRect l="50000" t="50000" r="50000" b="50000"/>
              </a:path>
            </a:gradFill>
            <a:ln w="9525">
              <a:noFill/>
              <a:round/>
              <a:headEnd/>
              <a:tailEnd/>
            </a:ln>
            <a:effectLst/>
          </p:spPr>
          <p:txBody>
            <a:bodyPr wrap="none" anchor="ctr"/>
            <a:lstStyle>
              <a:lvl1pPr>
                <a:defRPr sz="3400">
                  <a:solidFill>
                    <a:schemeClr val="tx1"/>
                  </a:solidFill>
                  <a:latin typeface="Arial" charset="0"/>
                  <a:ea typeface="ＭＳ Ｐゴシック" charset="-128"/>
                </a:defRPr>
              </a:lvl1pPr>
              <a:lvl2pPr marL="37931725" indent="-37474525">
                <a:defRPr sz="3400">
                  <a:solidFill>
                    <a:schemeClr val="tx1"/>
                  </a:solidFill>
                  <a:latin typeface="Arial" charset="0"/>
                  <a:ea typeface="ＭＳ Ｐゴシック" charset="-128"/>
                </a:defRPr>
              </a:lvl2pPr>
              <a:lvl3pPr>
                <a:defRPr sz="3400">
                  <a:solidFill>
                    <a:schemeClr val="tx1"/>
                  </a:solidFill>
                  <a:latin typeface="Arial" charset="0"/>
                  <a:ea typeface="ＭＳ Ｐゴシック" charset="-128"/>
                </a:defRPr>
              </a:lvl3pPr>
              <a:lvl4pPr>
                <a:defRPr sz="3400">
                  <a:solidFill>
                    <a:schemeClr val="tx1"/>
                  </a:solidFill>
                  <a:latin typeface="Arial" charset="0"/>
                  <a:ea typeface="ＭＳ Ｐゴシック" charset="-128"/>
                </a:defRPr>
              </a:lvl4pPr>
              <a:lvl5pPr>
                <a:defRPr sz="3400">
                  <a:solidFill>
                    <a:schemeClr val="tx1"/>
                  </a:solidFill>
                  <a:latin typeface="Arial" charset="0"/>
                  <a:ea typeface="ＭＳ Ｐゴシック" charset="-128"/>
                </a:defRPr>
              </a:lvl5pPr>
              <a:lvl6pPr marL="457200" eaLnBrk="0" fontAlgn="base" hangingPunct="0">
                <a:spcBef>
                  <a:spcPct val="0"/>
                </a:spcBef>
                <a:spcAft>
                  <a:spcPct val="0"/>
                </a:spcAft>
                <a:defRPr sz="3400">
                  <a:solidFill>
                    <a:schemeClr val="tx1"/>
                  </a:solidFill>
                  <a:latin typeface="Arial" charset="0"/>
                  <a:ea typeface="ＭＳ Ｐゴシック" charset="-128"/>
                </a:defRPr>
              </a:lvl6pPr>
              <a:lvl7pPr marL="914400" eaLnBrk="0" fontAlgn="base" hangingPunct="0">
                <a:spcBef>
                  <a:spcPct val="0"/>
                </a:spcBef>
                <a:spcAft>
                  <a:spcPct val="0"/>
                </a:spcAft>
                <a:defRPr sz="3400">
                  <a:solidFill>
                    <a:schemeClr val="tx1"/>
                  </a:solidFill>
                  <a:latin typeface="Arial" charset="0"/>
                  <a:ea typeface="ＭＳ Ｐゴシック" charset="-128"/>
                </a:defRPr>
              </a:lvl7pPr>
              <a:lvl8pPr marL="1371600" eaLnBrk="0" fontAlgn="base" hangingPunct="0">
                <a:spcBef>
                  <a:spcPct val="0"/>
                </a:spcBef>
                <a:spcAft>
                  <a:spcPct val="0"/>
                </a:spcAft>
                <a:defRPr sz="3400">
                  <a:solidFill>
                    <a:schemeClr val="tx1"/>
                  </a:solidFill>
                  <a:latin typeface="Arial" charset="0"/>
                  <a:ea typeface="ＭＳ Ｐゴシック" charset="-128"/>
                </a:defRPr>
              </a:lvl8pPr>
              <a:lvl9pPr marL="1828800" eaLnBrk="0" fontAlgn="base" hangingPunct="0">
                <a:spcBef>
                  <a:spcPct val="0"/>
                </a:spcBef>
                <a:spcAft>
                  <a:spcPct val="0"/>
                </a:spcAft>
                <a:defRPr sz="3400">
                  <a:solidFill>
                    <a:schemeClr val="tx1"/>
                  </a:solidFill>
                  <a:latin typeface="Arial" charset="0"/>
                  <a:ea typeface="ＭＳ Ｐゴシック" charset="-128"/>
                </a:defRPr>
              </a:lvl9pPr>
            </a:lstStyle>
            <a:p>
              <a:endParaRPr lang="en-US" altLang="en-US" sz="3400" dirty="0"/>
            </a:p>
          </p:txBody>
        </p:sp>
      </p:grpSp>
      <p:sp>
        <p:nvSpPr>
          <p:cNvPr id="4104" name="Rectangle 8"/>
          <p:cNvSpPr>
            <a:spLocks noGrp="1" noChangeArrowheads="1"/>
          </p:cNvSpPr>
          <p:nvPr>
            <p:ph type="subTitle" idx="1"/>
          </p:nvPr>
        </p:nvSpPr>
        <p:spPr>
          <a:xfrm>
            <a:off x="2194560" y="4663440"/>
            <a:ext cx="10241280" cy="2103120"/>
          </a:xfrm>
        </p:spPr>
        <p:txBody>
          <a:bodyPr/>
          <a:lstStyle>
            <a:lvl1pPr marL="0" indent="0" algn="ctr">
              <a:buFont typeface="Arial" pitchFamily="-65" charset="0"/>
              <a:buNone/>
              <a:defRPr/>
            </a:lvl1pPr>
          </a:lstStyle>
          <a:p>
            <a:r>
              <a:rPr lang="en-US"/>
              <a:t>Click to edit Master subtitle style</a:t>
            </a:r>
          </a:p>
        </p:txBody>
      </p:sp>
      <p:sp>
        <p:nvSpPr>
          <p:cNvPr id="4105" name="Rectangle 9"/>
          <p:cNvSpPr>
            <a:spLocks noGrp="1" noChangeArrowheads="1"/>
          </p:cNvSpPr>
          <p:nvPr>
            <p:ph type="ctrTitle" sz="quarter"/>
          </p:nvPr>
        </p:nvSpPr>
        <p:spPr>
          <a:xfrm>
            <a:off x="1097280" y="2926080"/>
            <a:ext cx="12435840" cy="1371600"/>
          </a:xfrm>
        </p:spPr>
        <p:txBody>
          <a:bodyPr/>
          <a:lstStyle>
            <a:lvl1pPr>
              <a:defRPr/>
            </a:lvl1pPr>
          </a:lstStyle>
          <a:p>
            <a:r>
              <a:rPr lang="en-US"/>
              <a:t>Click to edit Master title style</a:t>
            </a:r>
          </a:p>
        </p:txBody>
      </p:sp>
      <p:sp>
        <p:nvSpPr>
          <p:cNvPr id="8" name="Rectangle 5"/>
          <p:cNvSpPr>
            <a:spLocks noGrp="1" noChangeArrowheads="1"/>
          </p:cNvSpPr>
          <p:nvPr>
            <p:ph type="dt" sz="half" idx="10"/>
          </p:nvPr>
        </p:nvSpPr>
        <p:spPr bwMode="auto">
          <a:xfrm>
            <a:off x="244475" y="7497765"/>
            <a:ext cx="3048000" cy="549275"/>
          </a:xfrm>
          <a:prstGeom prst="rect">
            <a:avLst/>
          </a:prstGeom>
          <a:ln>
            <a:miter lim="800000"/>
            <a:headEnd/>
            <a:tailEnd/>
          </a:ln>
        </p:spPr>
        <p:txBody>
          <a:bodyPr vert="horz" wrap="square" lIns="130622" tIns="65311" rIns="130622" bIns="65311" numCol="1" anchor="t" anchorCtr="0" compatLnSpc="1">
            <a:prstTxWarp prst="textNoShape">
              <a:avLst/>
            </a:prstTxWarp>
          </a:bodyPr>
          <a:lstStyle>
            <a:lvl1pPr eaLnBrk="1" hangingPunct="1">
              <a:defRPr sz="2002"/>
            </a:lvl1pPr>
          </a:lstStyle>
          <a:p>
            <a:endParaRPr lang="en-US" altLang="en-US" dirty="0"/>
          </a:p>
        </p:txBody>
      </p:sp>
      <p:sp>
        <p:nvSpPr>
          <p:cNvPr id="9" name="Rectangle 6"/>
          <p:cNvSpPr>
            <a:spLocks noGrp="1" noChangeArrowheads="1"/>
          </p:cNvSpPr>
          <p:nvPr>
            <p:ph type="ftr" sz="quarter" idx="11"/>
          </p:nvPr>
        </p:nvSpPr>
        <p:spPr bwMode="auto">
          <a:xfrm>
            <a:off x="3413125" y="7497765"/>
            <a:ext cx="7804150" cy="549275"/>
          </a:xfrm>
          <a:prstGeom prst="rect">
            <a:avLst/>
          </a:prstGeom>
          <a:ln>
            <a:miter lim="800000"/>
            <a:headEnd/>
            <a:tailEnd/>
          </a:ln>
        </p:spPr>
        <p:txBody>
          <a:bodyPr vert="horz" wrap="square" lIns="130622" tIns="65311" rIns="130622" bIns="65311" numCol="1" anchor="t" anchorCtr="0" compatLnSpc="1">
            <a:prstTxWarp prst="textNoShape">
              <a:avLst/>
            </a:prstTxWarp>
          </a:bodyPr>
          <a:lstStyle>
            <a:lvl1pPr algn="ctr" eaLnBrk="1" hangingPunct="1">
              <a:defRPr sz="2002"/>
            </a:lvl1pPr>
          </a:lstStyle>
          <a:p>
            <a:endParaRPr lang="en-US" altLang="en-US" dirty="0"/>
          </a:p>
        </p:txBody>
      </p:sp>
      <p:sp>
        <p:nvSpPr>
          <p:cNvPr id="10" name="Rectangle 7"/>
          <p:cNvSpPr>
            <a:spLocks noGrp="1" noChangeArrowheads="1"/>
          </p:cNvSpPr>
          <p:nvPr>
            <p:ph type="sldNum" sz="quarter" idx="12"/>
          </p:nvPr>
        </p:nvSpPr>
        <p:spPr bwMode="auto">
          <a:xfrm>
            <a:off x="11337925" y="7497765"/>
            <a:ext cx="3048000" cy="549275"/>
          </a:xfrm>
          <a:prstGeom prst="rect">
            <a:avLst/>
          </a:prstGeom>
          <a:ln>
            <a:miter lim="800000"/>
            <a:headEnd/>
            <a:tailEnd/>
          </a:ln>
        </p:spPr>
        <p:txBody>
          <a:bodyPr vert="horz" wrap="square" lIns="130622" tIns="65311" rIns="130622" bIns="65311" numCol="1" anchor="t" anchorCtr="0" compatLnSpc="1">
            <a:prstTxWarp prst="textNoShape">
              <a:avLst/>
            </a:prstTxWarp>
          </a:bodyPr>
          <a:lstStyle>
            <a:lvl1pPr algn="r" eaLnBrk="1" hangingPunct="1">
              <a:defRPr sz="2002">
                <a:solidFill>
                  <a:schemeClr val="accent1"/>
                </a:solidFill>
              </a:defRPr>
            </a:lvl1pPr>
          </a:lstStyle>
          <a:p>
            <a:fld id="{8A3D4DFA-6881-CE4F-A794-7A15AC7DADFE}" type="slidenum">
              <a:rPr lang="en-US" altLang="en-US"/>
              <a:pPr/>
              <a:t>‹#›</a:t>
            </a:fld>
            <a:endParaRPr lang="en-US" altLang="en-US" dirty="0"/>
          </a:p>
        </p:txBody>
      </p:sp>
      <p:pic>
        <p:nvPicPr>
          <p:cNvPr id="12" name="Picture 11">
            <a:extLst>
              <a:ext uri="{FF2B5EF4-FFF2-40B4-BE49-F238E27FC236}">
                <a16:creationId xmlns:a16="http://schemas.microsoft.com/office/drawing/2014/main" id="{A0AE29DA-AD4B-3946-93A6-D5A9F197F56D}"/>
              </a:ext>
            </a:extLst>
          </p:cNvPr>
          <p:cNvPicPr>
            <a:picLocks noChangeAspect="1"/>
          </p:cNvPicPr>
          <p:nvPr userDrawn="1"/>
        </p:nvPicPr>
        <p:blipFill>
          <a:blip r:embed="rId2"/>
          <a:stretch>
            <a:fillRect/>
          </a:stretch>
        </p:blipFill>
        <p:spPr>
          <a:xfrm>
            <a:off x="4419196" y="297976"/>
            <a:ext cx="5778501" cy="2171701"/>
          </a:xfrm>
          <a:prstGeom prst="rect">
            <a:avLst/>
          </a:prstGeom>
        </p:spPr>
      </p:pic>
    </p:spTree>
    <p:extLst>
      <p:ext uri="{BB962C8B-B14F-4D97-AF65-F5344CB8AC3E}">
        <p14:creationId xmlns:p14="http://schemas.microsoft.com/office/powerpoint/2010/main" val="111991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744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0" y="457200"/>
            <a:ext cx="3322320" cy="75895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457200"/>
            <a:ext cx="9723120" cy="75895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535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457200"/>
            <a:ext cx="12435840" cy="1371600"/>
          </a:xfrm>
        </p:spPr>
        <p:txBody>
          <a:bodyPr/>
          <a:lstStyle/>
          <a:p>
            <a:r>
              <a:rPr lang="en-US"/>
              <a:t>Click to edit Master title style</a:t>
            </a:r>
          </a:p>
        </p:txBody>
      </p:sp>
      <p:sp>
        <p:nvSpPr>
          <p:cNvPr id="3" name="Text Placeholder 2"/>
          <p:cNvSpPr>
            <a:spLocks noGrp="1"/>
          </p:cNvSpPr>
          <p:nvPr>
            <p:ph type="body" sz="half" idx="1"/>
          </p:nvPr>
        </p:nvSpPr>
        <p:spPr>
          <a:xfrm>
            <a:off x="731520" y="2194560"/>
            <a:ext cx="6522720" cy="5852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98080" y="2194560"/>
            <a:ext cx="6522720" cy="5852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899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552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2"/>
            <a:ext cx="12435840" cy="1634490"/>
          </a:xfrm>
        </p:spPr>
        <p:txBody>
          <a:bodyPr anchor="t"/>
          <a:lstStyle>
            <a:lvl1pPr algn="l">
              <a:defRPr sz="5701"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1"/>
            </a:lvl1pPr>
            <a:lvl2pPr marL="653094" indent="0">
              <a:buNone/>
              <a:defRPr sz="2600"/>
            </a:lvl2pPr>
            <a:lvl3pPr marL="1306189" indent="0">
              <a:buNone/>
              <a:defRPr sz="2302"/>
            </a:lvl3pPr>
            <a:lvl4pPr marL="1959283" indent="0">
              <a:buNone/>
              <a:defRPr sz="2002"/>
            </a:lvl4pPr>
            <a:lvl5pPr marL="2612376" indent="0">
              <a:buNone/>
              <a:defRPr sz="2002"/>
            </a:lvl5pPr>
            <a:lvl6pPr marL="3265469" indent="0">
              <a:buNone/>
              <a:defRPr sz="2002"/>
            </a:lvl6pPr>
            <a:lvl7pPr marL="3918562" indent="0">
              <a:buNone/>
              <a:defRPr sz="2002"/>
            </a:lvl7pPr>
            <a:lvl8pPr marL="4571658" indent="0">
              <a:buNone/>
              <a:defRPr sz="2002"/>
            </a:lvl8pPr>
            <a:lvl9pPr marL="5224750" indent="0">
              <a:buNone/>
              <a:defRPr sz="2002"/>
            </a:lvl9pPr>
          </a:lstStyle>
          <a:p>
            <a:pPr lvl="0"/>
            <a:r>
              <a:rPr lang="en-US"/>
              <a:t>Click to edit Master text styles</a:t>
            </a:r>
          </a:p>
        </p:txBody>
      </p:sp>
    </p:spTree>
    <p:extLst>
      <p:ext uri="{BB962C8B-B14F-4D97-AF65-F5344CB8AC3E}">
        <p14:creationId xmlns:p14="http://schemas.microsoft.com/office/powerpoint/2010/main" val="301276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2194560"/>
            <a:ext cx="6522720" cy="5852160"/>
          </a:xfrm>
        </p:spPr>
        <p:txBody>
          <a:bodyPr/>
          <a:lstStyle>
            <a:lvl1pPr>
              <a:defRPr sz="4000"/>
            </a:lvl1pPr>
            <a:lvl2pPr>
              <a:defRPr sz="3400"/>
            </a:lvl2pPr>
            <a:lvl3pPr>
              <a:defRPr sz="2901"/>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98080" y="2194560"/>
            <a:ext cx="6522720" cy="5852160"/>
          </a:xfrm>
        </p:spPr>
        <p:txBody>
          <a:bodyPr/>
          <a:lstStyle>
            <a:lvl1pPr>
              <a:defRPr sz="4000"/>
            </a:lvl1pPr>
            <a:lvl2pPr>
              <a:defRPr sz="3400"/>
            </a:lvl2pPr>
            <a:lvl3pPr>
              <a:defRPr sz="2901"/>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7649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7"/>
            <a:ext cx="13167360" cy="137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6"/>
          </a:xfrm>
        </p:spPr>
        <p:txBody>
          <a:bodyPr anchor="b"/>
          <a:lstStyle>
            <a:lvl1pPr marL="0" indent="0">
              <a:buNone/>
              <a:defRPr sz="3400" b="1"/>
            </a:lvl1pPr>
            <a:lvl2pPr marL="653094" indent="0">
              <a:buNone/>
              <a:defRPr sz="2901" b="1"/>
            </a:lvl2pPr>
            <a:lvl3pPr marL="1306189" indent="0">
              <a:buNone/>
              <a:defRPr sz="2600" b="1"/>
            </a:lvl3pPr>
            <a:lvl4pPr marL="1959283" indent="0">
              <a:buNone/>
              <a:defRPr sz="2302" b="1"/>
            </a:lvl4pPr>
            <a:lvl5pPr marL="2612376" indent="0">
              <a:buNone/>
              <a:defRPr sz="2302" b="1"/>
            </a:lvl5pPr>
            <a:lvl6pPr marL="3265469" indent="0">
              <a:buNone/>
              <a:defRPr sz="2302" b="1"/>
            </a:lvl6pPr>
            <a:lvl7pPr marL="3918562" indent="0">
              <a:buNone/>
              <a:defRPr sz="2302" b="1"/>
            </a:lvl7pPr>
            <a:lvl8pPr marL="4571658" indent="0">
              <a:buNone/>
              <a:defRPr sz="2302" b="1"/>
            </a:lvl8pPr>
            <a:lvl9pPr marL="5224750" indent="0">
              <a:buNone/>
              <a:defRPr sz="2302"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1"/>
            </a:lvl2pPr>
            <a:lvl3pPr>
              <a:defRPr sz="2600"/>
            </a:lvl3pPr>
            <a:lvl4pPr>
              <a:defRPr sz="2302"/>
            </a:lvl4pPr>
            <a:lvl5pPr>
              <a:defRPr sz="2302"/>
            </a:lvl5pPr>
            <a:lvl6pPr>
              <a:defRPr sz="2302"/>
            </a:lvl6pPr>
            <a:lvl7pPr>
              <a:defRPr sz="2302"/>
            </a:lvl7pPr>
            <a:lvl8pPr>
              <a:defRPr sz="2302"/>
            </a:lvl8pPr>
            <a:lvl9pPr>
              <a:defRPr sz="23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6" y="1842136"/>
            <a:ext cx="6466840" cy="767716"/>
          </a:xfrm>
        </p:spPr>
        <p:txBody>
          <a:bodyPr anchor="b"/>
          <a:lstStyle>
            <a:lvl1pPr marL="0" indent="0">
              <a:buNone/>
              <a:defRPr sz="3400" b="1"/>
            </a:lvl1pPr>
            <a:lvl2pPr marL="653094" indent="0">
              <a:buNone/>
              <a:defRPr sz="2901" b="1"/>
            </a:lvl2pPr>
            <a:lvl3pPr marL="1306189" indent="0">
              <a:buNone/>
              <a:defRPr sz="2600" b="1"/>
            </a:lvl3pPr>
            <a:lvl4pPr marL="1959283" indent="0">
              <a:buNone/>
              <a:defRPr sz="2302" b="1"/>
            </a:lvl4pPr>
            <a:lvl5pPr marL="2612376" indent="0">
              <a:buNone/>
              <a:defRPr sz="2302" b="1"/>
            </a:lvl5pPr>
            <a:lvl6pPr marL="3265469" indent="0">
              <a:buNone/>
              <a:defRPr sz="2302" b="1"/>
            </a:lvl6pPr>
            <a:lvl7pPr marL="3918562" indent="0">
              <a:buNone/>
              <a:defRPr sz="2302" b="1"/>
            </a:lvl7pPr>
            <a:lvl8pPr marL="4571658" indent="0">
              <a:buNone/>
              <a:defRPr sz="2302" b="1"/>
            </a:lvl8pPr>
            <a:lvl9pPr marL="5224750" indent="0">
              <a:buNone/>
              <a:defRPr sz="2302" b="1"/>
            </a:lvl9pPr>
          </a:lstStyle>
          <a:p>
            <a:pPr lvl="0"/>
            <a:r>
              <a:rPr lang="en-US"/>
              <a:t>Click to edit Master text styles</a:t>
            </a:r>
          </a:p>
        </p:txBody>
      </p:sp>
      <p:sp>
        <p:nvSpPr>
          <p:cNvPr id="6" name="Content Placeholder 5"/>
          <p:cNvSpPr>
            <a:spLocks noGrp="1"/>
          </p:cNvSpPr>
          <p:nvPr>
            <p:ph sz="quarter" idx="4"/>
          </p:nvPr>
        </p:nvSpPr>
        <p:spPr>
          <a:xfrm>
            <a:off x="7432046" y="2609850"/>
            <a:ext cx="6466840" cy="4741546"/>
          </a:xfrm>
        </p:spPr>
        <p:txBody>
          <a:bodyPr/>
          <a:lstStyle>
            <a:lvl1pPr>
              <a:defRPr sz="3400"/>
            </a:lvl1pPr>
            <a:lvl2pPr>
              <a:defRPr sz="2901"/>
            </a:lvl2pPr>
            <a:lvl3pPr>
              <a:defRPr sz="2600"/>
            </a:lvl3pPr>
            <a:lvl4pPr>
              <a:defRPr sz="2302"/>
            </a:lvl4pPr>
            <a:lvl5pPr>
              <a:defRPr sz="2302"/>
            </a:lvl5pPr>
            <a:lvl6pPr>
              <a:defRPr sz="2302"/>
            </a:lvl6pPr>
            <a:lvl7pPr>
              <a:defRPr sz="2302"/>
            </a:lvl7pPr>
            <a:lvl8pPr>
              <a:defRPr sz="2302"/>
            </a:lvl8pPr>
            <a:lvl9pPr>
              <a:defRPr sz="23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499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2522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12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6" y="327660"/>
            <a:ext cx="4813301" cy="1394461"/>
          </a:xfrm>
        </p:spPr>
        <p:txBody>
          <a:bodyPr anchor="b"/>
          <a:lstStyle>
            <a:lvl1pPr algn="l">
              <a:defRPr sz="2901" b="1"/>
            </a:lvl1pPr>
          </a:lstStyle>
          <a:p>
            <a:r>
              <a:rPr lang="en-US"/>
              <a:t>Click to edit Master title style</a:t>
            </a:r>
          </a:p>
        </p:txBody>
      </p:sp>
      <p:sp>
        <p:nvSpPr>
          <p:cNvPr id="3" name="Content Placeholder 2"/>
          <p:cNvSpPr>
            <a:spLocks noGrp="1"/>
          </p:cNvSpPr>
          <p:nvPr>
            <p:ph idx="1"/>
          </p:nvPr>
        </p:nvSpPr>
        <p:spPr>
          <a:xfrm>
            <a:off x="5720080" y="327663"/>
            <a:ext cx="8178800" cy="7023736"/>
          </a:xfrm>
        </p:spPr>
        <p:txBody>
          <a:bodyPr/>
          <a:lstStyle>
            <a:lvl1pPr>
              <a:defRPr sz="4600"/>
            </a:lvl1pPr>
            <a:lvl2pPr>
              <a:defRPr sz="4000"/>
            </a:lvl2pPr>
            <a:lvl3pPr>
              <a:defRPr sz="3400"/>
            </a:lvl3pPr>
            <a:lvl4pPr>
              <a:defRPr sz="2901"/>
            </a:lvl4pPr>
            <a:lvl5pPr>
              <a:defRPr sz="2901"/>
            </a:lvl5pPr>
            <a:lvl6pPr>
              <a:defRPr sz="2901"/>
            </a:lvl6pPr>
            <a:lvl7pPr>
              <a:defRPr sz="2901"/>
            </a:lvl7pPr>
            <a:lvl8pPr>
              <a:defRPr sz="2901"/>
            </a:lvl8pPr>
            <a:lvl9pPr>
              <a:defRPr sz="29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6" y="1722123"/>
            <a:ext cx="4813301" cy="5629276"/>
          </a:xfrm>
        </p:spPr>
        <p:txBody>
          <a:bodyPr/>
          <a:lstStyle>
            <a:lvl1pPr marL="0" indent="0">
              <a:buNone/>
              <a:defRPr sz="2002"/>
            </a:lvl1pPr>
            <a:lvl2pPr marL="653094" indent="0">
              <a:buNone/>
              <a:defRPr sz="1701"/>
            </a:lvl2pPr>
            <a:lvl3pPr marL="1306189" indent="0">
              <a:buNone/>
              <a:defRPr sz="1400"/>
            </a:lvl3pPr>
            <a:lvl4pPr marL="1959283" indent="0">
              <a:buNone/>
              <a:defRPr sz="1301"/>
            </a:lvl4pPr>
            <a:lvl5pPr marL="2612376" indent="0">
              <a:buNone/>
              <a:defRPr sz="1301"/>
            </a:lvl5pPr>
            <a:lvl6pPr marL="3265469" indent="0">
              <a:buNone/>
              <a:defRPr sz="1301"/>
            </a:lvl6pPr>
            <a:lvl7pPr marL="3918562" indent="0">
              <a:buNone/>
              <a:defRPr sz="1301"/>
            </a:lvl7pPr>
            <a:lvl8pPr marL="4571658" indent="0">
              <a:buNone/>
              <a:defRPr sz="1301"/>
            </a:lvl8pPr>
            <a:lvl9pPr marL="5224750" indent="0">
              <a:buNone/>
              <a:defRPr sz="1301"/>
            </a:lvl9pPr>
          </a:lstStyle>
          <a:p>
            <a:pPr lvl="0"/>
            <a:r>
              <a:rPr lang="en-US"/>
              <a:t>Click to edit Master text styles</a:t>
            </a:r>
          </a:p>
        </p:txBody>
      </p:sp>
    </p:spTree>
    <p:extLst>
      <p:ext uri="{BB962C8B-B14F-4D97-AF65-F5344CB8AC3E}">
        <p14:creationId xmlns:p14="http://schemas.microsoft.com/office/powerpoint/2010/main" val="198102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1"/>
            <a:ext cx="8778240" cy="680087"/>
          </a:xfrm>
        </p:spPr>
        <p:txBody>
          <a:bodyPr anchor="b"/>
          <a:lstStyle>
            <a:lvl1pPr algn="l">
              <a:defRPr sz="2901"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094" indent="0">
              <a:buNone/>
              <a:defRPr sz="4000"/>
            </a:lvl2pPr>
            <a:lvl3pPr marL="1306189" indent="0">
              <a:buNone/>
              <a:defRPr sz="3400"/>
            </a:lvl3pPr>
            <a:lvl4pPr marL="1959283" indent="0">
              <a:buNone/>
              <a:defRPr sz="2901"/>
            </a:lvl4pPr>
            <a:lvl5pPr marL="2612376" indent="0">
              <a:buNone/>
              <a:defRPr sz="2901"/>
            </a:lvl5pPr>
            <a:lvl6pPr marL="3265469" indent="0">
              <a:buNone/>
              <a:defRPr sz="2901"/>
            </a:lvl6pPr>
            <a:lvl7pPr marL="3918562" indent="0">
              <a:buNone/>
              <a:defRPr sz="2901"/>
            </a:lvl7pPr>
            <a:lvl8pPr marL="4571658" indent="0">
              <a:buNone/>
              <a:defRPr sz="2901"/>
            </a:lvl8pPr>
            <a:lvl9pPr marL="5224750" indent="0">
              <a:buNone/>
              <a:defRPr sz="2901"/>
            </a:lvl9pPr>
          </a:lstStyle>
          <a:p>
            <a:pPr lvl="0"/>
            <a:endParaRPr lang="en-US" noProof="0" dirty="0"/>
          </a:p>
        </p:txBody>
      </p:sp>
      <p:sp>
        <p:nvSpPr>
          <p:cNvPr id="4" name="Text Placeholder 3"/>
          <p:cNvSpPr>
            <a:spLocks noGrp="1"/>
          </p:cNvSpPr>
          <p:nvPr>
            <p:ph type="body" sz="half" idx="2"/>
          </p:nvPr>
        </p:nvSpPr>
        <p:spPr>
          <a:xfrm>
            <a:off x="2867661" y="6440806"/>
            <a:ext cx="8778240" cy="965836"/>
          </a:xfrm>
        </p:spPr>
        <p:txBody>
          <a:bodyPr/>
          <a:lstStyle>
            <a:lvl1pPr marL="0" indent="0">
              <a:buNone/>
              <a:defRPr sz="2002"/>
            </a:lvl1pPr>
            <a:lvl2pPr marL="653094" indent="0">
              <a:buNone/>
              <a:defRPr sz="1701"/>
            </a:lvl2pPr>
            <a:lvl3pPr marL="1306189" indent="0">
              <a:buNone/>
              <a:defRPr sz="1400"/>
            </a:lvl3pPr>
            <a:lvl4pPr marL="1959283" indent="0">
              <a:buNone/>
              <a:defRPr sz="1301"/>
            </a:lvl4pPr>
            <a:lvl5pPr marL="2612376" indent="0">
              <a:buNone/>
              <a:defRPr sz="1301"/>
            </a:lvl5pPr>
            <a:lvl6pPr marL="3265469" indent="0">
              <a:buNone/>
              <a:defRPr sz="1301"/>
            </a:lvl6pPr>
            <a:lvl7pPr marL="3918562" indent="0">
              <a:buNone/>
              <a:defRPr sz="1301"/>
            </a:lvl7pPr>
            <a:lvl8pPr marL="4571658" indent="0">
              <a:buNone/>
              <a:defRPr sz="1301"/>
            </a:lvl8pPr>
            <a:lvl9pPr marL="5224750" indent="0">
              <a:buNone/>
              <a:defRPr sz="1301"/>
            </a:lvl9pPr>
          </a:lstStyle>
          <a:p>
            <a:pPr lvl="0"/>
            <a:r>
              <a:rPr lang="en-US"/>
              <a:t>Click to edit Master text styles</a:t>
            </a:r>
          </a:p>
        </p:txBody>
      </p:sp>
    </p:spTree>
    <p:extLst>
      <p:ext uri="{BB962C8B-B14F-4D97-AF65-F5344CB8AC3E}">
        <p14:creationId xmlns:p14="http://schemas.microsoft.com/office/powerpoint/2010/main" val="442509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body" idx="1"/>
          </p:nvPr>
        </p:nvSpPr>
        <p:spPr bwMode="auto">
          <a:xfrm>
            <a:off x="669925" y="2133603"/>
            <a:ext cx="1329055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30622" tIns="65311" rIns="130622" bIns="653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7" name="Group 2"/>
          <p:cNvGrpSpPr>
            <a:grpSpLocks/>
          </p:cNvGrpSpPr>
          <p:nvPr/>
        </p:nvGrpSpPr>
        <p:grpSpPr bwMode="auto">
          <a:xfrm>
            <a:off x="244475" y="365126"/>
            <a:ext cx="14141450" cy="1555751"/>
            <a:chOff x="288" y="1632"/>
            <a:chExt cx="5232" cy="816"/>
          </a:xfrm>
        </p:grpSpPr>
        <p:sp>
          <p:nvSpPr>
            <p:cNvPr id="3075" name="AutoShape 3"/>
            <p:cNvSpPr>
              <a:spLocks noChangeArrowheads="1"/>
            </p:cNvSpPr>
            <p:nvPr/>
          </p:nvSpPr>
          <p:spPr bwMode="auto">
            <a:xfrm>
              <a:off x="288" y="1632"/>
              <a:ext cx="5232" cy="816"/>
            </a:xfrm>
            <a:prstGeom prst="roundRect">
              <a:avLst>
                <a:gd name="adj" fmla="val 50000"/>
              </a:avLst>
            </a:prstGeom>
            <a:gradFill rotWithShape="1">
              <a:gsLst>
                <a:gs pos="0">
                  <a:srgbClr val="007CC3"/>
                </a:gs>
                <a:gs pos="100000">
                  <a:srgbClr val="011F30"/>
                </a:gs>
              </a:gsLst>
              <a:path path="shape">
                <a:fillToRect l="50000" t="50000" r="50000" b="50000"/>
              </a:path>
            </a:gradFill>
            <a:ln>
              <a:noFill/>
            </a:ln>
            <a:effectLst>
              <a:outerShdw blurRad="63500" dist="117432" dir="4604261"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400">
                  <a:solidFill>
                    <a:schemeClr val="tx1"/>
                  </a:solidFill>
                  <a:latin typeface="Arial" charset="0"/>
                  <a:ea typeface="ＭＳ Ｐゴシック" charset="-128"/>
                </a:defRPr>
              </a:lvl1pPr>
              <a:lvl2pPr marL="37931725" indent="-37474525">
                <a:defRPr sz="3400">
                  <a:solidFill>
                    <a:schemeClr val="tx1"/>
                  </a:solidFill>
                  <a:latin typeface="Arial" charset="0"/>
                  <a:ea typeface="ＭＳ Ｐゴシック" charset="-128"/>
                </a:defRPr>
              </a:lvl2pPr>
              <a:lvl3pPr>
                <a:defRPr sz="3400">
                  <a:solidFill>
                    <a:schemeClr val="tx1"/>
                  </a:solidFill>
                  <a:latin typeface="Arial" charset="0"/>
                  <a:ea typeface="ＭＳ Ｐゴシック" charset="-128"/>
                </a:defRPr>
              </a:lvl3pPr>
              <a:lvl4pPr>
                <a:defRPr sz="3400">
                  <a:solidFill>
                    <a:schemeClr val="tx1"/>
                  </a:solidFill>
                  <a:latin typeface="Arial" charset="0"/>
                  <a:ea typeface="ＭＳ Ｐゴシック" charset="-128"/>
                </a:defRPr>
              </a:lvl4pPr>
              <a:lvl5pPr>
                <a:defRPr sz="3400">
                  <a:solidFill>
                    <a:schemeClr val="tx1"/>
                  </a:solidFill>
                  <a:latin typeface="Arial" charset="0"/>
                  <a:ea typeface="ＭＳ Ｐゴシック" charset="-128"/>
                </a:defRPr>
              </a:lvl5pPr>
              <a:lvl6pPr marL="457200" eaLnBrk="0" fontAlgn="base" hangingPunct="0">
                <a:spcBef>
                  <a:spcPct val="0"/>
                </a:spcBef>
                <a:spcAft>
                  <a:spcPct val="0"/>
                </a:spcAft>
                <a:defRPr sz="3400">
                  <a:solidFill>
                    <a:schemeClr val="tx1"/>
                  </a:solidFill>
                  <a:latin typeface="Arial" charset="0"/>
                  <a:ea typeface="ＭＳ Ｐゴシック" charset="-128"/>
                </a:defRPr>
              </a:lvl6pPr>
              <a:lvl7pPr marL="914400" eaLnBrk="0" fontAlgn="base" hangingPunct="0">
                <a:spcBef>
                  <a:spcPct val="0"/>
                </a:spcBef>
                <a:spcAft>
                  <a:spcPct val="0"/>
                </a:spcAft>
                <a:defRPr sz="3400">
                  <a:solidFill>
                    <a:schemeClr val="tx1"/>
                  </a:solidFill>
                  <a:latin typeface="Arial" charset="0"/>
                  <a:ea typeface="ＭＳ Ｐゴシック" charset="-128"/>
                </a:defRPr>
              </a:lvl7pPr>
              <a:lvl8pPr marL="1371600" eaLnBrk="0" fontAlgn="base" hangingPunct="0">
                <a:spcBef>
                  <a:spcPct val="0"/>
                </a:spcBef>
                <a:spcAft>
                  <a:spcPct val="0"/>
                </a:spcAft>
                <a:defRPr sz="3400">
                  <a:solidFill>
                    <a:schemeClr val="tx1"/>
                  </a:solidFill>
                  <a:latin typeface="Arial" charset="0"/>
                  <a:ea typeface="ＭＳ Ｐゴシック" charset="-128"/>
                </a:defRPr>
              </a:lvl8pPr>
              <a:lvl9pPr marL="1828800" eaLnBrk="0" fontAlgn="base" hangingPunct="0">
                <a:spcBef>
                  <a:spcPct val="0"/>
                </a:spcBef>
                <a:spcAft>
                  <a:spcPct val="0"/>
                </a:spcAft>
                <a:defRPr sz="3400">
                  <a:solidFill>
                    <a:schemeClr val="tx1"/>
                  </a:solidFill>
                  <a:latin typeface="Arial" charset="0"/>
                  <a:ea typeface="ＭＳ Ｐゴシック" charset="-128"/>
                </a:defRPr>
              </a:lvl9pPr>
            </a:lstStyle>
            <a:p>
              <a:endParaRPr lang="en-US" altLang="en-US" sz="3400" dirty="0"/>
            </a:p>
          </p:txBody>
        </p:sp>
        <p:sp>
          <p:nvSpPr>
            <p:cNvPr id="3076" name="AutoShape 4"/>
            <p:cNvSpPr>
              <a:spLocks noChangeArrowheads="1"/>
            </p:cNvSpPr>
            <p:nvPr/>
          </p:nvSpPr>
          <p:spPr bwMode="auto">
            <a:xfrm>
              <a:off x="316" y="1656"/>
              <a:ext cx="5171" cy="752"/>
            </a:xfrm>
            <a:prstGeom prst="roundRect">
              <a:avLst>
                <a:gd name="adj" fmla="val 50000"/>
              </a:avLst>
            </a:prstGeom>
            <a:gradFill rotWithShape="1">
              <a:gsLst>
                <a:gs pos="0">
                  <a:srgbClr val="007CC3"/>
                </a:gs>
                <a:gs pos="100000">
                  <a:srgbClr val="011F30"/>
                </a:gs>
              </a:gsLst>
              <a:path path="shape">
                <a:fillToRect l="50000" t="50000" r="50000" b="50000"/>
              </a:path>
            </a:gradFill>
            <a:ln w="9525">
              <a:noFill/>
              <a:round/>
              <a:headEnd/>
              <a:tailEnd/>
            </a:ln>
            <a:effectLst/>
          </p:spPr>
          <p:txBody>
            <a:bodyPr wrap="none" anchor="ctr"/>
            <a:lstStyle>
              <a:lvl1pPr>
                <a:defRPr sz="3400">
                  <a:solidFill>
                    <a:schemeClr val="tx1"/>
                  </a:solidFill>
                  <a:latin typeface="Arial" charset="0"/>
                  <a:ea typeface="ＭＳ Ｐゴシック" charset="-128"/>
                </a:defRPr>
              </a:lvl1pPr>
              <a:lvl2pPr marL="37931725" indent="-37474525">
                <a:defRPr sz="3400">
                  <a:solidFill>
                    <a:schemeClr val="tx1"/>
                  </a:solidFill>
                  <a:latin typeface="Arial" charset="0"/>
                  <a:ea typeface="ＭＳ Ｐゴシック" charset="-128"/>
                </a:defRPr>
              </a:lvl2pPr>
              <a:lvl3pPr>
                <a:defRPr sz="3400">
                  <a:solidFill>
                    <a:schemeClr val="tx1"/>
                  </a:solidFill>
                  <a:latin typeface="Arial" charset="0"/>
                  <a:ea typeface="ＭＳ Ｐゴシック" charset="-128"/>
                </a:defRPr>
              </a:lvl3pPr>
              <a:lvl4pPr>
                <a:defRPr sz="3400">
                  <a:solidFill>
                    <a:schemeClr val="tx1"/>
                  </a:solidFill>
                  <a:latin typeface="Arial" charset="0"/>
                  <a:ea typeface="ＭＳ Ｐゴシック" charset="-128"/>
                </a:defRPr>
              </a:lvl4pPr>
              <a:lvl5pPr>
                <a:defRPr sz="3400">
                  <a:solidFill>
                    <a:schemeClr val="tx1"/>
                  </a:solidFill>
                  <a:latin typeface="Arial" charset="0"/>
                  <a:ea typeface="ＭＳ Ｐゴシック" charset="-128"/>
                </a:defRPr>
              </a:lvl5pPr>
              <a:lvl6pPr marL="457200" eaLnBrk="0" fontAlgn="base" hangingPunct="0">
                <a:spcBef>
                  <a:spcPct val="0"/>
                </a:spcBef>
                <a:spcAft>
                  <a:spcPct val="0"/>
                </a:spcAft>
                <a:defRPr sz="3400">
                  <a:solidFill>
                    <a:schemeClr val="tx1"/>
                  </a:solidFill>
                  <a:latin typeface="Arial" charset="0"/>
                  <a:ea typeface="ＭＳ Ｐゴシック" charset="-128"/>
                </a:defRPr>
              </a:lvl6pPr>
              <a:lvl7pPr marL="914400" eaLnBrk="0" fontAlgn="base" hangingPunct="0">
                <a:spcBef>
                  <a:spcPct val="0"/>
                </a:spcBef>
                <a:spcAft>
                  <a:spcPct val="0"/>
                </a:spcAft>
                <a:defRPr sz="3400">
                  <a:solidFill>
                    <a:schemeClr val="tx1"/>
                  </a:solidFill>
                  <a:latin typeface="Arial" charset="0"/>
                  <a:ea typeface="ＭＳ Ｐゴシック" charset="-128"/>
                </a:defRPr>
              </a:lvl7pPr>
              <a:lvl8pPr marL="1371600" eaLnBrk="0" fontAlgn="base" hangingPunct="0">
                <a:spcBef>
                  <a:spcPct val="0"/>
                </a:spcBef>
                <a:spcAft>
                  <a:spcPct val="0"/>
                </a:spcAft>
                <a:defRPr sz="3400">
                  <a:solidFill>
                    <a:schemeClr val="tx1"/>
                  </a:solidFill>
                  <a:latin typeface="Arial" charset="0"/>
                  <a:ea typeface="ＭＳ Ｐゴシック" charset="-128"/>
                </a:defRPr>
              </a:lvl8pPr>
              <a:lvl9pPr marL="1828800" eaLnBrk="0" fontAlgn="base" hangingPunct="0">
                <a:spcBef>
                  <a:spcPct val="0"/>
                </a:spcBef>
                <a:spcAft>
                  <a:spcPct val="0"/>
                </a:spcAft>
                <a:defRPr sz="3400">
                  <a:solidFill>
                    <a:schemeClr val="tx1"/>
                  </a:solidFill>
                  <a:latin typeface="Arial" charset="0"/>
                  <a:ea typeface="ＭＳ Ｐゴシック" charset="-128"/>
                </a:defRPr>
              </a:lvl9pPr>
            </a:lstStyle>
            <a:p>
              <a:endParaRPr lang="en-US" altLang="en-US" sz="3400" dirty="0"/>
            </a:p>
          </p:txBody>
        </p:sp>
      </p:grpSp>
      <p:sp>
        <p:nvSpPr>
          <p:cNvPr id="1028" name="Rectangle 5"/>
          <p:cNvSpPr>
            <a:spLocks noGrp="1" noChangeArrowheads="1"/>
          </p:cNvSpPr>
          <p:nvPr>
            <p:ph type="title"/>
          </p:nvPr>
        </p:nvSpPr>
        <p:spPr bwMode="auto">
          <a:xfrm>
            <a:off x="1096967" y="457200"/>
            <a:ext cx="124364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30622" tIns="65311" rIns="130622" bIns="65311"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71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6302">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6302">
          <a:solidFill>
            <a:schemeClr val="tx2"/>
          </a:solidFill>
          <a:latin typeface="Arial" pitchFamily="-65" charset="0"/>
          <a:ea typeface="ＭＳ Ｐゴシック" pitchFamily="-110" charset="-128"/>
          <a:cs typeface="ＭＳ Ｐゴシック" pitchFamily="-110" charset="-128"/>
        </a:defRPr>
      </a:lvl2pPr>
      <a:lvl3pPr algn="ctr" rtl="0" eaLnBrk="0" fontAlgn="base" hangingPunct="0">
        <a:spcBef>
          <a:spcPct val="0"/>
        </a:spcBef>
        <a:spcAft>
          <a:spcPct val="0"/>
        </a:spcAft>
        <a:defRPr sz="6302">
          <a:solidFill>
            <a:schemeClr val="tx2"/>
          </a:solidFill>
          <a:latin typeface="Arial" pitchFamily="-65" charset="0"/>
          <a:ea typeface="ＭＳ Ｐゴシック" pitchFamily="-110" charset="-128"/>
          <a:cs typeface="ＭＳ Ｐゴシック" pitchFamily="-110" charset="-128"/>
        </a:defRPr>
      </a:lvl3pPr>
      <a:lvl4pPr algn="ctr" rtl="0" eaLnBrk="0" fontAlgn="base" hangingPunct="0">
        <a:spcBef>
          <a:spcPct val="0"/>
        </a:spcBef>
        <a:spcAft>
          <a:spcPct val="0"/>
        </a:spcAft>
        <a:defRPr sz="6302">
          <a:solidFill>
            <a:schemeClr val="tx2"/>
          </a:solidFill>
          <a:latin typeface="Arial" pitchFamily="-65" charset="0"/>
          <a:ea typeface="ＭＳ Ｐゴシック" pitchFamily="-110" charset="-128"/>
          <a:cs typeface="ＭＳ Ｐゴシック" pitchFamily="-110" charset="-128"/>
        </a:defRPr>
      </a:lvl4pPr>
      <a:lvl5pPr algn="ctr" rtl="0" eaLnBrk="0" fontAlgn="base" hangingPunct="0">
        <a:spcBef>
          <a:spcPct val="0"/>
        </a:spcBef>
        <a:spcAft>
          <a:spcPct val="0"/>
        </a:spcAft>
        <a:defRPr sz="6302">
          <a:solidFill>
            <a:schemeClr val="tx2"/>
          </a:solidFill>
          <a:latin typeface="Arial" pitchFamily="-65" charset="0"/>
          <a:ea typeface="ＭＳ Ｐゴシック" pitchFamily="-110" charset="-128"/>
          <a:cs typeface="ＭＳ Ｐゴシック" pitchFamily="-110" charset="-128"/>
        </a:defRPr>
      </a:lvl5pPr>
      <a:lvl6pPr marL="653094" algn="ctr" rtl="0" fontAlgn="base">
        <a:spcBef>
          <a:spcPct val="0"/>
        </a:spcBef>
        <a:spcAft>
          <a:spcPct val="0"/>
        </a:spcAft>
        <a:defRPr sz="6302">
          <a:solidFill>
            <a:schemeClr val="tx2"/>
          </a:solidFill>
          <a:latin typeface="Arial" pitchFamily="-65" charset="0"/>
        </a:defRPr>
      </a:lvl6pPr>
      <a:lvl7pPr marL="1306189" algn="ctr" rtl="0" fontAlgn="base">
        <a:spcBef>
          <a:spcPct val="0"/>
        </a:spcBef>
        <a:spcAft>
          <a:spcPct val="0"/>
        </a:spcAft>
        <a:defRPr sz="6302">
          <a:solidFill>
            <a:schemeClr val="tx2"/>
          </a:solidFill>
          <a:latin typeface="Arial" pitchFamily="-65" charset="0"/>
        </a:defRPr>
      </a:lvl7pPr>
      <a:lvl8pPr marL="1959283" algn="ctr" rtl="0" fontAlgn="base">
        <a:spcBef>
          <a:spcPct val="0"/>
        </a:spcBef>
        <a:spcAft>
          <a:spcPct val="0"/>
        </a:spcAft>
        <a:defRPr sz="6302">
          <a:solidFill>
            <a:schemeClr val="tx2"/>
          </a:solidFill>
          <a:latin typeface="Arial" pitchFamily="-65" charset="0"/>
        </a:defRPr>
      </a:lvl8pPr>
      <a:lvl9pPr marL="2612376" algn="ctr" rtl="0" fontAlgn="base">
        <a:spcBef>
          <a:spcPct val="0"/>
        </a:spcBef>
        <a:spcAft>
          <a:spcPct val="0"/>
        </a:spcAft>
        <a:defRPr sz="6302">
          <a:solidFill>
            <a:schemeClr val="tx2"/>
          </a:solidFill>
          <a:latin typeface="Arial" pitchFamily="-65" charset="0"/>
        </a:defRPr>
      </a:lvl9pPr>
    </p:titleStyle>
    <p:bodyStyle>
      <a:lvl1pPr marL="488939" indent="-488939" algn="l" rtl="0" eaLnBrk="0" fontAlgn="base" hangingPunct="0">
        <a:spcBef>
          <a:spcPct val="20000"/>
        </a:spcBef>
        <a:spcAft>
          <a:spcPct val="0"/>
        </a:spcAft>
        <a:buClr>
          <a:schemeClr val="folHlink"/>
        </a:buClr>
        <a:buSzPct val="120000"/>
        <a:buFont typeface="Arial" charset="0"/>
        <a:buChar char="•"/>
        <a:defRPr sz="4600">
          <a:solidFill>
            <a:schemeClr val="tx1"/>
          </a:solidFill>
          <a:latin typeface="+mn-lt"/>
          <a:ea typeface="ＭＳ Ｐゴシック" pitchFamily="-110" charset="-128"/>
          <a:cs typeface="ＭＳ Ｐゴシック" pitchFamily="-110" charset="-128"/>
        </a:defRPr>
      </a:lvl1pPr>
      <a:lvl2pPr marL="1060424" indent="-407979" algn="l" rtl="0" eaLnBrk="0" fontAlgn="base" hangingPunct="0">
        <a:spcBef>
          <a:spcPct val="20000"/>
        </a:spcBef>
        <a:spcAft>
          <a:spcPct val="0"/>
        </a:spcAft>
        <a:buClr>
          <a:schemeClr val="accent2"/>
        </a:buClr>
        <a:buFont typeface="Wingdings" charset="2"/>
        <a:buChar char="§"/>
        <a:defRPr sz="4000">
          <a:solidFill>
            <a:schemeClr val="tx1"/>
          </a:solidFill>
          <a:latin typeface="+mn-lt"/>
          <a:ea typeface="ＭＳ Ｐゴシック" pitchFamily="-65" charset="-128"/>
        </a:defRPr>
      </a:lvl2pPr>
      <a:lvl3pPr marL="1631910" indent="-325430" algn="l" rtl="0" eaLnBrk="0" fontAlgn="base" hangingPunct="0">
        <a:spcBef>
          <a:spcPct val="20000"/>
        </a:spcBef>
        <a:spcAft>
          <a:spcPct val="0"/>
        </a:spcAft>
        <a:buClr>
          <a:schemeClr val="folHlink"/>
        </a:buClr>
        <a:buFont typeface="Arial" charset="0"/>
        <a:buChar char="•"/>
        <a:defRPr sz="3400">
          <a:solidFill>
            <a:schemeClr val="tx1"/>
          </a:solidFill>
          <a:latin typeface="+mn-lt"/>
          <a:ea typeface="ＭＳ Ｐゴシック" pitchFamily="-65" charset="-128"/>
        </a:defRPr>
      </a:lvl3pPr>
      <a:lvl4pPr marL="2284357" indent="-325430" algn="l" rtl="0" eaLnBrk="0" fontAlgn="base" hangingPunct="0">
        <a:spcBef>
          <a:spcPct val="20000"/>
        </a:spcBef>
        <a:spcAft>
          <a:spcPct val="0"/>
        </a:spcAft>
        <a:buClr>
          <a:schemeClr val="accent2"/>
        </a:buClr>
        <a:buFont typeface="Wingdings" charset="2"/>
        <a:buChar char="§"/>
        <a:defRPr sz="2901">
          <a:solidFill>
            <a:schemeClr val="tx1"/>
          </a:solidFill>
          <a:latin typeface="+mn-lt"/>
          <a:ea typeface="ＭＳ Ｐゴシック" pitchFamily="-65" charset="-128"/>
        </a:defRPr>
      </a:lvl4pPr>
      <a:lvl5pPr marL="2938389" indent="-325430" algn="l" rtl="0" eaLnBrk="0" fontAlgn="base" hangingPunct="0">
        <a:spcBef>
          <a:spcPct val="20000"/>
        </a:spcBef>
        <a:spcAft>
          <a:spcPct val="0"/>
        </a:spcAft>
        <a:buClr>
          <a:schemeClr val="folHlink"/>
        </a:buClr>
        <a:buFont typeface="Arial" charset="0"/>
        <a:buChar char="•"/>
        <a:defRPr sz="2901">
          <a:solidFill>
            <a:schemeClr val="tx1"/>
          </a:solidFill>
          <a:latin typeface="+mn-lt"/>
          <a:ea typeface="ＭＳ Ｐゴシック" pitchFamily="-65" charset="-128"/>
        </a:defRPr>
      </a:lvl5pPr>
      <a:lvl6pPr marL="3592018" indent="-326547" algn="l" rtl="0" fontAlgn="base">
        <a:spcBef>
          <a:spcPct val="20000"/>
        </a:spcBef>
        <a:spcAft>
          <a:spcPct val="0"/>
        </a:spcAft>
        <a:buClr>
          <a:schemeClr val="folHlink"/>
        </a:buClr>
        <a:buFont typeface="Arial" pitchFamily="-65" charset="0"/>
        <a:buChar char="•"/>
        <a:defRPr sz="2901">
          <a:solidFill>
            <a:schemeClr val="tx1"/>
          </a:solidFill>
          <a:latin typeface="+mn-lt"/>
          <a:ea typeface="ＭＳ Ｐゴシック" pitchFamily="-65" charset="-128"/>
        </a:defRPr>
      </a:lvl6pPr>
      <a:lvl7pPr marL="4245110" indent="-326547" algn="l" rtl="0" fontAlgn="base">
        <a:spcBef>
          <a:spcPct val="20000"/>
        </a:spcBef>
        <a:spcAft>
          <a:spcPct val="0"/>
        </a:spcAft>
        <a:buClr>
          <a:schemeClr val="folHlink"/>
        </a:buClr>
        <a:buFont typeface="Arial" pitchFamily="-65" charset="0"/>
        <a:buChar char="•"/>
        <a:defRPr sz="2901">
          <a:solidFill>
            <a:schemeClr val="tx1"/>
          </a:solidFill>
          <a:latin typeface="+mn-lt"/>
          <a:ea typeface="ＭＳ Ｐゴシック" pitchFamily="-65" charset="-128"/>
        </a:defRPr>
      </a:lvl7pPr>
      <a:lvl8pPr marL="4898205" indent="-326547" algn="l" rtl="0" fontAlgn="base">
        <a:spcBef>
          <a:spcPct val="20000"/>
        </a:spcBef>
        <a:spcAft>
          <a:spcPct val="0"/>
        </a:spcAft>
        <a:buClr>
          <a:schemeClr val="folHlink"/>
        </a:buClr>
        <a:buFont typeface="Arial" pitchFamily="-65" charset="0"/>
        <a:buChar char="•"/>
        <a:defRPr sz="2901">
          <a:solidFill>
            <a:schemeClr val="tx1"/>
          </a:solidFill>
          <a:latin typeface="+mn-lt"/>
          <a:ea typeface="ＭＳ Ｐゴシック" pitchFamily="-65" charset="-128"/>
        </a:defRPr>
      </a:lvl8pPr>
      <a:lvl9pPr marL="5551298" indent="-326547" algn="l" rtl="0" fontAlgn="base">
        <a:spcBef>
          <a:spcPct val="20000"/>
        </a:spcBef>
        <a:spcAft>
          <a:spcPct val="0"/>
        </a:spcAft>
        <a:buClr>
          <a:schemeClr val="folHlink"/>
        </a:buClr>
        <a:buFont typeface="Arial" pitchFamily="-65" charset="0"/>
        <a:buChar char="•"/>
        <a:defRPr sz="2901">
          <a:solidFill>
            <a:schemeClr val="tx1"/>
          </a:solidFill>
          <a:latin typeface="+mn-lt"/>
          <a:ea typeface="ＭＳ Ｐゴシック" pitchFamily="-65" charset="-128"/>
        </a:defRPr>
      </a:lvl9pPr>
    </p:bodyStyle>
    <p:otherStyle>
      <a:defPPr>
        <a:defRPr lang="en-US"/>
      </a:defPPr>
      <a:lvl1pPr marL="0" algn="l" defTabSz="653094" rtl="0" eaLnBrk="1" latinLnBrk="0" hangingPunct="1">
        <a:defRPr sz="2600" kern="1200">
          <a:solidFill>
            <a:schemeClr val="tx1"/>
          </a:solidFill>
          <a:latin typeface="+mn-lt"/>
          <a:ea typeface="+mn-ea"/>
          <a:cs typeface="+mn-cs"/>
        </a:defRPr>
      </a:lvl1pPr>
      <a:lvl2pPr marL="653094" algn="l" defTabSz="653094" rtl="0" eaLnBrk="1" latinLnBrk="0" hangingPunct="1">
        <a:defRPr sz="2600" kern="1200">
          <a:solidFill>
            <a:schemeClr val="tx1"/>
          </a:solidFill>
          <a:latin typeface="+mn-lt"/>
          <a:ea typeface="+mn-ea"/>
          <a:cs typeface="+mn-cs"/>
        </a:defRPr>
      </a:lvl2pPr>
      <a:lvl3pPr marL="1306189" algn="l" defTabSz="653094" rtl="0" eaLnBrk="1" latinLnBrk="0" hangingPunct="1">
        <a:defRPr sz="2600" kern="1200">
          <a:solidFill>
            <a:schemeClr val="tx1"/>
          </a:solidFill>
          <a:latin typeface="+mn-lt"/>
          <a:ea typeface="+mn-ea"/>
          <a:cs typeface="+mn-cs"/>
        </a:defRPr>
      </a:lvl3pPr>
      <a:lvl4pPr marL="1959283" algn="l" defTabSz="653094" rtl="0" eaLnBrk="1" latinLnBrk="0" hangingPunct="1">
        <a:defRPr sz="2600" kern="1200">
          <a:solidFill>
            <a:schemeClr val="tx1"/>
          </a:solidFill>
          <a:latin typeface="+mn-lt"/>
          <a:ea typeface="+mn-ea"/>
          <a:cs typeface="+mn-cs"/>
        </a:defRPr>
      </a:lvl4pPr>
      <a:lvl5pPr marL="2612376" algn="l" defTabSz="653094" rtl="0" eaLnBrk="1" latinLnBrk="0" hangingPunct="1">
        <a:defRPr sz="2600" kern="1200">
          <a:solidFill>
            <a:schemeClr val="tx1"/>
          </a:solidFill>
          <a:latin typeface="+mn-lt"/>
          <a:ea typeface="+mn-ea"/>
          <a:cs typeface="+mn-cs"/>
        </a:defRPr>
      </a:lvl5pPr>
      <a:lvl6pPr marL="3265469" algn="l" defTabSz="653094" rtl="0" eaLnBrk="1" latinLnBrk="0" hangingPunct="1">
        <a:defRPr sz="2600" kern="1200">
          <a:solidFill>
            <a:schemeClr val="tx1"/>
          </a:solidFill>
          <a:latin typeface="+mn-lt"/>
          <a:ea typeface="+mn-ea"/>
          <a:cs typeface="+mn-cs"/>
        </a:defRPr>
      </a:lvl6pPr>
      <a:lvl7pPr marL="3918562" algn="l" defTabSz="653094" rtl="0" eaLnBrk="1" latinLnBrk="0" hangingPunct="1">
        <a:defRPr sz="2600" kern="1200">
          <a:solidFill>
            <a:schemeClr val="tx1"/>
          </a:solidFill>
          <a:latin typeface="+mn-lt"/>
          <a:ea typeface="+mn-ea"/>
          <a:cs typeface="+mn-cs"/>
        </a:defRPr>
      </a:lvl7pPr>
      <a:lvl8pPr marL="4571658" algn="l" defTabSz="653094" rtl="0" eaLnBrk="1" latinLnBrk="0" hangingPunct="1">
        <a:defRPr sz="2600" kern="1200">
          <a:solidFill>
            <a:schemeClr val="tx1"/>
          </a:solidFill>
          <a:latin typeface="+mn-lt"/>
          <a:ea typeface="+mn-ea"/>
          <a:cs typeface="+mn-cs"/>
        </a:defRPr>
      </a:lvl8pPr>
      <a:lvl9pPr marL="5224750" algn="l" defTabSz="653094"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15.png"/><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emf"/><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gif"/><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1"/>
          <p:cNvSpPr>
            <a:spLocks noGrp="1"/>
          </p:cNvSpPr>
          <p:nvPr>
            <p:ph type="subTitle" idx="1"/>
          </p:nvPr>
        </p:nvSpPr>
        <p:spPr>
          <a:xfrm>
            <a:off x="2193926" y="5181602"/>
            <a:ext cx="10242552" cy="1584325"/>
          </a:xfrm>
        </p:spPr>
        <p:txBody>
          <a:bodyPr/>
          <a:lstStyle/>
          <a:p>
            <a:r>
              <a:rPr lang="en-US" sz="2802" b="1" dirty="0"/>
              <a:t>Ralph H. Castain</a:t>
            </a:r>
          </a:p>
          <a:p>
            <a:r>
              <a:rPr lang="en-US" sz="2400" dirty="0"/>
              <a:t>Intel</a:t>
            </a:r>
            <a:endParaRPr lang="en-US" sz="2802" dirty="0"/>
          </a:p>
        </p:txBody>
      </p:sp>
      <p:sp>
        <p:nvSpPr>
          <p:cNvPr id="15363" name="Rectangle 2"/>
          <p:cNvSpPr>
            <a:spLocks noGrp="1" noChangeArrowheads="1"/>
          </p:cNvSpPr>
          <p:nvPr>
            <p:ph type="ctrTitle" sz="quarter"/>
          </p:nvPr>
        </p:nvSpPr>
        <p:spPr>
          <a:xfrm>
            <a:off x="1096966" y="2925764"/>
            <a:ext cx="12436475" cy="1371602"/>
          </a:xfrm>
        </p:spPr>
        <p:txBody>
          <a:bodyPr/>
          <a:lstStyle/>
          <a:p>
            <a:r>
              <a:rPr lang="en-US" sz="5400" dirty="0">
                <a:latin typeface="Arial" charset="0"/>
                <a:ea typeface="ＭＳ Ｐゴシック" charset="0"/>
                <a:cs typeface="ＭＳ Ｐゴシック" charset="0"/>
              </a:rPr>
              <a:t>PMIx: A Tutorial</a:t>
            </a:r>
            <a:endParaRPr lang="en-US" altLang="en-US" sz="5400" dirty="0">
              <a:ea typeface="ＭＳ Ｐゴシック" charset="-128"/>
            </a:endParaRPr>
          </a:p>
        </p:txBody>
      </p:sp>
      <p:pic>
        <p:nvPicPr>
          <p:cNvPr id="4" name="Picture 3">
            <a:extLst>
              <a:ext uri="{FF2B5EF4-FFF2-40B4-BE49-F238E27FC236}">
                <a16:creationId xmlns:a16="http://schemas.microsoft.com/office/drawing/2014/main" id="{9B015087-7D9D-6446-AC51-A1C76590AC3A}"/>
              </a:ext>
            </a:extLst>
          </p:cNvPr>
          <p:cNvPicPr>
            <a:picLocks noChangeAspect="1"/>
          </p:cNvPicPr>
          <p:nvPr/>
        </p:nvPicPr>
        <p:blipFill>
          <a:blip r:embed="rId3"/>
          <a:stretch>
            <a:fillRect/>
          </a:stretch>
        </p:blipFill>
        <p:spPr>
          <a:xfrm>
            <a:off x="6680202" y="6934202"/>
            <a:ext cx="1270002" cy="12700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Distinct Entities</a:t>
            </a:r>
          </a:p>
        </p:txBody>
      </p:sp>
      <p:sp>
        <p:nvSpPr>
          <p:cNvPr id="3" name="Content Placeholder 2"/>
          <p:cNvSpPr>
            <a:spLocks noGrp="1"/>
          </p:cNvSpPr>
          <p:nvPr>
            <p:ph idx="1"/>
          </p:nvPr>
        </p:nvSpPr>
        <p:spPr/>
        <p:txBody>
          <a:bodyPr/>
          <a:lstStyle/>
          <a:p>
            <a:r>
              <a:rPr lang="en-US" sz="4000" dirty="0"/>
              <a:t>PMIx Standard</a:t>
            </a:r>
          </a:p>
          <a:p>
            <a:pPr lvl="1"/>
            <a:r>
              <a:rPr lang="en-US" sz="3200" dirty="0"/>
              <a:t>Defined set of APIs, attribute strings</a:t>
            </a:r>
          </a:p>
          <a:p>
            <a:pPr lvl="1"/>
            <a:r>
              <a:rPr lang="en-US" sz="3200" dirty="0"/>
              <a:t>Nothing about implementation</a:t>
            </a:r>
          </a:p>
          <a:p>
            <a:r>
              <a:rPr lang="en-US" sz="4000" dirty="0"/>
              <a:t>PMIx Reference Library</a:t>
            </a:r>
          </a:p>
          <a:p>
            <a:pPr lvl="1"/>
            <a:r>
              <a:rPr lang="en-US" sz="3200" dirty="0"/>
              <a:t>A full-featured implementation of the Standard</a:t>
            </a:r>
          </a:p>
          <a:p>
            <a:pPr lvl="1"/>
            <a:r>
              <a:rPr lang="en-US" sz="3200" dirty="0"/>
              <a:t>Intended to ease adoption</a:t>
            </a:r>
          </a:p>
          <a:p>
            <a:r>
              <a:rPr lang="en-US" sz="4000" dirty="0"/>
              <a:t>PMIx Reference RTE</a:t>
            </a:r>
          </a:p>
          <a:p>
            <a:pPr lvl="1"/>
            <a:r>
              <a:rPr lang="en-US" sz="3200" dirty="0"/>
              <a:t>Full-featured “shim” to a non-PMIx RM</a:t>
            </a:r>
          </a:p>
          <a:p>
            <a:pPr lvl="1"/>
            <a:r>
              <a:rPr lang="en-US" sz="3200" dirty="0"/>
              <a:t>Provides development environment</a:t>
            </a:r>
          </a:p>
        </p:txBody>
      </p:sp>
      <p:sp>
        <p:nvSpPr>
          <p:cNvPr id="4" name="TextBox 3"/>
          <p:cNvSpPr txBox="1"/>
          <p:nvPr/>
        </p:nvSpPr>
        <p:spPr>
          <a:xfrm>
            <a:off x="10210895" y="2784463"/>
            <a:ext cx="2376606" cy="757772"/>
          </a:xfrm>
          <a:prstGeom prst="rect">
            <a:avLst/>
          </a:prstGeom>
          <a:noFill/>
        </p:spPr>
        <p:txBody>
          <a:bodyPr wrap="square" rtlCol="0">
            <a:spAutoFit/>
          </a:bodyPr>
          <a:lstStyle/>
          <a:p>
            <a:pPr algn="ctr"/>
            <a:r>
              <a:rPr lang="en-US" sz="2162" i="1" dirty="0">
                <a:solidFill>
                  <a:srgbClr val="FF0000"/>
                </a:solidFill>
              </a:rPr>
              <a:t>v3.1</a:t>
            </a:r>
          </a:p>
          <a:p>
            <a:pPr algn="ctr"/>
            <a:r>
              <a:rPr lang="en-US" sz="2162" i="1" dirty="0">
                <a:solidFill>
                  <a:srgbClr val="FF0000"/>
                </a:solidFill>
              </a:rPr>
              <a:t>released!</a:t>
            </a:r>
          </a:p>
        </p:txBody>
      </p:sp>
    </p:spTree>
    <p:extLst>
      <p:ext uri="{BB962C8B-B14F-4D97-AF65-F5344CB8AC3E}">
        <p14:creationId xmlns:p14="http://schemas.microsoft.com/office/powerpoint/2010/main" val="36246942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7E92F1-065E-7346-BFDD-1ABCC1166BF2}"/>
              </a:ext>
            </a:extLst>
          </p:cNvPr>
          <p:cNvSpPr>
            <a:spLocks noGrp="1"/>
          </p:cNvSpPr>
          <p:nvPr>
            <p:ph idx="1"/>
          </p:nvPr>
        </p:nvSpPr>
        <p:spPr/>
        <p:txBody>
          <a:bodyPr/>
          <a:lstStyle/>
          <a:p>
            <a:r>
              <a:rPr lang="en-US" dirty="0"/>
              <a:t>PMIx_tool_init</a:t>
            </a:r>
          </a:p>
          <a:p>
            <a:pPr lvl="1"/>
            <a:r>
              <a:rPr lang="en-US" dirty="0"/>
              <a:t>Type of tool</a:t>
            </a:r>
          </a:p>
          <a:p>
            <a:pPr lvl="1"/>
            <a:r>
              <a:rPr lang="en-US" dirty="0"/>
              <a:t>Connection options</a:t>
            </a:r>
          </a:p>
          <a:p>
            <a:pPr lvl="2"/>
            <a:r>
              <a:rPr lang="en-US" dirty="0"/>
              <a:t>Do not connect</a:t>
            </a:r>
          </a:p>
          <a:p>
            <a:pPr lvl="2"/>
            <a:r>
              <a:rPr lang="en-US" dirty="0"/>
              <a:t>Connect via precedence rules</a:t>
            </a:r>
          </a:p>
          <a:p>
            <a:r>
              <a:rPr lang="en-US" dirty="0"/>
              <a:t>PMIx_tool_connect_to_server</a:t>
            </a:r>
          </a:p>
          <a:p>
            <a:pPr lvl="1"/>
            <a:r>
              <a:rPr lang="en-US" dirty="0"/>
              <a:t>If connected, disconnect from current server</a:t>
            </a:r>
          </a:p>
          <a:p>
            <a:pPr lvl="1"/>
            <a:r>
              <a:rPr lang="en-US" dirty="0"/>
              <a:t>Connect to new server per precedence rules</a:t>
            </a:r>
          </a:p>
        </p:txBody>
      </p:sp>
      <p:sp>
        <p:nvSpPr>
          <p:cNvPr id="2" name="Title 1">
            <a:extLst>
              <a:ext uri="{FF2B5EF4-FFF2-40B4-BE49-F238E27FC236}">
                <a16:creationId xmlns:a16="http://schemas.microsoft.com/office/drawing/2014/main" id="{9DA9BB9F-F71B-5F47-89CA-53C4DD5EC79A}"/>
              </a:ext>
            </a:extLst>
          </p:cNvPr>
          <p:cNvSpPr>
            <a:spLocks noGrp="1"/>
          </p:cNvSpPr>
          <p:nvPr>
            <p:ph type="title"/>
          </p:nvPr>
        </p:nvSpPr>
        <p:spPr/>
        <p:txBody>
          <a:bodyPr/>
          <a:lstStyle/>
          <a:p>
            <a:r>
              <a:rPr lang="en-US" dirty="0"/>
              <a:t>Tool Initialization</a:t>
            </a:r>
          </a:p>
        </p:txBody>
      </p:sp>
      <p:sp>
        <p:nvSpPr>
          <p:cNvPr id="4" name="TextBox 3">
            <a:extLst>
              <a:ext uri="{FF2B5EF4-FFF2-40B4-BE49-F238E27FC236}">
                <a16:creationId xmlns:a16="http://schemas.microsoft.com/office/drawing/2014/main" id="{E98294DE-D260-8742-A6F0-F50C40BA027D}"/>
              </a:ext>
            </a:extLst>
          </p:cNvPr>
          <p:cNvSpPr txBox="1"/>
          <p:nvPr/>
        </p:nvSpPr>
        <p:spPr>
          <a:xfrm>
            <a:off x="9353862" y="5771214"/>
            <a:ext cx="3558988" cy="707886"/>
          </a:xfrm>
          <a:prstGeom prst="rect">
            <a:avLst/>
          </a:prstGeom>
          <a:noFill/>
        </p:spPr>
        <p:txBody>
          <a:bodyPr wrap="none" rtlCol="0">
            <a:spAutoFit/>
          </a:bodyPr>
          <a:lstStyle/>
          <a:p>
            <a:r>
              <a:rPr lang="en-US" sz="2000" dirty="0">
                <a:solidFill>
                  <a:srgbClr val="FF0000"/>
                </a:solidFill>
              </a:rPr>
              <a:t>pmix_proc_t *proc,</a:t>
            </a:r>
          </a:p>
          <a:p>
            <a:r>
              <a:rPr lang="en-US" sz="2000" dirty="0">
                <a:solidFill>
                  <a:srgbClr val="FF0000"/>
                </a:solidFill>
              </a:rPr>
              <a:t>pmix_info_t info[], size_t ninfo</a:t>
            </a:r>
          </a:p>
        </p:txBody>
      </p:sp>
      <p:sp>
        <p:nvSpPr>
          <p:cNvPr id="5" name="TextBox 4">
            <a:extLst>
              <a:ext uri="{FF2B5EF4-FFF2-40B4-BE49-F238E27FC236}">
                <a16:creationId xmlns:a16="http://schemas.microsoft.com/office/drawing/2014/main" id="{124D22CB-F371-2240-953B-2E41CD76048D}"/>
              </a:ext>
            </a:extLst>
          </p:cNvPr>
          <p:cNvSpPr txBox="1"/>
          <p:nvPr/>
        </p:nvSpPr>
        <p:spPr>
          <a:xfrm>
            <a:off x="5204085" y="2236034"/>
            <a:ext cx="3558988" cy="707886"/>
          </a:xfrm>
          <a:prstGeom prst="rect">
            <a:avLst/>
          </a:prstGeom>
          <a:noFill/>
        </p:spPr>
        <p:txBody>
          <a:bodyPr wrap="none" rtlCol="0">
            <a:spAutoFit/>
          </a:bodyPr>
          <a:lstStyle/>
          <a:p>
            <a:r>
              <a:rPr lang="en-US" sz="2000" dirty="0">
                <a:solidFill>
                  <a:srgbClr val="FF0000"/>
                </a:solidFill>
              </a:rPr>
              <a:t>pmix_proc_t *proc,</a:t>
            </a:r>
          </a:p>
          <a:p>
            <a:r>
              <a:rPr lang="en-US" sz="2000" dirty="0">
                <a:solidFill>
                  <a:srgbClr val="FF0000"/>
                </a:solidFill>
              </a:rPr>
              <a:t>pmix_info_t info[], size_t ninfo</a:t>
            </a:r>
          </a:p>
        </p:txBody>
      </p:sp>
    </p:spTree>
    <p:extLst>
      <p:ext uri="{BB962C8B-B14F-4D97-AF65-F5344CB8AC3E}">
        <p14:creationId xmlns:p14="http://schemas.microsoft.com/office/powerpoint/2010/main" val="2070646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E35C5-2E0C-5F4D-85D5-C1E950160334}"/>
              </a:ext>
            </a:extLst>
          </p:cNvPr>
          <p:cNvSpPr>
            <a:spLocks noGrp="1"/>
          </p:cNvSpPr>
          <p:nvPr>
            <p:ph idx="1"/>
          </p:nvPr>
        </p:nvSpPr>
        <p:spPr/>
        <p:txBody>
          <a:bodyPr/>
          <a:lstStyle/>
          <a:p>
            <a:r>
              <a:rPr lang="en-US" sz="4000" dirty="0"/>
              <a:t>Given specific URI or filename</a:t>
            </a:r>
          </a:p>
          <a:p>
            <a:pPr lvl="1"/>
            <a:r>
              <a:rPr lang="en-US" sz="3200" dirty="0"/>
              <a:t>Special names found in configuration file (MCA  param)</a:t>
            </a:r>
          </a:p>
          <a:p>
            <a:pPr lvl="2"/>
            <a:r>
              <a:rPr lang="en-US" sz="2800" dirty="0"/>
              <a:t>PMIX_CONNECT_TO_SCHED</a:t>
            </a:r>
          </a:p>
          <a:p>
            <a:r>
              <a:rPr lang="en-US" sz="4000" dirty="0"/>
              <a:t>System server</a:t>
            </a:r>
          </a:p>
          <a:p>
            <a:pPr lvl="1"/>
            <a:r>
              <a:rPr lang="en-US" sz="3200" dirty="0"/>
              <a:t>If system-server-only, then return error if not found</a:t>
            </a:r>
          </a:p>
          <a:p>
            <a:r>
              <a:rPr lang="en-US" sz="4000" dirty="0"/>
              <a:t>Scan server </a:t>
            </a:r>
            <a:r>
              <a:rPr lang="en-US" sz="4000" dirty="0" err="1"/>
              <a:t>tmpdir’s</a:t>
            </a:r>
            <a:endParaRPr lang="en-US" sz="4000" dirty="0"/>
          </a:p>
          <a:p>
            <a:pPr lvl="1"/>
            <a:r>
              <a:rPr lang="en-US" sz="3200" dirty="0"/>
              <a:t>Given server PID or nspace</a:t>
            </a:r>
          </a:p>
          <a:p>
            <a:pPr lvl="2"/>
            <a:r>
              <a:rPr lang="en-US" sz="2800" dirty="0"/>
              <a:t>Returns error if not found or not allowed to access</a:t>
            </a:r>
          </a:p>
          <a:p>
            <a:pPr lvl="1"/>
            <a:r>
              <a:rPr lang="en-US" sz="3200" dirty="0"/>
              <a:t>First generic tool uid/gid allowed to access</a:t>
            </a:r>
          </a:p>
          <a:p>
            <a:pPr lvl="1"/>
            <a:endParaRPr lang="en-US" sz="3200" dirty="0"/>
          </a:p>
          <a:p>
            <a:endParaRPr lang="en-US" sz="4000" dirty="0"/>
          </a:p>
        </p:txBody>
      </p:sp>
      <p:sp>
        <p:nvSpPr>
          <p:cNvPr id="3" name="Title 2">
            <a:extLst>
              <a:ext uri="{FF2B5EF4-FFF2-40B4-BE49-F238E27FC236}">
                <a16:creationId xmlns:a16="http://schemas.microsoft.com/office/drawing/2014/main" id="{3214CF53-69B1-7A47-B6BB-FEC07C48BDDD}"/>
              </a:ext>
            </a:extLst>
          </p:cNvPr>
          <p:cNvSpPr>
            <a:spLocks noGrp="1"/>
          </p:cNvSpPr>
          <p:nvPr>
            <p:ph type="title"/>
          </p:nvPr>
        </p:nvSpPr>
        <p:spPr/>
        <p:txBody>
          <a:bodyPr/>
          <a:lstStyle/>
          <a:p>
            <a:r>
              <a:rPr lang="en-US" dirty="0"/>
              <a:t>Connection Precedence</a:t>
            </a:r>
          </a:p>
        </p:txBody>
      </p:sp>
    </p:spTree>
    <p:extLst>
      <p:ext uri="{BB962C8B-B14F-4D97-AF65-F5344CB8AC3E}">
        <p14:creationId xmlns:p14="http://schemas.microsoft.com/office/powerpoint/2010/main" val="22951752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451B068-D1B3-D540-97EB-295218B94A1A}"/>
              </a:ext>
            </a:extLst>
          </p:cNvPr>
          <p:cNvSpPr>
            <a:spLocks noGrp="1"/>
          </p:cNvSpPr>
          <p:nvPr>
            <p:ph idx="1"/>
          </p:nvPr>
        </p:nvSpPr>
        <p:spPr/>
        <p:txBody>
          <a:bodyPr/>
          <a:lstStyle/>
          <a:p>
            <a:r>
              <a:rPr lang="en-US" dirty="0"/>
              <a:t>Query local server for URI</a:t>
            </a:r>
          </a:p>
          <a:p>
            <a:pPr lvl="1"/>
            <a:r>
              <a:rPr lang="en-US" dirty="0"/>
              <a:t>Reconnect to returned URI</a:t>
            </a:r>
          </a:p>
          <a:p>
            <a:pPr lvl="1"/>
            <a:r>
              <a:rPr lang="en-US" dirty="0"/>
              <a:t>System and job-level servers</a:t>
            </a:r>
          </a:p>
          <a:p>
            <a:r>
              <a:rPr lang="en-US" dirty="0"/>
              <a:t>Compute from configuration, given target node</a:t>
            </a:r>
          </a:p>
          <a:p>
            <a:pPr lvl="1"/>
            <a:r>
              <a:rPr lang="en-US" dirty="0"/>
              <a:t>MCA param for static socket of system servers</a:t>
            </a:r>
          </a:p>
          <a:p>
            <a:r>
              <a:rPr lang="en-US" dirty="0"/>
              <a:t>Spawn proxy to scan</a:t>
            </a:r>
          </a:p>
          <a:p>
            <a:pPr lvl="1"/>
            <a:r>
              <a:rPr lang="en-US" dirty="0"/>
              <a:t>Assumes permissions and mechanism for spawn</a:t>
            </a:r>
          </a:p>
        </p:txBody>
      </p:sp>
      <p:sp>
        <p:nvSpPr>
          <p:cNvPr id="2" name="Title 1">
            <a:extLst>
              <a:ext uri="{FF2B5EF4-FFF2-40B4-BE49-F238E27FC236}">
                <a16:creationId xmlns:a16="http://schemas.microsoft.com/office/drawing/2014/main" id="{D4147E35-30A5-5342-91F4-F4F38166B733}"/>
              </a:ext>
            </a:extLst>
          </p:cNvPr>
          <p:cNvSpPr>
            <a:spLocks noGrp="1"/>
          </p:cNvSpPr>
          <p:nvPr>
            <p:ph type="title"/>
          </p:nvPr>
        </p:nvSpPr>
        <p:spPr/>
        <p:txBody>
          <a:bodyPr/>
          <a:lstStyle/>
          <a:p>
            <a:r>
              <a:rPr lang="en-US" dirty="0"/>
              <a:t>Tool Connections: Remote</a:t>
            </a:r>
          </a:p>
        </p:txBody>
      </p:sp>
      <p:pic>
        <p:nvPicPr>
          <p:cNvPr id="3" name="Picture 2">
            <a:extLst>
              <a:ext uri="{FF2B5EF4-FFF2-40B4-BE49-F238E27FC236}">
                <a16:creationId xmlns:a16="http://schemas.microsoft.com/office/drawing/2014/main" id="{FBD3FB77-6EFD-1E4A-9F64-E522D93C6311}"/>
              </a:ext>
            </a:extLst>
          </p:cNvPr>
          <p:cNvPicPr>
            <a:picLocks noChangeAspect="1"/>
          </p:cNvPicPr>
          <p:nvPr/>
        </p:nvPicPr>
        <p:blipFill>
          <a:blip r:embed="rId2"/>
          <a:stretch>
            <a:fillRect/>
          </a:stretch>
        </p:blipFill>
        <p:spPr>
          <a:xfrm>
            <a:off x="8588389" y="2068641"/>
            <a:ext cx="6042011" cy="2363657"/>
          </a:xfrm>
          <a:prstGeom prst="rect">
            <a:avLst/>
          </a:prstGeom>
        </p:spPr>
      </p:pic>
    </p:spTree>
    <p:extLst>
      <p:ext uri="{BB962C8B-B14F-4D97-AF65-F5344CB8AC3E}">
        <p14:creationId xmlns:p14="http://schemas.microsoft.com/office/powerpoint/2010/main" val="24148069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3C586-C3EB-AE43-8154-B21A717C0582}"/>
              </a:ext>
            </a:extLst>
          </p:cNvPr>
          <p:cNvSpPr>
            <a:spLocks noGrp="1"/>
          </p:cNvSpPr>
          <p:nvPr>
            <p:ph type="title"/>
          </p:nvPr>
        </p:nvSpPr>
        <p:spPr/>
        <p:txBody>
          <a:bodyPr/>
          <a:lstStyle/>
          <a:p>
            <a:r>
              <a:rPr lang="en-US" dirty="0"/>
              <a:t>General Capabilities</a:t>
            </a:r>
          </a:p>
        </p:txBody>
      </p:sp>
      <p:sp>
        <p:nvSpPr>
          <p:cNvPr id="4" name="Content Placeholder 3">
            <a:extLst>
              <a:ext uri="{FF2B5EF4-FFF2-40B4-BE49-F238E27FC236}">
                <a16:creationId xmlns:a16="http://schemas.microsoft.com/office/drawing/2014/main" id="{8A7FB4CD-1782-CD49-895F-FDBE20AE91B3}"/>
              </a:ext>
            </a:extLst>
          </p:cNvPr>
          <p:cNvSpPr>
            <a:spLocks noGrp="1"/>
          </p:cNvSpPr>
          <p:nvPr>
            <p:ph idx="1"/>
          </p:nvPr>
        </p:nvSpPr>
        <p:spPr/>
        <p:txBody>
          <a:bodyPr/>
          <a:lstStyle/>
          <a:p>
            <a:r>
              <a:rPr lang="en-US" sz="3600" dirty="0"/>
              <a:t>Query RM or launcher for support</a:t>
            </a:r>
          </a:p>
          <a:p>
            <a:pPr lvl="1"/>
            <a:r>
              <a:rPr lang="en-US" sz="2800" dirty="0"/>
              <a:t>Mechanisms for “hold” and “release”</a:t>
            </a:r>
          </a:p>
          <a:p>
            <a:pPr lvl="1"/>
            <a:r>
              <a:rPr lang="en-US" sz="2800" dirty="0"/>
              <a:t>Daemon co-launch capabilities</a:t>
            </a:r>
          </a:p>
          <a:p>
            <a:pPr lvl="1"/>
            <a:r>
              <a:rPr lang="en-US" sz="2800" dirty="0"/>
              <a:t>IO forwarding support</a:t>
            </a:r>
          </a:p>
          <a:p>
            <a:r>
              <a:rPr lang="en-US" sz="3600" dirty="0"/>
              <a:t>Specify app release mechanism</a:t>
            </a:r>
          </a:p>
          <a:p>
            <a:pPr lvl="1"/>
            <a:r>
              <a:rPr lang="en-US" sz="2800" dirty="0"/>
              <a:t>PMIx event, signal, …</a:t>
            </a:r>
          </a:p>
          <a:p>
            <a:r>
              <a:rPr lang="en-US" sz="3600" dirty="0"/>
              <a:t>Register for events</a:t>
            </a:r>
          </a:p>
          <a:p>
            <a:pPr lvl="1"/>
            <a:r>
              <a:rPr lang="en-US" sz="2800" dirty="0"/>
              <a:t>Termination of debugger job and/or daemons</a:t>
            </a:r>
          </a:p>
          <a:p>
            <a:pPr lvl="1"/>
            <a:r>
              <a:rPr lang="en-US" sz="2800" dirty="0"/>
              <a:t>Termination of app job and/or procs</a:t>
            </a:r>
          </a:p>
          <a:p>
            <a:pPr lvl="1"/>
            <a:r>
              <a:rPr lang="en-US" sz="2800" dirty="0"/>
              <a:t>Request debugger start on event from app</a:t>
            </a:r>
          </a:p>
        </p:txBody>
      </p:sp>
    </p:spTree>
    <p:extLst>
      <p:ext uri="{BB962C8B-B14F-4D97-AF65-F5344CB8AC3E}">
        <p14:creationId xmlns:p14="http://schemas.microsoft.com/office/powerpoint/2010/main" val="1357610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B85B-9EE5-FD40-BF39-2C9396B30673}"/>
              </a:ext>
            </a:extLst>
          </p:cNvPr>
          <p:cNvSpPr>
            <a:spLocks noGrp="1"/>
          </p:cNvSpPr>
          <p:nvPr>
            <p:ph type="title"/>
          </p:nvPr>
        </p:nvSpPr>
        <p:spPr/>
        <p:txBody>
          <a:bodyPr/>
          <a:lstStyle/>
          <a:p>
            <a:r>
              <a:rPr lang="en-US" dirty="0"/>
              <a:t>Debugger/Tool Features</a:t>
            </a:r>
          </a:p>
        </p:txBody>
      </p:sp>
      <p:sp>
        <p:nvSpPr>
          <p:cNvPr id="3" name="Content Placeholder 2">
            <a:extLst>
              <a:ext uri="{FF2B5EF4-FFF2-40B4-BE49-F238E27FC236}">
                <a16:creationId xmlns:a16="http://schemas.microsoft.com/office/drawing/2014/main" id="{2857A293-586A-FE41-A0FF-DA4280EDACD0}"/>
              </a:ext>
            </a:extLst>
          </p:cNvPr>
          <p:cNvSpPr>
            <a:spLocks noGrp="1"/>
          </p:cNvSpPr>
          <p:nvPr>
            <p:ph sz="half" idx="1"/>
          </p:nvPr>
        </p:nvSpPr>
        <p:spPr/>
        <p:txBody>
          <a:bodyPr/>
          <a:lstStyle/>
          <a:p>
            <a:r>
              <a:rPr lang="en-US" sz="2800" dirty="0"/>
              <a:t>Co-launch/co-location of daemons</a:t>
            </a:r>
          </a:p>
          <a:p>
            <a:pPr lvl="1"/>
            <a:r>
              <a:rPr lang="en-US" sz="2400" dirty="0"/>
              <a:t>At initial app spawn</a:t>
            </a:r>
          </a:p>
          <a:p>
            <a:pPr lvl="2"/>
            <a:r>
              <a:rPr lang="en-US" sz="2000" dirty="0"/>
              <a:t>Co-launch</a:t>
            </a:r>
          </a:p>
          <a:p>
            <a:pPr lvl="1"/>
            <a:r>
              <a:rPr lang="en-US" sz="2400" dirty="0"/>
              <a:t>Upon attach </a:t>
            </a:r>
          </a:p>
          <a:p>
            <a:pPr lvl="2"/>
            <a:r>
              <a:rPr lang="en-US" sz="2000" dirty="0"/>
              <a:t>Spawn w/co-location</a:t>
            </a:r>
          </a:p>
          <a:p>
            <a:r>
              <a:rPr lang="en-US" sz="2800" dirty="0"/>
              <a:t>Launch control</a:t>
            </a:r>
          </a:p>
          <a:p>
            <a:pPr lvl="1"/>
            <a:r>
              <a:rPr lang="en-US" sz="2400" dirty="0"/>
              <a:t>Stop-on-exec, stop-in-init, stop-in-app</a:t>
            </a:r>
          </a:p>
          <a:p>
            <a:pPr lvl="1"/>
            <a:r>
              <a:rPr lang="en-US" sz="2400" dirty="0"/>
              <a:t>Release method to be used</a:t>
            </a:r>
          </a:p>
          <a:p>
            <a:r>
              <a:rPr lang="en-US" sz="2800" dirty="0"/>
              <a:t>Forwarding of IO</a:t>
            </a:r>
          </a:p>
          <a:p>
            <a:pPr lvl="1"/>
            <a:r>
              <a:rPr lang="en-US" sz="2400" dirty="0"/>
              <a:t>To/from debugger daemons</a:t>
            </a:r>
          </a:p>
          <a:p>
            <a:pPr lvl="1"/>
            <a:r>
              <a:rPr lang="en-US" sz="2400" dirty="0"/>
              <a:t>To/from app being debugged</a:t>
            </a:r>
          </a:p>
        </p:txBody>
      </p:sp>
      <p:sp>
        <p:nvSpPr>
          <p:cNvPr id="4" name="Content Placeholder 3">
            <a:extLst>
              <a:ext uri="{FF2B5EF4-FFF2-40B4-BE49-F238E27FC236}">
                <a16:creationId xmlns:a16="http://schemas.microsoft.com/office/drawing/2014/main" id="{778707C2-4710-4E4B-BAEF-97DF3586B2F8}"/>
              </a:ext>
            </a:extLst>
          </p:cNvPr>
          <p:cNvSpPr>
            <a:spLocks noGrp="1"/>
          </p:cNvSpPr>
          <p:nvPr>
            <p:ph sz="half" idx="2"/>
          </p:nvPr>
        </p:nvSpPr>
        <p:spPr/>
        <p:txBody>
          <a:bodyPr/>
          <a:lstStyle/>
          <a:p>
            <a:r>
              <a:rPr lang="en-US" sz="2800" dirty="0"/>
              <a:t>Query app info</a:t>
            </a:r>
          </a:p>
          <a:p>
            <a:pPr lvl="1"/>
            <a:r>
              <a:rPr lang="en-US" sz="2400" dirty="0"/>
              <a:t>Global and local proctable</a:t>
            </a:r>
          </a:p>
          <a:p>
            <a:pPr lvl="1"/>
            <a:r>
              <a:rPr lang="en-US" sz="2400" dirty="0"/>
              <a:t>Application internal metadata</a:t>
            </a:r>
          </a:p>
          <a:p>
            <a:r>
              <a:rPr lang="en-US" sz="2800" dirty="0"/>
              <a:t>Direct/indirect launch support</a:t>
            </a:r>
          </a:p>
          <a:p>
            <a:pPr lvl="1"/>
            <a:r>
              <a:rPr lang="en-US" sz="2400" dirty="0"/>
              <a:t>Forward, set/unset/modify envars (e.g., LD_PRELOAD)</a:t>
            </a:r>
          </a:p>
          <a:p>
            <a:pPr lvl="1"/>
            <a:r>
              <a:rPr lang="en-US" sz="2400" dirty="0"/>
              <a:t>Launcher directives</a:t>
            </a:r>
          </a:p>
          <a:p>
            <a:pPr lvl="2"/>
            <a:r>
              <a:rPr lang="en-US" sz="2000" dirty="0"/>
              <a:t>Modify local fork/exec agent</a:t>
            </a:r>
          </a:p>
          <a:p>
            <a:pPr lvl="2"/>
            <a:r>
              <a:rPr lang="en-US" sz="2000" dirty="0"/>
              <a:t>Replace launcher daemons</a:t>
            </a:r>
          </a:p>
          <a:p>
            <a:r>
              <a:rPr lang="en-US" sz="2800" dirty="0"/>
              <a:t>Local launcher fork/exec option</a:t>
            </a:r>
          </a:p>
          <a:p>
            <a:pPr lvl="1"/>
            <a:r>
              <a:rPr lang="en-US" sz="2400" dirty="0"/>
              <a:t>If PMIx_Spawn not available or if desired</a:t>
            </a:r>
          </a:p>
        </p:txBody>
      </p:sp>
    </p:spTree>
    <p:extLst>
      <p:ext uri="{BB962C8B-B14F-4D97-AF65-F5344CB8AC3E}">
        <p14:creationId xmlns:p14="http://schemas.microsoft.com/office/powerpoint/2010/main" val="373141510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bwMode="auto">
          <a:xfrm>
            <a:off x="4259416" y="3787915"/>
            <a:ext cx="2011680" cy="201168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8" name="TextBox 7"/>
          <p:cNvSpPr txBox="1"/>
          <p:nvPr/>
        </p:nvSpPr>
        <p:spPr>
          <a:xfrm>
            <a:off x="4866878" y="3834802"/>
            <a:ext cx="998991" cy="720197"/>
          </a:xfrm>
          <a:prstGeom prst="rect">
            <a:avLst/>
          </a:prstGeom>
          <a:noFill/>
        </p:spPr>
        <p:txBody>
          <a:bodyPr wrap="none" rtlCol="0">
            <a:spAutoFit/>
          </a:bodyPr>
          <a:lstStyle/>
          <a:p>
            <a:r>
              <a:rPr lang="en-US" sz="4080" dirty="0"/>
              <a:t>RM</a:t>
            </a:r>
          </a:p>
        </p:txBody>
      </p:sp>
      <p:sp>
        <p:nvSpPr>
          <p:cNvPr id="38" name="Oval 37"/>
          <p:cNvSpPr/>
          <p:nvPr/>
        </p:nvSpPr>
        <p:spPr>
          <a:xfrm>
            <a:off x="4585326" y="4676647"/>
            <a:ext cx="1359859" cy="835099"/>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dirty="0">
                <a:solidFill>
                  <a:schemeClr val="bg1"/>
                </a:solidFill>
              </a:rPr>
              <a:t>PMIx</a:t>
            </a:r>
          </a:p>
          <a:p>
            <a:pPr algn="ctr"/>
            <a:r>
              <a:rPr lang="en-US" sz="1920" dirty="0">
                <a:solidFill>
                  <a:schemeClr val="bg1"/>
                </a:solidFill>
              </a:rPr>
              <a:t>Server</a:t>
            </a:r>
          </a:p>
        </p:txBody>
      </p:sp>
      <p:pic>
        <p:nvPicPr>
          <p:cNvPr id="51"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849019" y="6376115"/>
            <a:ext cx="1986330" cy="1229818"/>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2" name="Oval 51"/>
          <p:cNvSpPr/>
          <p:nvPr/>
        </p:nvSpPr>
        <p:spPr bwMode="auto">
          <a:xfrm>
            <a:off x="4242186" y="6875840"/>
            <a:ext cx="246161" cy="36576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cxnSp>
        <p:nvCxnSpPr>
          <p:cNvPr id="11" name="Straight Connector 10">
            <a:extLst>
              <a:ext uri="{FF2B5EF4-FFF2-40B4-BE49-F238E27FC236}">
                <a16:creationId xmlns:a16="http://schemas.microsoft.com/office/drawing/2014/main" id="{3B1B9C86-AA50-7547-A8AA-3F8B2F2B39FD}"/>
              </a:ext>
            </a:extLst>
          </p:cNvPr>
          <p:cNvCxnSpPr>
            <a:stCxn id="52" idx="7"/>
            <a:endCxn id="38" idx="4"/>
          </p:cNvCxnSpPr>
          <p:nvPr/>
        </p:nvCxnSpPr>
        <p:spPr bwMode="auto">
          <a:xfrm flipV="1">
            <a:off x="4452298" y="5511747"/>
            <a:ext cx="812958" cy="1417658"/>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45" name="Oval 44">
            <a:extLst>
              <a:ext uri="{FF2B5EF4-FFF2-40B4-BE49-F238E27FC236}">
                <a16:creationId xmlns:a16="http://schemas.microsoft.com/office/drawing/2014/main" id="{5221BE27-997C-7C44-B3DF-78C6BA80B3B3}"/>
              </a:ext>
            </a:extLst>
          </p:cNvPr>
          <p:cNvSpPr/>
          <p:nvPr/>
        </p:nvSpPr>
        <p:spPr bwMode="auto">
          <a:xfrm>
            <a:off x="7520033" y="3787915"/>
            <a:ext cx="1404218" cy="1404218"/>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6" name="TextBox 45">
            <a:extLst>
              <a:ext uri="{FF2B5EF4-FFF2-40B4-BE49-F238E27FC236}">
                <a16:creationId xmlns:a16="http://schemas.microsoft.com/office/drawing/2014/main" id="{D2E1CFF4-56DA-B14A-98CE-8A7DEDD3D760}"/>
              </a:ext>
            </a:extLst>
          </p:cNvPr>
          <p:cNvSpPr txBox="1"/>
          <p:nvPr/>
        </p:nvSpPr>
        <p:spPr>
          <a:xfrm>
            <a:off x="7895898" y="3935464"/>
            <a:ext cx="615874" cy="424732"/>
          </a:xfrm>
          <a:prstGeom prst="rect">
            <a:avLst/>
          </a:prstGeom>
          <a:noFill/>
        </p:spPr>
        <p:txBody>
          <a:bodyPr wrap="none" rtlCol="0">
            <a:spAutoFit/>
          </a:bodyPr>
          <a:lstStyle/>
          <a:p>
            <a:r>
              <a:rPr lang="en-US" sz="2160" dirty="0"/>
              <a:t>RM</a:t>
            </a:r>
          </a:p>
        </p:txBody>
      </p:sp>
      <p:sp>
        <p:nvSpPr>
          <p:cNvPr id="47" name="Oval 46">
            <a:extLst>
              <a:ext uri="{FF2B5EF4-FFF2-40B4-BE49-F238E27FC236}">
                <a16:creationId xmlns:a16="http://schemas.microsoft.com/office/drawing/2014/main" id="{15A76F79-9C82-F343-AFE8-456C30F1AD82}"/>
              </a:ext>
            </a:extLst>
          </p:cNvPr>
          <p:cNvSpPr/>
          <p:nvPr/>
        </p:nvSpPr>
        <p:spPr>
          <a:xfrm>
            <a:off x="7682988" y="4435687"/>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48" name="Rounded Rectangle 47">
            <a:extLst>
              <a:ext uri="{FF2B5EF4-FFF2-40B4-BE49-F238E27FC236}">
                <a16:creationId xmlns:a16="http://schemas.microsoft.com/office/drawing/2014/main" id="{83500C72-4AA5-7843-87F1-04E6306E25F1}"/>
              </a:ext>
            </a:extLst>
          </p:cNvPr>
          <p:cNvSpPr/>
          <p:nvPr/>
        </p:nvSpPr>
        <p:spPr>
          <a:xfrm>
            <a:off x="7317867" y="5799595"/>
            <a:ext cx="578032" cy="42098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0" dirty="0">
              <a:solidFill>
                <a:schemeClr val="tx1"/>
              </a:solidFill>
            </a:endParaRPr>
          </a:p>
        </p:txBody>
      </p:sp>
      <p:sp>
        <p:nvSpPr>
          <p:cNvPr id="50" name="Rounded Rectangle 49">
            <a:extLst>
              <a:ext uri="{FF2B5EF4-FFF2-40B4-BE49-F238E27FC236}">
                <a16:creationId xmlns:a16="http://schemas.microsoft.com/office/drawing/2014/main" id="{DE927F0B-4A1E-914F-8807-1B70B2881DC0}"/>
              </a:ext>
            </a:extLst>
          </p:cNvPr>
          <p:cNvSpPr/>
          <p:nvPr/>
        </p:nvSpPr>
        <p:spPr>
          <a:xfrm>
            <a:off x="8653653" y="5799595"/>
            <a:ext cx="578032" cy="42098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0" dirty="0">
              <a:solidFill>
                <a:schemeClr val="tx1"/>
              </a:solidFill>
            </a:endParaRPr>
          </a:p>
        </p:txBody>
      </p:sp>
      <p:cxnSp>
        <p:nvCxnSpPr>
          <p:cNvPr id="13" name="Straight Connector 12">
            <a:extLst>
              <a:ext uri="{FF2B5EF4-FFF2-40B4-BE49-F238E27FC236}">
                <a16:creationId xmlns:a16="http://schemas.microsoft.com/office/drawing/2014/main" id="{0F4582C1-97C4-284F-9589-28F5289ADFC3}"/>
              </a:ext>
            </a:extLst>
          </p:cNvPr>
          <p:cNvCxnSpPr>
            <a:stCxn id="47" idx="4"/>
            <a:endCxn id="48" idx="0"/>
          </p:cNvCxnSpPr>
          <p:nvPr/>
        </p:nvCxnSpPr>
        <p:spPr bwMode="auto">
          <a:xfrm flipH="1">
            <a:off x="7606883" y="5097884"/>
            <a:ext cx="615259" cy="701711"/>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B6995D13-8F5E-2646-B30A-8EE06493AEB9}"/>
              </a:ext>
            </a:extLst>
          </p:cNvPr>
          <p:cNvCxnSpPr>
            <a:cxnSpLocks/>
            <a:stCxn id="47" idx="4"/>
            <a:endCxn id="50" idx="0"/>
          </p:cNvCxnSpPr>
          <p:nvPr/>
        </p:nvCxnSpPr>
        <p:spPr bwMode="auto">
          <a:xfrm>
            <a:off x="8222143" y="5097884"/>
            <a:ext cx="720527" cy="701711"/>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24" name="Elbow Connector 23">
            <a:extLst>
              <a:ext uri="{FF2B5EF4-FFF2-40B4-BE49-F238E27FC236}">
                <a16:creationId xmlns:a16="http://schemas.microsoft.com/office/drawing/2014/main" id="{2152E64D-2308-7E45-88D7-D970CA316F76}"/>
              </a:ext>
            </a:extLst>
          </p:cNvPr>
          <p:cNvCxnSpPr>
            <a:stCxn id="7" idx="0"/>
          </p:cNvCxnSpPr>
          <p:nvPr/>
        </p:nvCxnSpPr>
        <p:spPr bwMode="auto">
          <a:xfrm rot="5400000" flipH="1" flipV="1">
            <a:off x="7322350" y="895749"/>
            <a:ext cx="835074" cy="4949262"/>
          </a:xfrm>
          <a:prstGeom prst="bentConnector2">
            <a:avLst/>
          </a:prstGeom>
          <a:solidFill>
            <a:schemeClr val="accent1"/>
          </a:solidFill>
          <a:ln w="28575" cap="flat" cmpd="sng" algn="ctr">
            <a:solidFill>
              <a:schemeClr val="tx1"/>
            </a:solidFill>
            <a:prstDash val="solid"/>
            <a:round/>
            <a:headEnd type="none" w="med" len="med"/>
            <a:tailEnd type="arrow" w="med" len="med"/>
          </a:ln>
          <a:effectLst/>
        </p:spPr>
      </p:cxnSp>
      <p:cxnSp>
        <p:nvCxnSpPr>
          <p:cNvPr id="33" name="Straight Connector 32">
            <a:extLst>
              <a:ext uri="{FF2B5EF4-FFF2-40B4-BE49-F238E27FC236}">
                <a16:creationId xmlns:a16="http://schemas.microsoft.com/office/drawing/2014/main" id="{F6BC3CC8-FFF2-2D45-87BE-52DA56A429D6}"/>
              </a:ext>
            </a:extLst>
          </p:cNvPr>
          <p:cNvCxnSpPr>
            <a:cxnSpLocks/>
            <a:endCxn id="45" idx="0"/>
          </p:cNvCxnSpPr>
          <p:nvPr/>
        </p:nvCxnSpPr>
        <p:spPr bwMode="auto">
          <a:xfrm>
            <a:off x="8222142" y="2952842"/>
            <a:ext cx="0" cy="835073"/>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3" name="Oval 42">
            <a:extLst>
              <a:ext uri="{FF2B5EF4-FFF2-40B4-BE49-F238E27FC236}">
                <a16:creationId xmlns:a16="http://schemas.microsoft.com/office/drawing/2014/main" id="{D6AE67D8-6B4E-CC4F-A06C-D3E10A7233B8}"/>
              </a:ext>
            </a:extLst>
          </p:cNvPr>
          <p:cNvSpPr/>
          <p:nvPr/>
        </p:nvSpPr>
        <p:spPr bwMode="auto">
          <a:xfrm>
            <a:off x="10321572" y="290378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1" name="Oval 60">
            <a:extLst>
              <a:ext uri="{FF2B5EF4-FFF2-40B4-BE49-F238E27FC236}">
                <a16:creationId xmlns:a16="http://schemas.microsoft.com/office/drawing/2014/main" id="{D20F9410-A706-5D42-9A5E-08B4DE5B8D60}"/>
              </a:ext>
            </a:extLst>
          </p:cNvPr>
          <p:cNvSpPr/>
          <p:nvPr/>
        </p:nvSpPr>
        <p:spPr bwMode="auto">
          <a:xfrm>
            <a:off x="10504452" y="290378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2" name="Oval 61">
            <a:extLst>
              <a:ext uri="{FF2B5EF4-FFF2-40B4-BE49-F238E27FC236}">
                <a16:creationId xmlns:a16="http://schemas.microsoft.com/office/drawing/2014/main" id="{EDFA1CAA-33F8-2A4D-8B5F-B796E8457EC2}"/>
              </a:ext>
            </a:extLst>
          </p:cNvPr>
          <p:cNvSpPr/>
          <p:nvPr/>
        </p:nvSpPr>
        <p:spPr bwMode="auto">
          <a:xfrm>
            <a:off x="10687332" y="290378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3" name="Decagon 62">
            <a:extLst>
              <a:ext uri="{FF2B5EF4-FFF2-40B4-BE49-F238E27FC236}">
                <a16:creationId xmlns:a16="http://schemas.microsoft.com/office/drawing/2014/main" id="{A22E8380-1F25-C849-A375-20B762123EEA}"/>
              </a:ext>
            </a:extLst>
          </p:cNvPr>
          <p:cNvSpPr/>
          <p:nvPr/>
        </p:nvSpPr>
        <p:spPr bwMode="auto">
          <a:xfrm>
            <a:off x="9106669" y="4421851"/>
            <a:ext cx="1170178" cy="1170178"/>
          </a:xfrm>
          <a:prstGeom prst="decag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4080" dirty="0">
              <a:latin typeface="Arial" pitchFamily="-65" charset="0"/>
              <a:ea typeface="ＭＳ Ｐゴシック" pitchFamily="-65" charset="-128"/>
              <a:cs typeface="ＭＳ Ｐゴシック" pitchFamily="-65" charset="-128"/>
            </a:endParaRPr>
          </a:p>
        </p:txBody>
      </p:sp>
      <p:sp>
        <p:nvSpPr>
          <p:cNvPr id="64" name="TextBox 63">
            <a:extLst>
              <a:ext uri="{FF2B5EF4-FFF2-40B4-BE49-F238E27FC236}">
                <a16:creationId xmlns:a16="http://schemas.microsoft.com/office/drawing/2014/main" id="{4519D15D-35F1-E44F-8652-EBCD53AED290}"/>
              </a:ext>
            </a:extLst>
          </p:cNvPr>
          <p:cNvSpPr txBox="1"/>
          <p:nvPr/>
        </p:nvSpPr>
        <p:spPr>
          <a:xfrm>
            <a:off x="9280877" y="4619142"/>
            <a:ext cx="785793" cy="757130"/>
          </a:xfrm>
          <a:prstGeom prst="rect">
            <a:avLst/>
          </a:prstGeom>
          <a:noFill/>
        </p:spPr>
        <p:txBody>
          <a:bodyPr wrap="none" rtlCol="0">
            <a:spAutoFit/>
          </a:bodyPr>
          <a:lstStyle/>
          <a:p>
            <a:r>
              <a:rPr lang="en-US" sz="2160" dirty="0">
                <a:solidFill>
                  <a:schemeClr val="bg1"/>
                </a:solidFill>
              </a:rPr>
              <a:t>Dbgr</a:t>
            </a:r>
          </a:p>
          <a:p>
            <a:r>
              <a:rPr lang="en-US" sz="2160" dirty="0">
                <a:solidFill>
                  <a:schemeClr val="bg1"/>
                </a:solidFill>
              </a:rPr>
              <a:t>Dmn</a:t>
            </a:r>
          </a:p>
        </p:txBody>
      </p:sp>
      <p:sp>
        <p:nvSpPr>
          <p:cNvPr id="66" name="Freeform 65">
            <a:extLst>
              <a:ext uri="{FF2B5EF4-FFF2-40B4-BE49-F238E27FC236}">
                <a16:creationId xmlns:a16="http://schemas.microsoft.com/office/drawing/2014/main" id="{DF0301CA-9CF2-EC42-9D48-62AEB4685FCE}"/>
              </a:ext>
            </a:extLst>
          </p:cNvPr>
          <p:cNvSpPr/>
          <p:nvPr/>
        </p:nvSpPr>
        <p:spPr bwMode="auto">
          <a:xfrm>
            <a:off x="7707724" y="5584531"/>
            <a:ext cx="2163500" cy="1172070"/>
          </a:xfrm>
          <a:custGeom>
            <a:avLst/>
            <a:gdLst>
              <a:gd name="connsiteX0" fmla="*/ 1665249 w 1802917"/>
              <a:gd name="connsiteY0" fmla="*/ 0 h 976725"/>
              <a:gd name="connsiteX1" fmla="*/ 1635512 w 1802917"/>
              <a:gd name="connsiteY1" fmla="*/ 966439 h 976725"/>
              <a:gd name="connsiteX2" fmla="*/ 0 w 1802917"/>
              <a:gd name="connsiteY2" fmla="*/ 535258 h 976725"/>
              <a:gd name="connsiteX3" fmla="*/ 0 w 1802917"/>
              <a:gd name="connsiteY3" fmla="*/ 535258 h 976725"/>
            </a:gdLst>
            <a:ahLst/>
            <a:cxnLst>
              <a:cxn ang="0">
                <a:pos x="connsiteX0" y="connsiteY0"/>
              </a:cxn>
              <a:cxn ang="0">
                <a:pos x="connsiteX1" y="connsiteY1"/>
              </a:cxn>
              <a:cxn ang="0">
                <a:pos x="connsiteX2" y="connsiteY2"/>
              </a:cxn>
              <a:cxn ang="0">
                <a:pos x="connsiteX3" y="connsiteY3"/>
              </a:cxn>
            </a:cxnLst>
            <a:rect l="l" t="t" r="r" b="b"/>
            <a:pathLst>
              <a:path w="1802917" h="976725">
                <a:moveTo>
                  <a:pt x="1665249" y="0"/>
                </a:moveTo>
                <a:cubicBezTo>
                  <a:pt x="1789151" y="438614"/>
                  <a:pt x="1913053" y="877229"/>
                  <a:pt x="1635512" y="966439"/>
                </a:cubicBezTo>
                <a:cubicBezTo>
                  <a:pt x="1357971" y="1055649"/>
                  <a:pt x="0" y="535258"/>
                  <a:pt x="0" y="535258"/>
                </a:cubicBezTo>
                <a:lnTo>
                  <a:pt x="0" y="535258"/>
                </a:lnTo>
              </a:path>
            </a:pathLst>
          </a:custGeom>
          <a:noFill/>
          <a:ln w="28575" cap="flat" cmpd="sng" algn="ctr">
            <a:solidFill>
              <a:schemeClr val="accent1">
                <a:lumMod val="75000"/>
              </a:schemeClr>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7" name="Freeform 66">
            <a:extLst>
              <a:ext uri="{FF2B5EF4-FFF2-40B4-BE49-F238E27FC236}">
                <a16:creationId xmlns:a16="http://schemas.microsoft.com/office/drawing/2014/main" id="{797814C3-0D8D-F24F-9466-B755DE6EA5A5}"/>
              </a:ext>
            </a:extLst>
          </p:cNvPr>
          <p:cNvSpPr/>
          <p:nvPr/>
        </p:nvSpPr>
        <p:spPr bwMode="auto">
          <a:xfrm>
            <a:off x="8974504" y="6217919"/>
            <a:ext cx="688692" cy="536789"/>
          </a:xfrm>
          <a:custGeom>
            <a:avLst/>
            <a:gdLst>
              <a:gd name="connsiteX0" fmla="*/ 669073 w 669073"/>
              <a:gd name="connsiteY0" fmla="*/ 386576 h 386576"/>
              <a:gd name="connsiteX1" fmla="*/ 245326 w 669073"/>
              <a:gd name="connsiteY1" fmla="*/ 319668 h 386576"/>
              <a:gd name="connsiteX2" fmla="*/ 0 w 669073"/>
              <a:gd name="connsiteY2" fmla="*/ 0 h 386576"/>
            </a:gdLst>
            <a:ahLst/>
            <a:cxnLst>
              <a:cxn ang="0">
                <a:pos x="connsiteX0" y="connsiteY0"/>
              </a:cxn>
              <a:cxn ang="0">
                <a:pos x="connsiteX1" y="connsiteY1"/>
              </a:cxn>
              <a:cxn ang="0">
                <a:pos x="connsiteX2" y="connsiteY2"/>
              </a:cxn>
            </a:cxnLst>
            <a:rect l="l" t="t" r="r" b="b"/>
            <a:pathLst>
              <a:path w="669073" h="386576">
                <a:moveTo>
                  <a:pt x="669073" y="386576"/>
                </a:moveTo>
                <a:cubicBezTo>
                  <a:pt x="512955" y="385336"/>
                  <a:pt x="356838" y="384097"/>
                  <a:pt x="245326" y="319668"/>
                </a:cubicBezTo>
                <a:cubicBezTo>
                  <a:pt x="133814" y="255239"/>
                  <a:pt x="66907" y="127619"/>
                  <a:pt x="0" y="0"/>
                </a:cubicBezTo>
              </a:path>
            </a:pathLst>
          </a:custGeom>
          <a:noFill/>
          <a:ln w="28575" cap="flat" cmpd="sng" algn="ctr">
            <a:solidFill>
              <a:schemeClr val="accent1">
                <a:lumMod val="75000"/>
              </a:schemeClr>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cxnSp>
        <p:nvCxnSpPr>
          <p:cNvPr id="69" name="Straight Connector 68">
            <a:extLst>
              <a:ext uri="{FF2B5EF4-FFF2-40B4-BE49-F238E27FC236}">
                <a16:creationId xmlns:a16="http://schemas.microsoft.com/office/drawing/2014/main" id="{6976D459-E441-1246-9339-82E38649B28A}"/>
              </a:ext>
            </a:extLst>
          </p:cNvPr>
          <p:cNvCxnSpPr>
            <a:endCxn id="63" idx="6"/>
          </p:cNvCxnSpPr>
          <p:nvPr/>
        </p:nvCxnSpPr>
        <p:spPr bwMode="auto">
          <a:xfrm>
            <a:off x="8761297" y="4826246"/>
            <a:ext cx="345373" cy="180694"/>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3" name="Title 2">
            <a:extLst>
              <a:ext uri="{FF2B5EF4-FFF2-40B4-BE49-F238E27FC236}">
                <a16:creationId xmlns:a16="http://schemas.microsoft.com/office/drawing/2014/main" id="{9C4EA8A5-7ECC-1946-A0CA-63662209F47B}"/>
              </a:ext>
            </a:extLst>
          </p:cNvPr>
          <p:cNvSpPr>
            <a:spLocks noGrp="1"/>
          </p:cNvSpPr>
          <p:nvPr>
            <p:ph type="title"/>
          </p:nvPr>
        </p:nvSpPr>
        <p:spPr/>
        <p:txBody>
          <a:bodyPr/>
          <a:lstStyle/>
          <a:p>
            <a:r>
              <a:rPr lang="en-US" dirty="0"/>
              <a:t>Direct Launch</a:t>
            </a:r>
          </a:p>
        </p:txBody>
      </p:sp>
      <p:sp>
        <p:nvSpPr>
          <p:cNvPr id="4" name="TextBox 3">
            <a:extLst>
              <a:ext uri="{FF2B5EF4-FFF2-40B4-BE49-F238E27FC236}">
                <a16:creationId xmlns:a16="http://schemas.microsoft.com/office/drawing/2014/main" id="{BEF0A17E-C510-9842-9AF1-4F0CE1116E05}"/>
              </a:ext>
            </a:extLst>
          </p:cNvPr>
          <p:cNvSpPr txBox="1"/>
          <p:nvPr/>
        </p:nvSpPr>
        <p:spPr>
          <a:xfrm>
            <a:off x="5684897" y="6788160"/>
            <a:ext cx="2348976" cy="757130"/>
          </a:xfrm>
          <a:prstGeom prst="rect">
            <a:avLst/>
          </a:prstGeom>
          <a:noFill/>
        </p:spPr>
        <p:txBody>
          <a:bodyPr wrap="none" rtlCol="0">
            <a:spAutoFit/>
          </a:bodyPr>
          <a:lstStyle/>
          <a:p>
            <a:pPr algn="ctr"/>
            <a:r>
              <a:rPr lang="en-US" sz="2160" i="1" dirty="0">
                <a:solidFill>
                  <a:srgbClr val="FF0000"/>
                </a:solidFill>
              </a:rPr>
              <a:t>Co-launch</a:t>
            </a:r>
          </a:p>
          <a:p>
            <a:pPr algn="ctr"/>
            <a:r>
              <a:rPr lang="en-US" sz="2160" i="1" dirty="0">
                <a:solidFill>
                  <a:srgbClr val="FF0000"/>
                </a:solidFill>
              </a:rPr>
              <a:t>Two-stage launch</a:t>
            </a:r>
          </a:p>
        </p:txBody>
      </p:sp>
    </p:spTree>
    <p:extLst>
      <p:ext uri="{BB962C8B-B14F-4D97-AF65-F5344CB8AC3E}">
        <p14:creationId xmlns:p14="http://schemas.microsoft.com/office/powerpoint/2010/main" val="9086213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bwMode="auto">
          <a:xfrm>
            <a:off x="3617107" y="3038555"/>
            <a:ext cx="2011680" cy="201168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8" name="TextBox 7"/>
          <p:cNvSpPr txBox="1"/>
          <p:nvPr/>
        </p:nvSpPr>
        <p:spPr>
          <a:xfrm>
            <a:off x="4224570" y="3085442"/>
            <a:ext cx="998991" cy="720197"/>
          </a:xfrm>
          <a:prstGeom prst="rect">
            <a:avLst/>
          </a:prstGeom>
          <a:noFill/>
        </p:spPr>
        <p:txBody>
          <a:bodyPr wrap="none" rtlCol="0">
            <a:spAutoFit/>
          </a:bodyPr>
          <a:lstStyle/>
          <a:p>
            <a:r>
              <a:rPr lang="en-US" sz="4080" dirty="0"/>
              <a:t>RM</a:t>
            </a:r>
          </a:p>
        </p:txBody>
      </p:sp>
      <p:sp>
        <p:nvSpPr>
          <p:cNvPr id="38" name="Oval 37"/>
          <p:cNvSpPr/>
          <p:nvPr/>
        </p:nvSpPr>
        <p:spPr>
          <a:xfrm>
            <a:off x="3943018" y="3927287"/>
            <a:ext cx="1359859" cy="835099"/>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dirty="0">
                <a:solidFill>
                  <a:schemeClr val="bg1"/>
                </a:solidFill>
              </a:rPr>
              <a:t>PMIx</a:t>
            </a:r>
          </a:p>
          <a:p>
            <a:pPr algn="ctr"/>
            <a:r>
              <a:rPr lang="en-US" sz="1920" dirty="0">
                <a:solidFill>
                  <a:schemeClr val="bg1"/>
                </a:solidFill>
              </a:rPr>
              <a:t>Server</a:t>
            </a:r>
          </a:p>
        </p:txBody>
      </p:sp>
      <p:pic>
        <p:nvPicPr>
          <p:cNvPr id="51"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06711" y="5626754"/>
            <a:ext cx="1986330" cy="1229818"/>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2" name="Oval 51"/>
          <p:cNvSpPr/>
          <p:nvPr/>
        </p:nvSpPr>
        <p:spPr bwMode="auto">
          <a:xfrm>
            <a:off x="3599878" y="6126480"/>
            <a:ext cx="246161" cy="36576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cxnSp>
        <p:nvCxnSpPr>
          <p:cNvPr id="11" name="Straight Connector 10">
            <a:extLst>
              <a:ext uri="{FF2B5EF4-FFF2-40B4-BE49-F238E27FC236}">
                <a16:creationId xmlns:a16="http://schemas.microsoft.com/office/drawing/2014/main" id="{3B1B9C86-AA50-7547-A8AA-3F8B2F2B39FD}"/>
              </a:ext>
            </a:extLst>
          </p:cNvPr>
          <p:cNvCxnSpPr>
            <a:stCxn id="52" idx="7"/>
            <a:endCxn id="38" idx="4"/>
          </p:cNvCxnSpPr>
          <p:nvPr/>
        </p:nvCxnSpPr>
        <p:spPr bwMode="auto">
          <a:xfrm flipV="1">
            <a:off x="3809990" y="4762386"/>
            <a:ext cx="812958" cy="1417658"/>
          </a:xfrm>
          <a:prstGeom prst="line">
            <a:avLst/>
          </a:prstGeom>
          <a:solidFill>
            <a:schemeClr val="accent1"/>
          </a:solidFill>
          <a:ln w="28575" cap="flat" cmpd="sng" algn="ctr">
            <a:solidFill>
              <a:srgbClr val="00B050"/>
            </a:solidFill>
            <a:prstDash val="sysDash"/>
            <a:round/>
            <a:headEnd type="none" w="med" len="med"/>
            <a:tailEnd type="arrow" w="med" len="med"/>
          </a:ln>
          <a:effectLst/>
        </p:spPr>
      </p:cxnSp>
      <p:sp>
        <p:nvSpPr>
          <p:cNvPr id="45" name="Oval 44">
            <a:extLst>
              <a:ext uri="{FF2B5EF4-FFF2-40B4-BE49-F238E27FC236}">
                <a16:creationId xmlns:a16="http://schemas.microsoft.com/office/drawing/2014/main" id="{5221BE27-997C-7C44-B3DF-78C6BA80B3B3}"/>
              </a:ext>
            </a:extLst>
          </p:cNvPr>
          <p:cNvSpPr/>
          <p:nvPr/>
        </p:nvSpPr>
        <p:spPr bwMode="auto">
          <a:xfrm>
            <a:off x="8349971" y="3038555"/>
            <a:ext cx="1404218" cy="1404218"/>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6" name="TextBox 45">
            <a:extLst>
              <a:ext uri="{FF2B5EF4-FFF2-40B4-BE49-F238E27FC236}">
                <a16:creationId xmlns:a16="http://schemas.microsoft.com/office/drawing/2014/main" id="{D2E1CFF4-56DA-B14A-98CE-8A7DEDD3D760}"/>
              </a:ext>
            </a:extLst>
          </p:cNvPr>
          <p:cNvSpPr txBox="1"/>
          <p:nvPr/>
        </p:nvSpPr>
        <p:spPr>
          <a:xfrm>
            <a:off x="8725836" y="3186103"/>
            <a:ext cx="615874" cy="424732"/>
          </a:xfrm>
          <a:prstGeom prst="rect">
            <a:avLst/>
          </a:prstGeom>
          <a:noFill/>
        </p:spPr>
        <p:txBody>
          <a:bodyPr wrap="none" rtlCol="0">
            <a:spAutoFit/>
          </a:bodyPr>
          <a:lstStyle/>
          <a:p>
            <a:r>
              <a:rPr lang="en-US" sz="2160" dirty="0"/>
              <a:t>RM</a:t>
            </a:r>
          </a:p>
        </p:txBody>
      </p:sp>
      <p:sp>
        <p:nvSpPr>
          <p:cNvPr id="47" name="Oval 46">
            <a:extLst>
              <a:ext uri="{FF2B5EF4-FFF2-40B4-BE49-F238E27FC236}">
                <a16:creationId xmlns:a16="http://schemas.microsoft.com/office/drawing/2014/main" id="{15A76F79-9C82-F343-AFE8-456C30F1AD82}"/>
              </a:ext>
            </a:extLst>
          </p:cNvPr>
          <p:cNvSpPr/>
          <p:nvPr/>
        </p:nvSpPr>
        <p:spPr>
          <a:xfrm>
            <a:off x="8512926" y="3686326"/>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cxnSp>
        <p:nvCxnSpPr>
          <p:cNvPr id="24" name="Elbow Connector 23">
            <a:extLst>
              <a:ext uri="{FF2B5EF4-FFF2-40B4-BE49-F238E27FC236}">
                <a16:creationId xmlns:a16="http://schemas.microsoft.com/office/drawing/2014/main" id="{2152E64D-2308-7E45-88D7-D970CA316F76}"/>
              </a:ext>
            </a:extLst>
          </p:cNvPr>
          <p:cNvCxnSpPr>
            <a:cxnSpLocks/>
            <a:stCxn id="7" idx="0"/>
          </p:cNvCxnSpPr>
          <p:nvPr/>
        </p:nvCxnSpPr>
        <p:spPr bwMode="auto">
          <a:xfrm rot="5400000" flipH="1" flipV="1">
            <a:off x="6704728" y="111682"/>
            <a:ext cx="845093" cy="5008655"/>
          </a:xfrm>
          <a:prstGeom prst="bentConnector2">
            <a:avLst/>
          </a:prstGeom>
          <a:solidFill>
            <a:schemeClr val="accent1"/>
          </a:solidFill>
          <a:ln w="28575" cap="flat" cmpd="sng" algn="ctr">
            <a:solidFill>
              <a:schemeClr val="tx1"/>
            </a:solidFill>
            <a:prstDash val="solid"/>
            <a:round/>
            <a:headEnd type="none" w="med" len="med"/>
            <a:tailEnd type="arrow" w="med" len="med"/>
          </a:ln>
          <a:effectLst/>
        </p:spPr>
      </p:cxnSp>
      <p:cxnSp>
        <p:nvCxnSpPr>
          <p:cNvPr id="33" name="Straight Connector 32">
            <a:extLst>
              <a:ext uri="{FF2B5EF4-FFF2-40B4-BE49-F238E27FC236}">
                <a16:creationId xmlns:a16="http://schemas.microsoft.com/office/drawing/2014/main" id="{F6BC3CC8-FFF2-2D45-87BE-52DA56A429D6}"/>
              </a:ext>
            </a:extLst>
          </p:cNvPr>
          <p:cNvCxnSpPr>
            <a:cxnSpLocks/>
            <a:endCxn id="45" idx="0"/>
          </p:cNvCxnSpPr>
          <p:nvPr/>
        </p:nvCxnSpPr>
        <p:spPr bwMode="auto">
          <a:xfrm>
            <a:off x="9052080" y="2203482"/>
            <a:ext cx="0" cy="835073"/>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3" name="Oval 42">
            <a:extLst>
              <a:ext uri="{FF2B5EF4-FFF2-40B4-BE49-F238E27FC236}">
                <a16:creationId xmlns:a16="http://schemas.microsoft.com/office/drawing/2014/main" id="{D6AE67D8-6B4E-CC4F-A06C-D3E10A7233B8}"/>
              </a:ext>
            </a:extLst>
          </p:cNvPr>
          <p:cNvSpPr/>
          <p:nvPr/>
        </p:nvSpPr>
        <p:spPr bwMode="auto">
          <a:xfrm>
            <a:off x="986832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1" name="Oval 60">
            <a:extLst>
              <a:ext uri="{FF2B5EF4-FFF2-40B4-BE49-F238E27FC236}">
                <a16:creationId xmlns:a16="http://schemas.microsoft.com/office/drawing/2014/main" id="{D20F9410-A706-5D42-9A5E-08B4DE5B8D60}"/>
              </a:ext>
            </a:extLst>
          </p:cNvPr>
          <p:cNvSpPr/>
          <p:nvPr/>
        </p:nvSpPr>
        <p:spPr bwMode="auto">
          <a:xfrm>
            <a:off x="1005120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2" name="Oval 61">
            <a:extLst>
              <a:ext uri="{FF2B5EF4-FFF2-40B4-BE49-F238E27FC236}">
                <a16:creationId xmlns:a16="http://schemas.microsoft.com/office/drawing/2014/main" id="{EDFA1CAA-33F8-2A4D-8B5F-B796E8457EC2}"/>
              </a:ext>
            </a:extLst>
          </p:cNvPr>
          <p:cNvSpPr/>
          <p:nvPr/>
        </p:nvSpPr>
        <p:spPr bwMode="auto">
          <a:xfrm>
            <a:off x="1023408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25" name="Rounded Rectangle 24">
            <a:extLst>
              <a:ext uri="{FF2B5EF4-FFF2-40B4-BE49-F238E27FC236}">
                <a16:creationId xmlns:a16="http://schemas.microsoft.com/office/drawing/2014/main" id="{D120A957-DBA5-7C40-BB8B-DAF3BD4F83CB}"/>
              </a:ext>
            </a:extLst>
          </p:cNvPr>
          <p:cNvSpPr/>
          <p:nvPr/>
        </p:nvSpPr>
        <p:spPr>
          <a:xfrm>
            <a:off x="5421772" y="5050235"/>
            <a:ext cx="1479686" cy="1129810"/>
          </a:xfrm>
          <a:prstGeom prst="roundRect">
            <a:avLst/>
          </a:prstGeom>
          <a:pattFill prst="pct10">
            <a:fgClr>
              <a:srgbClr val="FF0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160" dirty="0">
              <a:solidFill>
                <a:schemeClr val="tx1"/>
              </a:solidFill>
            </a:endParaRPr>
          </a:p>
        </p:txBody>
      </p:sp>
      <p:cxnSp>
        <p:nvCxnSpPr>
          <p:cNvPr id="3" name="Straight Connector 2">
            <a:extLst>
              <a:ext uri="{FF2B5EF4-FFF2-40B4-BE49-F238E27FC236}">
                <a16:creationId xmlns:a16="http://schemas.microsoft.com/office/drawing/2014/main" id="{5A3F1174-9118-9348-A6A5-ABAD55B59605}"/>
              </a:ext>
            </a:extLst>
          </p:cNvPr>
          <p:cNvCxnSpPr>
            <a:cxnSpLocks/>
            <a:stCxn id="38" idx="5"/>
            <a:endCxn id="35" idx="0"/>
          </p:cNvCxnSpPr>
          <p:nvPr/>
        </p:nvCxnSpPr>
        <p:spPr bwMode="auto">
          <a:xfrm>
            <a:off x="5103730" y="4640088"/>
            <a:ext cx="1057885" cy="808949"/>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EE1A12C3-34DF-BE40-B5AE-A0582BA40897}"/>
              </a:ext>
            </a:extLst>
          </p:cNvPr>
          <p:cNvSpPr txBox="1"/>
          <p:nvPr/>
        </p:nvSpPr>
        <p:spPr>
          <a:xfrm>
            <a:off x="5535289" y="5050235"/>
            <a:ext cx="1213794" cy="424732"/>
          </a:xfrm>
          <a:prstGeom prst="rect">
            <a:avLst/>
          </a:prstGeom>
          <a:noFill/>
        </p:spPr>
        <p:txBody>
          <a:bodyPr wrap="none" rtlCol="0">
            <a:spAutoFit/>
          </a:bodyPr>
          <a:lstStyle/>
          <a:p>
            <a:r>
              <a:rPr lang="en-US" sz="2160" dirty="0"/>
              <a:t>mpiexec</a:t>
            </a:r>
            <a:endParaRPr lang="en-US" sz="3360" dirty="0"/>
          </a:p>
        </p:txBody>
      </p:sp>
      <p:sp>
        <p:nvSpPr>
          <p:cNvPr id="35" name="Oval 34">
            <a:extLst>
              <a:ext uri="{FF2B5EF4-FFF2-40B4-BE49-F238E27FC236}">
                <a16:creationId xmlns:a16="http://schemas.microsoft.com/office/drawing/2014/main" id="{FB1F33CF-71F9-0D46-87E0-14CE7DC8D362}"/>
              </a:ext>
            </a:extLst>
          </p:cNvPr>
          <p:cNvSpPr/>
          <p:nvPr/>
        </p:nvSpPr>
        <p:spPr>
          <a:xfrm>
            <a:off x="5622461" y="5449038"/>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2" name="Title 1">
            <a:extLst>
              <a:ext uri="{FF2B5EF4-FFF2-40B4-BE49-F238E27FC236}">
                <a16:creationId xmlns:a16="http://schemas.microsoft.com/office/drawing/2014/main" id="{143D3DC0-5C8C-9C4A-BEB6-2EA958AB40A0}"/>
              </a:ext>
            </a:extLst>
          </p:cNvPr>
          <p:cNvSpPr>
            <a:spLocks noGrp="1"/>
          </p:cNvSpPr>
          <p:nvPr>
            <p:ph type="title"/>
          </p:nvPr>
        </p:nvSpPr>
        <p:spPr/>
        <p:txBody>
          <a:bodyPr/>
          <a:lstStyle/>
          <a:p>
            <a:r>
              <a:rPr lang="en-US" dirty="0"/>
              <a:t>Indirect Launch</a:t>
            </a:r>
          </a:p>
        </p:txBody>
      </p:sp>
      <p:sp>
        <p:nvSpPr>
          <p:cNvPr id="4" name="TextBox 3">
            <a:extLst>
              <a:ext uri="{FF2B5EF4-FFF2-40B4-BE49-F238E27FC236}">
                <a16:creationId xmlns:a16="http://schemas.microsoft.com/office/drawing/2014/main" id="{1DEE72FA-84B8-BA43-BBF2-A175E4A0FDF5}"/>
              </a:ext>
            </a:extLst>
          </p:cNvPr>
          <p:cNvSpPr txBox="1"/>
          <p:nvPr/>
        </p:nvSpPr>
        <p:spPr>
          <a:xfrm>
            <a:off x="2557682" y="5089146"/>
            <a:ext cx="1632178" cy="387798"/>
          </a:xfrm>
          <a:prstGeom prst="rect">
            <a:avLst/>
          </a:prstGeom>
          <a:noFill/>
        </p:spPr>
        <p:txBody>
          <a:bodyPr wrap="none" rtlCol="0">
            <a:spAutoFit/>
          </a:bodyPr>
          <a:lstStyle/>
          <a:p>
            <a:r>
              <a:rPr lang="en-US" sz="1920" dirty="0"/>
              <a:t>PMIx_Spawn</a:t>
            </a:r>
          </a:p>
        </p:txBody>
      </p:sp>
      <p:sp>
        <p:nvSpPr>
          <p:cNvPr id="5" name="Freeform 4">
            <a:extLst>
              <a:ext uri="{FF2B5EF4-FFF2-40B4-BE49-F238E27FC236}">
                <a16:creationId xmlns:a16="http://schemas.microsoft.com/office/drawing/2014/main" id="{97C2D863-D7A1-DA4C-9CE0-B50172A044ED}"/>
              </a:ext>
            </a:extLst>
          </p:cNvPr>
          <p:cNvSpPr/>
          <p:nvPr/>
        </p:nvSpPr>
        <p:spPr bwMode="auto">
          <a:xfrm>
            <a:off x="3844941" y="6191158"/>
            <a:ext cx="2176718" cy="837124"/>
          </a:xfrm>
          <a:custGeom>
            <a:avLst/>
            <a:gdLst>
              <a:gd name="connsiteX0" fmla="*/ 0 w 1813932"/>
              <a:gd name="connsiteY0" fmla="*/ 282497 h 697603"/>
              <a:gd name="connsiteX1" fmla="*/ 884663 w 1813932"/>
              <a:gd name="connsiteY1" fmla="*/ 691375 h 697603"/>
              <a:gd name="connsiteX2" fmla="*/ 1813932 w 1813932"/>
              <a:gd name="connsiteY2" fmla="*/ 0 h 697603"/>
              <a:gd name="connsiteX3" fmla="*/ 1813932 w 1813932"/>
              <a:gd name="connsiteY3" fmla="*/ 0 h 697603"/>
            </a:gdLst>
            <a:ahLst/>
            <a:cxnLst>
              <a:cxn ang="0">
                <a:pos x="connsiteX0" y="connsiteY0"/>
              </a:cxn>
              <a:cxn ang="0">
                <a:pos x="connsiteX1" y="connsiteY1"/>
              </a:cxn>
              <a:cxn ang="0">
                <a:pos x="connsiteX2" y="connsiteY2"/>
              </a:cxn>
              <a:cxn ang="0">
                <a:pos x="connsiteX3" y="connsiteY3"/>
              </a:cxn>
            </a:cxnLst>
            <a:rect l="l" t="t" r="r" b="b"/>
            <a:pathLst>
              <a:path w="1813932" h="697603">
                <a:moveTo>
                  <a:pt x="0" y="282497"/>
                </a:moveTo>
                <a:cubicBezTo>
                  <a:pt x="291170" y="510477"/>
                  <a:pt x="582341" y="738458"/>
                  <a:pt x="884663" y="691375"/>
                </a:cubicBezTo>
                <a:cubicBezTo>
                  <a:pt x="1186985" y="644292"/>
                  <a:pt x="1813932" y="0"/>
                  <a:pt x="1813932" y="0"/>
                </a:cubicBezTo>
                <a:lnTo>
                  <a:pt x="1813932" y="0"/>
                </a:lnTo>
              </a:path>
            </a:pathLst>
          </a:custGeom>
          <a:noFill/>
          <a:ln w="28575" cap="flat" cmpd="sng" algn="ctr">
            <a:solidFill>
              <a:schemeClr val="accent1"/>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10" name="TextBox 9">
            <a:extLst>
              <a:ext uri="{FF2B5EF4-FFF2-40B4-BE49-F238E27FC236}">
                <a16:creationId xmlns:a16="http://schemas.microsoft.com/office/drawing/2014/main" id="{05263CAD-B333-9C4E-A39D-DA4846B1A843}"/>
              </a:ext>
            </a:extLst>
          </p:cNvPr>
          <p:cNvSpPr txBox="1"/>
          <p:nvPr/>
        </p:nvSpPr>
        <p:spPr>
          <a:xfrm>
            <a:off x="4492794" y="7015143"/>
            <a:ext cx="1183337" cy="387798"/>
          </a:xfrm>
          <a:prstGeom prst="rect">
            <a:avLst/>
          </a:prstGeom>
          <a:noFill/>
        </p:spPr>
        <p:txBody>
          <a:bodyPr wrap="none" rtlCol="0">
            <a:spAutoFit/>
          </a:bodyPr>
          <a:lstStyle/>
          <a:p>
            <a:r>
              <a:rPr lang="en-US" sz="1920" dirty="0"/>
              <a:t>fork/exec</a:t>
            </a:r>
          </a:p>
        </p:txBody>
      </p:sp>
      <p:sp>
        <p:nvSpPr>
          <p:cNvPr id="17" name="TextBox 16">
            <a:extLst>
              <a:ext uri="{FF2B5EF4-FFF2-40B4-BE49-F238E27FC236}">
                <a16:creationId xmlns:a16="http://schemas.microsoft.com/office/drawing/2014/main" id="{988C644B-7ADB-F845-9C7C-014D7AF36A75}"/>
              </a:ext>
            </a:extLst>
          </p:cNvPr>
          <p:cNvSpPr txBox="1"/>
          <p:nvPr/>
        </p:nvSpPr>
        <p:spPr>
          <a:xfrm>
            <a:off x="6940117" y="5410803"/>
            <a:ext cx="4135427" cy="350865"/>
          </a:xfrm>
          <a:prstGeom prst="rect">
            <a:avLst/>
          </a:prstGeom>
          <a:noFill/>
        </p:spPr>
        <p:txBody>
          <a:bodyPr wrap="none" rtlCol="0">
            <a:spAutoFit/>
          </a:bodyPr>
          <a:lstStyle/>
          <a:p>
            <a:r>
              <a:rPr lang="en-US" sz="1680" dirty="0"/>
              <a:t>PMIX_LAUNCHER_PAUSE_FOR_TOOL</a:t>
            </a:r>
          </a:p>
        </p:txBody>
      </p:sp>
    </p:spTree>
    <p:extLst>
      <p:ext uri="{BB962C8B-B14F-4D97-AF65-F5344CB8AC3E}">
        <p14:creationId xmlns:p14="http://schemas.microsoft.com/office/powerpoint/2010/main" val="22106148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bwMode="auto">
          <a:xfrm>
            <a:off x="3617107" y="3038555"/>
            <a:ext cx="2011680" cy="201168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8" name="TextBox 7"/>
          <p:cNvSpPr txBox="1"/>
          <p:nvPr/>
        </p:nvSpPr>
        <p:spPr>
          <a:xfrm>
            <a:off x="4224570" y="3085442"/>
            <a:ext cx="998991" cy="720197"/>
          </a:xfrm>
          <a:prstGeom prst="rect">
            <a:avLst/>
          </a:prstGeom>
          <a:noFill/>
        </p:spPr>
        <p:txBody>
          <a:bodyPr wrap="none" rtlCol="0">
            <a:spAutoFit/>
          </a:bodyPr>
          <a:lstStyle/>
          <a:p>
            <a:r>
              <a:rPr lang="en-US" sz="4080" dirty="0"/>
              <a:t>RM</a:t>
            </a:r>
          </a:p>
        </p:txBody>
      </p:sp>
      <p:sp>
        <p:nvSpPr>
          <p:cNvPr id="38" name="Oval 37"/>
          <p:cNvSpPr/>
          <p:nvPr/>
        </p:nvSpPr>
        <p:spPr>
          <a:xfrm>
            <a:off x="3943018" y="3927287"/>
            <a:ext cx="1359859" cy="835099"/>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dirty="0">
                <a:solidFill>
                  <a:schemeClr val="bg1"/>
                </a:solidFill>
              </a:rPr>
              <a:t>PMIx</a:t>
            </a:r>
          </a:p>
          <a:p>
            <a:pPr algn="ctr"/>
            <a:r>
              <a:rPr lang="en-US" sz="1920" dirty="0">
                <a:solidFill>
                  <a:schemeClr val="bg1"/>
                </a:solidFill>
              </a:rPr>
              <a:t>Server</a:t>
            </a:r>
          </a:p>
        </p:txBody>
      </p:sp>
      <p:pic>
        <p:nvPicPr>
          <p:cNvPr id="51"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06711" y="5626754"/>
            <a:ext cx="1986330" cy="1229818"/>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2" name="Oval 51"/>
          <p:cNvSpPr/>
          <p:nvPr/>
        </p:nvSpPr>
        <p:spPr bwMode="auto">
          <a:xfrm>
            <a:off x="3599878" y="6126480"/>
            <a:ext cx="246161" cy="36576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5" name="Oval 44">
            <a:extLst>
              <a:ext uri="{FF2B5EF4-FFF2-40B4-BE49-F238E27FC236}">
                <a16:creationId xmlns:a16="http://schemas.microsoft.com/office/drawing/2014/main" id="{5221BE27-997C-7C44-B3DF-78C6BA80B3B3}"/>
              </a:ext>
            </a:extLst>
          </p:cNvPr>
          <p:cNvSpPr/>
          <p:nvPr/>
        </p:nvSpPr>
        <p:spPr bwMode="auto">
          <a:xfrm>
            <a:off x="8349971" y="3038555"/>
            <a:ext cx="1404218" cy="1404218"/>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6" name="TextBox 45">
            <a:extLst>
              <a:ext uri="{FF2B5EF4-FFF2-40B4-BE49-F238E27FC236}">
                <a16:creationId xmlns:a16="http://schemas.microsoft.com/office/drawing/2014/main" id="{D2E1CFF4-56DA-B14A-98CE-8A7DEDD3D760}"/>
              </a:ext>
            </a:extLst>
          </p:cNvPr>
          <p:cNvSpPr txBox="1"/>
          <p:nvPr/>
        </p:nvSpPr>
        <p:spPr>
          <a:xfrm>
            <a:off x="8725836" y="3186103"/>
            <a:ext cx="615874" cy="424732"/>
          </a:xfrm>
          <a:prstGeom prst="rect">
            <a:avLst/>
          </a:prstGeom>
          <a:noFill/>
        </p:spPr>
        <p:txBody>
          <a:bodyPr wrap="none" rtlCol="0">
            <a:spAutoFit/>
          </a:bodyPr>
          <a:lstStyle/>
          <a:p>
            <a:r>
              <a:rPr lang="en-US" sz="2160" dirty="0"/>
              <a:t>RM</a:t>
            </a:r>
          </a:p>
        </p:txBody>
      </p:sp>
      <p:sp>
        <p:nvSpPr>
          <p:cNvPr id="47" name="Oval 46">
            <a:extLst>
              <a:ext uri="{FF2B5EF4-FFF2-40B4-BE49-F238E27FC236}">
                <a16:creationId xmlns:a16="http://schemas.microsoft.com/office/drawing/2014/main" id="{15A76F79-9C82-F343-AFE8-456C30F1AD82}"/>
              </a:ext>
            </a:extLst>
          </p:cNvPr>
          <p:cNvSpPr/>
          <p:nvPr/>
        </p:nvSpPr>
        <p:spPr>
          <a:xfrm>
            <a:off x="8512926" y="3686326"/>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cxnSp>
        <p:nvCxnSpPr>
          <p:cNvPr id="24" name="Elbow Connector 23">
            <a:extLst>
              <a:ext uri="{FF2B5EF4-FFF2-40B4-BE49-F238E27FC236}">
                <a16:creationId xmlns:a16="http://schemas.microsoft.com/office/drawing/2014/main" id="{2152E64D-2308-7E45-88D7-D970CA316F76}"/>
              </a:ext>
            </a:extLst>
          </p:cNvPr>
          <p:cNvCxnSpPr>
            <a:cxnSpLocks/>
            <a:stCxn id="7" idx="0"/>
          </p:cNvCxnSpPr>
          <p:nvPr/>
        </p:nvCxnSpPr>
        <p:spPr bwMode="auto">
          <a:xfrm rot="5400000" flipH="1" flipV="1">
            <a:off x="6704728" y="111682"/>
            <a:ext cx="845093" cy="5008655"/>
          </a:xfrm>
          <a:prstGeom prst="bentConnector2">
            <a:avLst/>
          </a:prstGeom>
          <a:solidFill>
            <a:schemeClr val="accent1"/>
          </a:solidFill>
          <a:ln w="28575" cap="flat" cmpd="sng" algn="ctr">
            <a:solidFill>
              <a:schemeClr val="tx1"/>
            </a:solidFill>
            <a:prstDash val="solid"/>
            <a:round/>
            <a:headEnd type="none" w="med" len="med"/>
            <a:tailEnd type="arrow" w="med" len="med"/>
          </a:ln>
          <a:effectLst/>
        </p:spPr>
      </p:cxnSp>
      <p:cxnSp>
        <p:nvCxnSpPr>
          <p:cNvPr id="33" name="Straight Connector 32">
            <a:extLst>
              <a:ext uri="{FF2B5EF4-FFF2-40B4-BE49-F238E27FC236}">
                <a16:creationId xmlns:a16="http://schemas.microsoft.com/office/drawing/2014/main" id="{F6BC3CC8-FFF2-2D45-87BE-52DA56A429D6}"/>
              </a:ext>
            </a:extLst>
          </p:cNvPr>
          <p:cNvCxnSpPr>
            <a:cxnSpLocks/>
            <a:endCxn id="45" idx="0"/>
          </p:cNvCxnSpPr>
          <p:nvPr/>
        </p:nvCxnSpPr>
        <p:spPr bwMode="auto">
          <a:xfrm>
            <a:off x="9052080" y="2203482"/>
            <a:ext cx="0" cy="835073"/>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3" name="Oval 42">
            <a:extLst>
              <a:ext uri="{FF2B5EF4-FFF2-40B4-BE49-F238E27FC236}">
                <a16:creationId xmlns:a16="http://schemas.microsoft.com/office/drawing/2014/main" id="{D6AE67D8-6B4E-CC4F-A06C-D3E10A7233B8}"/>
              </a:ext>
            </a:extLst>
          </p:cNvPr>
          <p:cNvSpPr/>
          <p:nvPr/>
        </p:nvSpPr>
        <p:spPr bwMode="auto">
          <a:xfrm>
            <a:off x="986832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1" name="Oval 60">
            <a:extLst>
              <a:ext uri="{FF2B5EF4-FFF2-40B4-BE49-F238E27FC236}">
                <a16:creationId xmlns:a16="http://schemas.microsoft.com/office/drawing/2014/main" id="{D20F9410-A706-5D42-9A5E-08B4DE5B8D60}"/>
              </a:ext>
            </a:extLst>
          </p:cNvPr>
          <p:cNvSpPr/>
          <p:nvPr/>
        </p:nvSpPr>
        <p:spPr bwMode="auto">
          <a:xfrm>
            <a:off x="1005120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2" name="Oval 61">
            <a:extLst>
              <a:ext uri="{FF2B5EF4-FFF2-40B4-BE49-F238E27FC236}">
                <a16:creationId xmlns:a16="http://schemas.microsoft.com/office/drawing/2014/main" id="{EDFA1CAA-33F8-2A4D-8B5F-B796E8457EC2}"/>
              </a:ext>
            </a:extLst>
          </p:cNvPr>
          <p:cNvSpPr/>
          <p:nvPr/>
        </p:nvSpPr>
        <p:spPr bwMode="auto">
          <a:xfrm>
            <a:off x="1023408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25" name="Rounded Rectangle 24">
            <a:extLst>
              <a:ext uri="{FF2B5EF4-FFF2-40B4-BE49-F238E27FC236}">
                <a16:creationId xmlns:a16="http://schemas.microsoft.com/office/drawing/2014/main" id="{D120A957-DBA5-7C40-BB8B-DAF3BD4F83CB}"/>
              </a:ext>
            </a:extLst>
          </p:cNvPr>
          <p:cNvSpPr/>
          <p:nvPr/>
        </p:nvSpPr>
        <p:spPr>
          <a:xfrm>
            <a:off x="5421772" y="5050235"/>
            <a:ext cx="1479686" cy="1129810"/>
          </a:xfrm>
          <a:prstGeom prst="roundRect">
            <a:avLst/>
          </a:prstGeom>
          <a:pattFill prst="pct10">
            <a:fgClr>
              <a:srgbClr val="FF0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160" dirty="0">
              <a:solidFill>
                <a:schemeClr val="tx1"/>
              </a:solidFill>
            </a:endParaRPr>
          </a:p>
        </p:txBody>
      </p:sp>
      <p:cxnSp>
        <p:nvCxnSpPr>
          <p:cNvPr id="3" name="Straight Connector 2">
            <a:extLst>
              <a:ext uri="{FF2B5EF4-FFF2-40B4-BE49-F238E27FC236}">
                <a16:creationId xmlns:a16="http://schemas.microsoft.com/office/drawing/2014/main" id="{5A3F1174-9118-9348-A6A5-ABAD55B59605}"/>
              </a:ext>
            </a:extLst>
          </p:cNvPr>
          <p:cNvCxnSpPr>
            <a:cxnSpLocks/>
            <a:stCxn id="38" idx="5"/>
            <a:endCxn id="12" idx="2"/>
          </p:cNvCxnSpPr>
          <p:nvPr/>
        </p:nvCxnSpPr>
        <p:spPr bwMode="auto">
          <a:xfrm>
            <a:off x="5103730" y="4640089"/>
            <a:ext cx="1038456" cy="834878"/>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EE1A12C3-34DF-BE40-B5AE-A0582BA40897}"/>
              </a:ext>
            </a:extLst>
          </p:cNvPr>
          <p:cNvSpPr txBox="1"/>
          <p:nvPr/>
        </p:nvSpPr>
        <p:spPr>
          <a:xfrm>
            <a:off x="5535289" y="5050235"/>
            <a:ext cx="1213794" cy="424732"/>
          </a:xfrm>
          <a:prstGeom prst="rect">
            <a:avLst/>
          </a:prstGeom>
          <a:noFill/>
        </p:spPr>
        <p:txBody>
          <a:bodyPr wrap="none" rtlCol="0">
            <a:spAutoFit/>
          </a:bodyPr>
          <a:lstStyle/>
          <a:p>
            <a:r>
              <a:rPr lang="en-US" sz="2160" dirty="0"/>
              <a:t>mpiexec</a:t>
            </a:r>
            <a:endParaRPr lang="en-US" sz="3360" dirty="0"/>
          </a:p>
        </p:txBody>
      </p:sp>
      <p:sp>
        <p:nvSpPr>
          <p:cNvPr id="35" name="Oval 34">
            <a:extLst>
              <a:ext uri="{FF2B5EF4-FFF2-40B4-BE49-F238E27FC236}">
                <a16:creationId xmlns:a16="http://schemas.microsoft.com/office/drawing/2014/main" id="{FB1F33CF-71F9-0D46-87E0-14CE7DC8D362}"/>
              </a:ext>
            </a:extLst>
          </p:cNvPr>
          <p:cNvSpPr/>
          <p:nvPr/>
        </p:nvSpPr>
        <p:spPr>
          <a:xfrm>
            <a:off x="5622461" y="5449038"/>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2" name="Title 1">
            <a:extLst>
              <a:ext uri="{FF2B5EF4-FFF2-40B4-BE49-F238E27FC236}">
                <a16:creationId xmlns:a16="http://schemas.microsoft.com/office/drawing/2014/main" id="{143D3DC0-5C8C-9C4A-BEB6-2EA958AB40A0}"/>
              </a:ext>
            </a:extLst>
          </p:cNvPr>
          <p:cNvSpPr>
            <a:spLocks noGrp="1"/>
          </p:cNvSpPr>
          <p:nvPr>
            <p:ph type="title"/>
          </p:nvPr>
        </p:nvSpPr>
        <p:spPr/>
        <p:txBody>
          <a:bodyPr/>
          <a:lstStyle/>
          <a:p>
            <a:r>
              <a:rPr lang="en-US" dirty="0"/>
              <a:t>Indirect Launch</a:t>
            </a:r>
          </a:p>
        </p:txBody>
      </p:sp>
      <p:cxnSp>
        <p:nvCxnSpPr>
          <p:cNvPr id="11" name="Straight Connector 10">
            <a:extLst>
              <a:ext uri="{FF2B5EF4-FFF2-40B4-BE49-F238E27FC236}">
                <a16:creationId xmlns:a16="http://schemas.microsoft.com/office/drawing/2014/main" id="{3B1B9C86-AA50-7547-A8AA-3F8B2F2B39FD}"/>
              </a:ext>
            </a:extLst>
          </p:cNvPr>
          <p:cNvCxnSpPr>
            <a:cxnSpLocks/>
            <a:endCxn id="35" idx="2"/>
          </p:cNvCxnSpPr>
          <p:nvPr/>
        </p:nvCxnSpPr>
        <p:spPr bwMode="auto">
          <a:xfrm flipV="1">
            <a:off x="3846039" y="5780137"/>
            <a:ext cx="1776422" cy="502952"/>
          </a:xfrm>
          <a:prstGeom prst="line">
            <a:avLst/>
          </a:prstGeom>
          <a:solidFill>
            <a:schemeClr val="accent1"/>
          </a:solidFill>
          <a:ln w="28575" cap="flat" cmpd="sng" algn="ctr">
            <a:solidFill>
              <a:srgbClr val="00B050"/>
            </a:solidFill>
            <a:prstDash val="solid"/>
            <a:round/>
            <a:headEnd type="none" w="med" len="med"/>
            <a:tailEnd type="arrow" w="med" len="med"/>
          </a:ln>
          <a:effectLst/>
        </p:spPr>
      </p:cxnSp>
      <p:sp>
        <p:nvSpPr>
          <p:cNvPr id="20" name="TextBox 19">
            <a:extLst>
              <a:ext uri="{FF2B5EF4-FFF2-40B4-BE49-F238E27FC236}">
                <a16:creationId xmlns:a16="http://schemas.microsoft.com/office/drawing/2014/main" id="{012E05C3-082A-1941-98D7-CDB11791AC1B}"/>
              </a:ext>
            </a:extLst>
          </p:cNvPr>
          <p:cNvSpPr txBox="1"/>
          <p:nvPr/>
        </p:nvSpPr>
        <p:spPr>
          <a:xfrm>
            <a:off x="4258296" y="6141374"/>
            <a:ext cx="1265090" cy="683264"/>
          </a:xfrm>
          <a:prstGeom prst="rect">
            <a:avLst/>
          </a:prstGeom>
          <a:noFill/>
        </p:spPr>
        <p:txBody>
          <a:bodyPr wrap="none" rtlCol="0">
            <a:spAutoFit/>
          </a:bodyPr>
          <a:lstStyle/>
          <a:p>
            <a:pPr algn="ctr"/>
            <a:r>
              <a:rPr lang="en-US" sz="1920" dirty="0"/>
              <a:t>Launch</a:t>
            </a:r>
          </a:p>
          <a:p>
            <a:pPr algn="ctr"/>
            <a:r>
              <a:rPr lang="en-US" sz="1920" dirty="0"/>
              <a:t>Directives</a:t>
            </a:r>
          </a:p>
        </p:txBody>
      </p:sp>
      <p:sp>
        <p:nvSpPr>
          <p:cNvPr id="21" name="TextBox 20">
            <a:extLst>
              <a:ext uri="{FF2B5EF4-FFF2-40B4-BE49-F238E27FC236}">
                <a16:creationId xmlns:a16="http://schemas.microsoft.com/office/drawing/2014/main" id="{A329747D-8A25-4B40-9EB7-4EA649B5560A}"/>
              </a:ext>
            </a:extLst>
          </p:cNvPr>
          <p:cNvSpPr txBox="1"/>
          <p:nvPr/>
        </p:nvSpPr>
        <p:spPr>
          <a:xfrm>
            <a:off x="7359710" y="5236575"/>
            <a:ext cx="2893227" cy="757130"/>
          </a:xfrm>
          <a:prstGeom prst="rect">
            <a:avLst/>
          </a:prstGeom>
          <a:noFill/>
        </p:spPr>
        <p:txBody>
          <a:bodyPr wrap="square" rtlCol="0">
            <a:spAutoFit/>
          </a:bodyPr>
          <a:lstStyle/>
          <a:p>
            <a:pPr algn="ctr"/>
            <a:r>
              <a:rPr lang="en-US" sz="2160" i="1" dirty="0">
                <a:solidFill>
                  <a:srgbClr val="FF0000"/>
                </a:solidFill>
              </a:rPr>
              <a:t>Pass directives, application description</a:t>
            </a:r>
          </a:p>
        </p:txBody>
      </p:sp>
    </p:spTree>
    <p:extLst>
      <p:ext uri="{BB962C8B-B14F-4D97-AF65-F5344CB8AC3E}">
        <p14:creationId xmlns:p14="http://schemas.microsoft.com/office/powerpoint/2010/main" val="34636197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9BB35223-F299-8545-B20B-A68454581137}"/>
              </a:ext>
            </a:extLst>
          </p:cNvPr>
          <p:cNvSpPr/>
          <p:nvPr/>
        </p:nvSpPr>
        <p:spPr bwMode="auto">
          <a:xfrm>
            <a:off x="8374492" y="4926113"/>
            <a:ext cx="1325579" cy="1356976"/>
          </a:xfrm>
          <a:prstGeom prst="roundRect">
            <a:avLst/>
          </a:prstGeom>
          <a:pattFill prst="pct10">
            <a:fgClr>
              <a:srgbClr val="FF0000"/>
            </a:fgClr>
            <a:bgClr>
              <a:schemeClr val="bg1"/>
            </a:bgClr>
          </a:patt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7" name="Oval 6"/>
          <p:cNvSpPr/>
          <p:nvPr/>
        </p:nvSpPr>
        <p:spPr bwMode="auto">
          <a:xfrm>
            <a:off x="3617107" y="3038555"/>
            <a:ext cx="2011680" cy="201168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8" name="TextBox 7"/>
          <p:cNvSpPr txBox="1"/>
          <p:nvPr/>
        </p:nvSpPr>
        <p:spPr>
          <a:xfrm>
            <a:off x="4224570" y="3085442"/>
            <a:ext cx="998991" cy="720197"/>
          </a:xfrm>
          <a:prstGeom prst="rect">
            <a:avLst/>
          </a:prstGeom>
          <a:noFill/>
        </p:spPr>
        <p:txBody>
          <a:bodyPr wrap="none" rtlCol="0">
            <a:spAutoFit/>
          </a:bodyPr>
          <a:lstStyle/>
          <a:p>
            <a:r>
              <a:rPr lang="en-US" sz="4080" dirty="0"/>
              <a:t>RM</a:t>
            </a:r>
          </a:p>
        </p:txBody>
      </p:sp>
      <p:sp>
        <p:nvSpPr>
          <p:cNvPr id="38" name="Oval 37"/>
          <p:cNvSpPr/>
          <p:nvPr/>
        </p:nvSpPr>
        <p:spPr>
          <a:xfrm>
            <a:off x="3943018" y="3927287"/>
            <a:ext cx="1359859" cy="835099"/>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dirty="0">
                <a:solidFill>
                  <a:schemeClr val="bg1"/>
                </a:solidFill>
              </a:rPr>
              <a:t>PMIx</a:t>
            </a:r>
          </a:p>
          <a:p>
            <a:pPr algn="ctr"/>
            <a:r>
              <a:rPr lang="en-US" sz="1920" dirty="0">
                <a:solidFill>
                  <a:schemeClr val="bg1"/>
                </a:solidFill>
              </a:rPr>
              <a:t>Server</a:t>
            </a:r>
          </a:p>
        </p:txBody>
      </p:sp>
      <p:pic>
        <p:nvPicPr>
          <p:cNvPr id="51"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06711" y="5626754"/>
            <a:ext cx="1986330" cy="1229818"/>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2" name="Oval 51"/>
          <p:cNvSpPr/>
          <p:nvPr/>
        </p:nvSpPr>
        <p:spPr bwMode="auto">
          <a:xfrm>
            <a:off x="3599878" y="6126480"/>
            <a:ext cx="246161" cy="36576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5" name="Oval 44">
            <a:extLst>
              <a:ext uri="{FF2B5EF4-FFF2-40B4-BE49-F238E27FC236}">
                <a16:creationId xmlns:a16="http://schemas.microsoft.com/office/drawing/2014/main" id="{5221BE27-997C-7C44-B3DF-78C6BA80B3B3}"/>
              </a:ext>
            </a:extLst>
          </p:cNvPr>
          <p:cNvSpPr/>
          <p:nvPr/>
        </p:nvSpPr>
        <p:spPr bwMode="auto">
          <a:xfrm>
            <a:off x="8349971" y="3038555"/>
            <a:ext cx="1404218" cy="1404218"/>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6" name="TextBox 45">
            <a:extLst>
              <a:ext uri="{FF2B5EF4-FFF2-40B4-BE49-F238E27FC236}">
                <a16:creationId xmlns:a16="http://schemas.microsoft.com/office/drawing/2014/main" id="{D2E1CFF4-56DA-B14A-98CE-8A7DEDD3D760}"/>
              </a:ext>
            </a:extLst>
          </p:cNvPr>
          <p:cNvSpPr txBox="1"/>
          <p:nvPr/>
        </p:nvSpPr>
        <p:spPr>
          <a:xfrm>
            <a:off x="8725836" y="3186103"/>
            <a:ext cx="615874" cy="424732"/>
          </a:xfrm>
          <a:prstGeom prst="rect">
            <a:avLst/>
          </a:prstGeom>
          <a:noFill/>
        </p:spPr>
        <p:txBody>
          <a:bodyPr wrap="none" rtlCol="0">
            <a:spAutoFit/>
          </a:bodyPr>
          <a:lstStyle/>
          <a:p>
            <a:r>
              <a:rPr lang="en-US" sz="2160" dirty="0"/>
              <a:t>RM</a:t>
            </a:r>
          </a:p>
        </p:txBody>
      </p:sp>
      <p:sp>
        <p:nvSpPr>
          <p:cNvPr id="47" name="Oval 46">
            <a:extLst>
              <a:ext uri="{FF2B5EF4-FFF2-40B4-BE49-F238E27FC236}">
                <a16:creationId xmlns:a16="http://schemas.microsoft.com/office/drawing/2014/main" id="{15A76F79-9C82-F343-AFE8-456C30F1AD82}"/>
              </a:ext>
            </a:extLst>
          </p:cNvPr>
          <p:cNvSpPr/>
          <p:nvPr/>
        </p:nvSpPr>
        <p:spPr>
          <a:xfrm>
            <a:off x="8512926" y="3686326"/>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48" name="Rounded Rectangle 47">
            <a:extLst>
              <a:ext uri="{FF2B5EF4-FFF2-40B4-BE49-F238E27FC236}">
                <a16:creationId xmlns:a16="http://schemas.microsoft.com/office/drawing/2014/main" id="{83500C72-4AA5-7843-87F1-04E6306E25F1}"/>
              </a:ext>
            </a:extLst>
          </p:cNvPr>
          <p:cNvSpPr/>
          <p:nvPr/>
        </p:nvSpPr>
        <p:spPr>
          <a:xfrm>
            <a:off x="8085476" y="6919135"/>
            <a:ext cx="578032" cy="42098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0" dirty="0">
              <a:solidFill>
                <a:schemeClr val="tx1"/>
              </a:solidFill>
            </a:endParaRPr>
          </a:p>
        </p:txBody>
      </p:sp>
      <p:sp>
        <p:nvSpPr>
          <p:cNvPr id="50" name="Rounded Rectangle 49">
            <a:extLst>
              <a:ext uri="{FF2B5EF4-FFF2-40B4-BE49-F238E27FC236}">
                <a16:creationId xmlns:a16="http://schemas.microsoft.com/office/drawing/2014/main" id="{DE927F0B-4A1E-914F-8807-1B70B2881DC0}"/>
              </a:ext>
            </a:extLst>
          </p:cNvPr>
          <p:cNvSpPr/>
          <p:nvPr/>
        </p:nvSpPr>
        <p:spPr>
          <a:xfrm>
            <a:off x="9421262" y="6919135"/>
            <a:ext cx="578032" cy="42098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0" dirty="0">
              <a:solidFill>
                <a:schemeClr val="tx1"/>
              </a:solidFill>
            </a:endParaRPr>
          </a:p>
        </p:txBody>
      </p:sp>
      <p:cxnSp>
        <p:nvCxnSpPr>
          <p:cNvPr id="13" name="Straight Connector 12">
            <a:extLst>
              <a:ext uri="{FF2B5EF4-FFF2-40B4-BE49-F238E27FC236}">
                <a16:creationId xmlns:a16="http://schemas.microsoft.com/office/drawing/2014/main" id="{0F4582C1-97C4-284F-9589-28F5289ADFC3}"/>
              </a:ext>
            </a:extLst>
          </p:cNvPr>
          <p:cNvCxnSpPr>
            <a:cxnSpLocks/>
            <a:stCxn id="32" idx="4"/>
            <a:endCxn id="48" idx="0"/>
          </p:cNvCxnSpPr>
          <p:nvPr/>
        </p:nvCxnSpPr>
        <p:spPr bwMode="auto">
          <a:xfrm flipH="1">
            <a:off x="8374492" y="6170922"/>
            <a:ext cx="681006" cy="748212"/>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B6995D13-8F5E-2646-B30A-8EE06493AEB9}"/>
              </a:ext>
            </a:extLst>
          </p:cNvPr>
          <p:cNvCxnSpPr>
            <a:cxnSpLocks/>
            <a:stCxn id="32" idx="4"/>
            <a:endCxn id="50" idx="0"/>
          </p:cNvCxnSpPr>
          <p:nvPr/>
        </p:nvCxnSpPr>
        <p:spPr bwMode="auto">
          <a:xfrm>
            <a:off x="9055498" y="6170922"/>
            <a:ext cx="654780" cy="748212"/>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24" name="Elbow Connector 23">
            <a:extLst>
              <a:ext uri="{FF2B5EF4-FFF2-40B4-BE49-F238E27FC236}">
                <a16:creationId xmlns:a16="http://schemas.microsoft.com/office/drawing/2014/main" id="{2152E64D-2308-7E45-88D7-D970CA316F76}"/>
              </a:ext>
            </a:extLst>
          </p:cNvPr>
          <p:cNvCxnSpPr>
            <a:cxnSpLocks/>
            <a:stCxn id="7" idx="0"/>
          </p:cNvCxnSpPr>
          <p:nvPr/>
        </p:nvCxnSpPr>
        <p:spPr bwMode="auto">
          <a:xfrm rot="5400000" flipH="1" flipV="1">
            <a:off x="6704728" y="111682"/>
            <a:ext cx="845093" cy="5008655"/>
          </a:xfrm>
          <a:prstGeom prst="bentConnector2">
            <a:avLst/>
          </a:prstGeom>
          <a:solidFill>
            <a:schemeClr val="accent1"/>
          </a:solidFill>
          <a:ln w="28575" cap="flat" cmpd="sng" algn="ctr">
            <a:solidFill>
              <a:schemeClr val="tx1"/>
            </a:solidFill>
            <a:prstDash val="solid"/>
            <a:round/>
            <a:headEnd type="none" w="med" len="med"/>
            <a:tailEnd type="arrow" w="med" len="med"/>
          </a:ln>
          <a:effectLst/>
        </p:spPr>
      </p:cxnSp>
      <p:cxnSp>
        <p:nvCxnSpPr>
          <p:cNvPr id="33" name="Straight Connector 32">
            <a:extLst>
              <a:ext uri="{FF2B5EF4-FFF2-40B4-BE49-F238E27FC236}">
                <a16:creationId xmlns:a16="http://schemas.microsoft.com/office/drawing/2014/main" id="{F6BC3CC8-FFF2-2D45-87BE-52DA56A429D6}"/>
              </a:ext>
            </a:extLst>
          </p:cNvPr>
          <p:cNvCxnSpPr>
            <a:cxnSpLocks/>
            <a:endCxn id="45" idx="0"/>
          </p:cNvCxnSpPr>
          <p:nvPr/>
        </p:nvCxnSpPr>
        <p:spPr bwMode="auto">
          <a:xfrm>
            <a:off x="9052080" y="2203482"/>
            <a:ext cx="0" cy="835073"/>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3" name="Oval 42">
            <a:extLst>
              <a:ext uri="{FF2B5EF4-FFF2-40B4-BE49-F238E27FC236}">
                <a16:creationId xmlns:a16="http://schemas.microsoft.com/office/drawing/2014/main" id="{D6AE67D8-6B4E-CC4F-A06C-D3E10A7233B8}"/>
              </a:ext>
            </a:extLst>
          </p:cNvPr>
          <p:cNvSpPr/>
          <p:nvPr/>
        </p:nvSpPr>
        <p:spPr bwMode="auto">
          <a:xfrm>
            <a:off x="986832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1" name="Oval 60">
            <a:extLst>
              <a:ext uri="{FF2B5EF4-FFF2-40B4-BE49-F238E27FC236}">
                <a16:creationId xmlns:a16="http://schemas.microsoft.com/office/drawing/2014/main" id="{D20F9410-A706-5D42-9A5E-08B4DE5B8D60}"/>
              </a:ext>
            </a:extLst>
          </p:cNvPr>
          <p:cNvSpPr/>
          <p:nvPr/>
        </p:nvSpPr>
        <p:spPr bwMode="auto">
          <a:xfrm>
            <a:off x="1005120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2" name="Oval 61">
            <a:extLst>
              <a:ext uri="{FF2B5EF4-FFF2-40B4-BE49-F238E27FC236}">
                <a16:creationId xmlns:a16="http://schemas.microsoft.com/office/drawing/2014/main" id="{EDFA1CAA-33F8-2A4D-8B5F-B796E8457EC2}"/>
              </a:ext>
            </a:extLst>
          </p:cNvPr>
          <p:cNvSpPr/>
          <p:nvPr/>
        </p:nvSpPr>
        <p:spPr bwMode="auto">
          <a:xfrm>
            <a:off x="1023408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3" name="Decagon 62">
            <a:extLst>
              <a:ext uri="{FF2B5EF4-FFF2-40B4-BE49-F238E27FC236}">
                <a16:creationId xmlns:a16="http://schemas.microsoft.com/office/drawing/2014/main" id="{A22E8380-1F25-C849-A375-20B762123EEA}"/>
              </a:ext>
            </a:extLst>
          </p:cNvPr>
          <p:cNvSpPr/>
          <p:nvPr/>
        </p:nvSpPr>
        <p:spPr bwMode="auto">
          <a:xfrm>
            <a:off x="9874278" y="5541391"/>
            <a:ext cx="1170178" cy="1170178"/>
          </a:xfrm>
          <a:prstGeom prst="decag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4080" dirty="0">
              <a:latin typeface="Arial" pitchFamily="-65" charset="0"/>
              <a:ea typeface="ＭＳ Ｐゴシック" pitchFamily="-65" charset="-128"/>
              <a:cs typeface="ＭＳ Ｐゴシック" pitchFamily="-65" charset="-128"/>
            </a:endParaRPr>
          </a:p>
        </p:txBody>
      </p:sp>
      <p:sp>
        <p:nvSpPr>
          <p:cNvPr id="64" name="TextBox 63">
            <a:extLst>
              <a:ext uri="{FF2B5EF4-FFF2-40B4-BE49-F238E27FC236}">
                <a16:creationId xmlns:a16="http://schemas.microsoft.com/office/drawing/2014/main" id="{4519D15D-35F1-E44F-8652-EBCD53AED290}"/>
              </a:ext>
            </a:extLst>
          </p:cNvPr>
          <p:cNvSpPr txBox="1"/>
          <p:nvPr/>
        </p:nvSpPr>
        <p:spPr>
          <a:xfrm>
            <a:off x="10048486" y="5738682"/>
            <a:ext cx="785793" cy="757130"/>
          </a:xfrm>
          <a:prstGeom prst="rect">
            <a:avLst/>
          </a:prstGeom>
          <a:noFill/>
        </p:spPr>
        <p:txBody>
          <a:bodyPr wrap="none" rtlCol="0">
            <a:spAutoFit/>
          </a:bodyPr>
          <a:lstStyle/>
          <a:p>
            <a:r>
              <a:rPr lang="en-US" sz="2160" dirty="0">
                <a:solidFill>
                  <a:schemeClr val="bg1"/>
                </a:solidFill>
              </a:rPr>
              <a:t>Dbgr</a:t>
            </a:r>
          </a:p>
          <a:p>
            <a:r>
              <a:rPr lang="en-US" sz="2160" dirty="0">
                <a:solidFill>
                  <a:schemeClr val="bg1"/>
                </a:solidFill>
              </a:rPr>
              <a:t>Dmn</a:t>
            </a:r>
          </a:p>
        </p:txBody>
      </p:sp>
      <p:sp>
        <p:nvSpPr>
          <p:cNvPr id="66" name="Freeform 65">
            <a:extLst>
              <a:ext uri="{FF2B5EF4-FFF2-40B4-BE49-F238E27FC236}">
                <a16:creationId xmlns:a16="http://schemas.microsoft.com/office/drawing/2014/main" id="{DF0301CA-9CF2-EC42-9D48-62AEB4685FCE}"/>
              </a:ext>
            </a:extLst>
          </p:cNvPr>
          <p:cNvSpPr/>
          <p:nvPr/>
        </p:nvSpPr>
        <p:spPr bwMode="auto">
          <a:xfrm>
            <a:off x="8475333" y="6704071"/>
            <a:ext cx="2163500" cy="1172070"/>
          </a:xfrm>
          <a:custGeom>
            <a:avLst/>
            <a:gdLst>
              <a:gd name="connsiteX0" fmla="*/ 1665249 w 1802917"/>
              <a:gd name="connsiteY0" fmla="*/ 0 h 976725"/>
              <a:gd name="connsiteX1" fmla="*/ 1635512 w 1802917"/>
              <a:gd name="connsiteY1" fmla="*/ 966439 h 976725"/>
              <a:gd name="connsiteX2" fmla="*/ 0 w 1802917"/>
              <a:gd name="connsiteY2" fmla="*/ 535258 h 976725"/>
              <a:gd name="connsiteX3" fmla="*/ 0 w 1802917"/>
              <a:gd name="connsiteY3" fmla="*/ 535258 h 976725"/>
            </a:gdLst>
            <a:ahLst/>
            <a:cxnLst>
              <a:cxn ang="0">
                <a:pos x="connsiteX0" y="connsiteY0"/>
              </a:cxn>
              <a:cxn ang="0">
                <a:pos x="connsiteX1" y="connsiteY1"/>
              </a:cxn>
              <a:cxn ang="0">
                <a:pos x="connsiteX2" y="connsiteY2"/>
              </a:cxn>
              <a:cxn ang="0">
                <a:pos x="connsiteX3" y="connsiteY3"/>
              </a:cxn>
            </a:cxnLst>
            <a:rect l="l" t="t" r="r" b="b"/>
            <a:pathLst>
              <a:path w="1802917" h="976725">
                <a:moveTo>
                  <a:pt x="1665249" y="0"/>
                </a:moveTo>
                <a:cubicBezTo>
                  <a:pt x="1789151" y="438614"/>
                  <a:pt x="1913053" y="877229"/>
                  <a:pt x="1635512" y="966439"/>
                </a:cubicBezTo>
                <a:cubicBezTo>
                  <a:pt x="1357971" y="1055649"/>
                  <a:pt x="0" y="535258"/>
                  <a:pt x="0" y="535258"/>
                </a:cubicBezTo>
                <a:lnTo>
                  <a:pt x="0" y="535258"/>
                </a:lnTo>
              </a:path>
            </a:pathLst>
          </a:custGeom>
          <a:noFill/>
          <a:ln w="28575" cap="flat" cmpd="sng" algn="ctr">
            <a:solidFill>
              <a:schemeClr val="accent1">
                <a:lumMod val="75000"/>
              </a:schemeClr>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7" name="Freeform 66">
            <a:extLst>
              <a:ext uri="{FF2B5EF4-FFF2-40B4-BE49-F238E27FC236}">
                <a16:creationId xmlns:a16="http://schemas.microsoft.com/office/drawing/2014/main" id="{797814C3-0D8D-F24F-9466-B755DE6EA5A5}"/>
              </a:ext>
            </a:extLst>
          </p:cNvPr>
          <p:cNvSpPr/>
          <p:nvPr/>
        </p:nvSpPr>
        <p:spPr bwMode="auto">
          <a:xfrm>
            <a:off x="9742112" y="7337459"/>
            <a:ext cx="688692" cy="536789"/>
          </a:xfrm>
          <a:custGeom>
            <a:avLst/>
            <a:gdLst>
              <a:gd name="connsiteX0" fmla="*/ 669073 w 669073"/>
              <a:gd name="connsiteY0" fmla="*/ 386576 h 386576"/>
              <a:gd name="connsiteX1" fmla="*/ 245326 w 669073"/>
              <a:gd name="connsiteY1" fmla="*/ 319668 h 386576"/>
              <a:gd name="connsiteX2" fmla="*/ 0 w 669073"/>
              <a:gd name="connsiteY2" fmla="*/ 0 h 386576"/>
            </a:gdLst>
            <a:ahLst/>
            <a:cxnLst>
              <a:cxn ang="0">
                <a:pos x="connsiteX0" y="connsiteY0"/>
              </a:cxn>
              <a:cxn ang="0">
                <a:pos x="connsiteX1" y="connsiteY1"/>
              </a:cxn>
              <a:cxn ang="0">
                <a:pos x="connsiteX2" y="connsiteY2"/>
              </a:cxn>
            </a:cxnLst>
            <a:rect l="l" t="t" r="r" b="b"/>
            <a:pathLst>
              <a:path w="669073" h="386576">
                <a:moveTo>
                  <a:pt x="669073" y="386576"/>
                </a:moveTo>
                <a:cubicBezTo>
                  <a:pt x="512955" y="385336"/>
                  <a:pt x="356838" y="384097"/>
                  <a:pt x="245326" y="319668"/>
                </a:cubicBezTo>
                <a:cubicBezTo>
                  <a:pt x="133814" y="255239"/>
                  <a:pt x="66907" y="127619"/>
                  <a:pt x="0" y="0"/>
                </a:cubicBezTo>
              </a:path>
            </a:pathLst>
          </a:custGeom>
          <a:noFill/>
          <a:ln w="28575" cap="flat" cmpd="sng" algn="ctr">
            <a:solidFill>
              <a:schemeClr val="accent1">
                <a:lumMod val="75000"/>
              </a:schemeClr>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25" name="Rounded Rectangle 24">
            <a:extLst>
              <a:ext uri="{FF2B5EF4-FFF2-40B4-BE49-F238E27FC236}">
                <a16:creationId xmlns:a16="http://schemas.microsoft.com/office/drawing/2014/main" id="{D120A957-DBA5-7C40-BB8B-DAF3BD4F83CB}"/>
              </a:ext>
            </a:extLst>
          </p:cNvPr>
          <p:cNvSpPr/>
          <p:nvPr/>
        </p:nvSpPr>
        <p:spPr>
          <a:xfrm>
            <a:off x="5421772" y="5050235"/>
            <a:ext cx="1479686" cy="1129810"/>
          </a:xfrm>
          <a:prstGeom prst="roundRect">
            <a:avLst/>
          </a:prstGeom>
          <a:pattFill prst="pct10">
            <a:fgClr>
              <a:srgbClr val="FF0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160" dirty="0">
              <a:solidFill>
                <a:schemeClr val="tx1"/>
              </a:solidFill>
            </a:endParaRPr>
          </a:p>
        </p:txBody>
      </p:sp>
      <p:cxnSp>
        <p:nvCxnSpPr>
          <p:cNvPr id="69" name="Straight Connector 68">
            <a:extLst>
              <a:ext uri="{FF2B5EF4-FFF2-40B4-BE49-F238E27FC236}">
                <a16:creationId xmlns:a16="http://schemas.microsoft.com/office/drawing/2014/main" id="{6976D459-E441-1246-9339-82E38649B28A}"/>
              </a:ext>
            </a:extLst>
          </p:cNvPr>
          <p:cNvCxnSpPr>
            <a:endCxn id="63" idx="6"/>
          </p:cNvCxnSpPr>
          <p:nvPr/>
        </p:nvCxnSpPr>
        <p:spPr bwMode="auto">
          <a:xfrm>
            <a:off x="9528906" y="5945786"/>
            <a:ext cx="345373" cy="180694"/>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5A3F1174-9118-9348-A6A5-ABAD55B59605}"/>
              </a:ext>
            </a:extLst>
          </p:cNvPr>
          <p:cNvCxnSpPr>
            <a:cxnSpLocks/>
            <a:stCxn id="38" idx="5"/>
            <a:endCxn id="35" idx="0"/>
          </p:cNvCxnSpPr>
          <p:nvPr/>
        </p:nvCxnSpPr>
        <p:spPr bwMode="auto">
          <a:xfrm>
            <a:off x="5103730" y="4640088"/>
            <a:ext cx="1057885" cy="808949"/>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32" name="Oval 31">
            <a:extLst>
              <a:ext uri="{FF2B5EF4-FFF2-40B4-BE49-F238E27FC236}">
                <a16:creationId xmlns:a16="http://schemas.microsoft.com/office/drawing/2014/main" id="{F9F7777B-F34E-7744-8898-E89CD8433B4A}"/>
              </a:ext>
            </a:extLst>
          </p:cNvPr>
          <p:cNvSpPr/>
          <p:nvPr/>
        </p:nvSpPr>
        <p:spPr>
          <a:xfrm>
            <a:off x="8516344" y="5508726"/>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12" name="TextBox 11">
            <a:extLst>
              <a:ext uri="{FF2B5EF4-FFF2-40B4-BE49-F238E27FC236}">
                <a16:creationId xmlns:a16="http://schemas.microsoft.com/office/drawing/2014/main" id="{EE1A12C3-34DF-BE40-B5AE-A0582BA40897}"/>
              </a:ext>
            </a:extLst>
          </p:cNvPr>
          <p:cNvSpPr txBox="1"/>
          <p:nvPr/>
        </p:nvSpPr>
        <p:spPr>
          <a:xfrm>
            <a:off x="5535289" y="5050235"/>
            <a:ext cx="1213794" cy="424732"/>
          </a:xfrm>
          <a:prstGeom prst="rect">
            <a:avLst/>
          </a:prstGeom>
          <a:noFill/>
        </p:spPr>
        <p:txBody>
          <a:bodyPr wrap="none" rtlCol="0">
            <a:spAutoFit/>
          </a:bodyPr>
          <a:lstStyle/>
          <a:p>
            <a:r>
              <a:rPr lang="en-US" sz="2160" dirty="0"/>
              <a:t>mpiexec</a:t>
            </a:r>
            <a:endParaRPr lang="en-US" sz="3360" dirty="0"/>
          </a:p>
        </p:txBody>
      </p:sp>
      <p:sp>
        <p:nvSpPr>
          <p:cNvPr id="35" name="Oval 34">
            <a:extLst>
              <a:ext uri="{FF2B5EF4-FFF2-40B4-BE49-F238E27FC236}">
                <a16:creationId xmlns:a16="http://schemas.microsoft.com/office/drawing/2014/main" id="{FB1F33CF-71F9-0D46-87E0-14CE7DC8D362}"/>
              </a:ext>
            </a:extLst>
          </p:cNvPr>
          <p:cNvSpPr/>
          <p:nvPr/>
        </p:nvSpPr>
        <p:spPr>
          <a:xfrm>
            <a:off x="5622461" y="5449038"/>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14" name="Striped Right Arrow 13">
            <a:extLst>
              <a:ext uri="{FF2B5EF4-FFF2-40B4-BE49-F238E27FC236}">
                <a16:creationId xmlns:a16="http://schemas.microsoft.com/office/drawing/2014/main" id="{264CC871-6EBD-A544-80FA-05E1092FD378}"/>
              </a:ext>
            </a:extLst>
          </p:cNvPr>
          <p:cNvSpPr/>
          <p:nvPr/>
        </p:nvSpPr>
        <p:spPr bwMode="auto">
          <a:xfrm>
            <a:off x="7127274" y="5449037"/>
            <a:ext cx="1110242" cy="331098"/>
          </a:xfrm>
          <a:prstGeom prst="stripedRightArrow">
            <a:avLst>
              <a:gd name="adj1" fmla="val 42872"/>
              <a:gd name="adj2" fmla="val 5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16" name="TextBox 15">
            <a:extLst>
              <a:ext uri="{FF2B5EF4-FFF2-40B4-BE49-F238E27FC236}">
                <a16:creationId xmlns:a16="http://schemas.microsoft.com/office/drawing/2014/main" id="{40E19DFC-0851-1D48-A53D-FBC2CE2D84EA}"/>
              </a:ext>
            </a:extLst>
          </p:cNvPr>
          <p:cNvSpPr txBox="1"/>
          <p:nvPr/>
        </p:nvSpPr>
        <p:spPr>
          <a:xfrm>
            <a:off x="7300517" y="5082613"/>
            <a:ext cx="663964" cy="461665"/>
          </a:xfrm>
          <a:prstGeom prst="rect">
            <a:avLst/>
          </a:prstGeom>
          <a:noFill/>
        </p:spPr>
        <p:txBody>
          <a:bodyPr wrap="none" rtlCol="0">
            <a:spAutoFit/>
          </a:bodyPr>
          <a:lstStyle/>
          <a:p>
            <a:r>
              <a:rPr lang="en-US" sz="2400" dirty="0"/>
              <a:t>ssh</a:t>
            </a:r>
          </a:p>
        </p:txBody>
      </p:sp>
      <p:sp>
        <p:nvSpPr>
          <p:cNvPr id="2" name="Title 1">
            <a:extLst>
              <a:ext uri="{FF2B5EF4-FFF2-40B4-BE49-F238E27FC236}">
                <a16:creationId xmlns:a16="http://schemas.microsoft.com/office/drawing/2014/main" id="{143D3DC0-5C8C-9C4A-BEB6-2EA958AB40A0}"/>
              </a:ext>
            </a:extLst>
          </p:cNvPr>
          <p:cNvSpPr>
            <a:spLocks noGrp="1"/>
          </p:cNvSpPr>
          <p:nvPr>
            <p:ph type="title"/>
          </p:nvPr>
        </p:nvSpPr>
        <p:spPr/>
        <p:txBody>
          <a:bodyPr/>
          <a:lstStyle/>
          <a:p>
            <a:r>
              <a:rPr lang="en-US" dirty="0"/>
              <a:t>Indirect Launch</a:t>
            </a:r>
          </a:p>
        </p:txBody>
      </p:sp>
      <p:cxnSp>
        <p:nvCxnSpPr>
          <p:cNvPr id="11" name="Straight Connector 10">
            <a:extLst>
              <a:ext uri="{FF2B5EF4-FFF2-40B4-BE49-F238E27FC236}">
                <a16:creationId xmlns:a16="http://schemas.microsoft.com/office/drawing/2014/main" id="{3B1B9C86-AA50-7547-A8AA-3F8B2F2B39FD}"/>
              </a:ext>
            </a:extLst>
          </p:cNvPr>
          <p:cNvCxnSpPr>
            <a:cxnSpLocks/>
            <a:endCxn id="35" idx="2"/>
          </p:cNvCxnSpPr>
          <p:nvPr/>
        </p:nvCxnSpPr>
        <p:spPr bwMode="auto">
          <a:xfrm flipV="1">
            <a:off x="3846039" y="5780137"/>
            <a:ext cx="1776422" cy="502952"/>
          </a:xfrm>
          <a:prstGeom prst="line">
            <a:avLst/>
          </a:prstGeom>
          <a:solidFill>
            <a:schemeClr val="accent1"/>
          </a:solidFill>
          <a:ln w="28575" cap="flat" cmpd="sng" algn="ctr">
            <a:solidFill>
              <a:srgbClr val="00B050"/>
            </a:solidFill>
            <a:prstDash val="solid"/>
            <a:round/>
            <a:headEnd type="none" w="med" len="med"/>
            <a:tailEnd type="arrow" w="med" len="med"/>
          </a:ln>
          <a:effectLst/>
        </p:spPr>
      </p:cxnSp>
      <p:cxnSp>
        <p:nvCxnSpPr>
          <p:cNvPr id="37" name="Straight Connector 36">
            <a:extLst>
              <a:ext uri="{FF2B5EF4-FFF2-40B4-BE49-F238E27FC236}">
                <a16:creationId xmlns:a16="http://schemas.microsoft.com/office/drawing/2014/main" id="{0FAAA4A7-F39F-DA4B-9C69-A5D741E16138}"/>
              </a:ext>
            </a:extLst>
          </p:cNvPr>
          <p:cNvCxnSpPr>
            <a:cxnSpLocks/>
            <a:stCxn id="47" idx="4"/>
            <a:endCxn id="32" idx="0"/>
          </p:cNvCxnSpPr>
          <p:nvPr/>
        </p:nvCxnSpPr>
        <p:spPr bwMode="auto">
          <a:xfrm>
            <a:off x="9052080" y="4348523"/>
            <a:ext cx="3418" cy="1160202"/>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F8CABF04-C26D-6147-94EA-12E2CA8ED1B6}"/>
              </a:ext>
            </a:extLst>
          </p:cNvPr>
          <p:cNvSpPr txBox="1"/>
          <p:nvPr/>
        </p:nvSpPr>
        <p:spPr>
          <a:xfrm>
            <a:off x="8641197" y="5007049"/>
            <a:ext cx="784189" cy="424732"/>
          </a:xfrm>
          <a:prstGeom prst="rect">
            <a:avLst/>
          </a:prstGeom>
          <a:noFill/>
        </p:spPr>
        <p:txBody>
          <a:bodyPr wrap="none" rtlCol="0">
            <a:spAutoFit/>
          </a:bodyPr>
          <a:lstStyle/>
          <a:p>
            <a:r>
              <a:rPr lang="en-US" sz="2160" dirty="0">
                <a:latin typeface="Arial" pitchFamily="-65" charset="0"/>
                <a:ea typeface="ＭＳ Ｐゴシック" pitchFamily="-65" charset="-128"/>
                <a:cs typeface="ＭＳ Ｐゴシック" pitchFamily="-65" charset="-128"/>
              </a:rPr>
              <a:t>mpid</a:t>
            </a:r>
            <a:endParaRPr lang="en-US" sz="2160" dirty="0"/>
          </a:p>
        </p:txBody>
      </p:sp>
      <p:sp>
        <p:nvSpPr>
          <p:cNvPr id="40" name="TextBox 39">
            <a:extLst>
              <a:ext uri="{FF2B5EF4-FFF2-40B4-BE49-F238E27FC236}">
                <a16:creationId xmlns:a16="http://schemas.microsoft.com/office/drawing/2014/main" id="{E439708F-AD1B-B241-8E74-A72A540DF477}"/>
              </a:ext>
            </a:extLst>
          </p:cNvPr>
          <p:cNvSpPr txBox="1"/>
          <p:nvPr/>
        </p:nvSpPr>
        <p:spPr>
          <a:xfrm>
            <a:off x="4895309" y="6704070"/>
            <a:ext cx="2348976" cy="757130"/>
          </a:xfrm>
          <a:prstGeom prst="rect">
            <a:avLst/>
          </a:prstGeom>
          <a:noFill/>
        </p:spPr>
        <p:txBody>
          <a:bodyPr wrap="none" rtlCol="0">
            <a:spAutoFit/>
          </a:bodyPr>
          <a:lstStyle/>
          <a:p>
            <a:pPr algn="ctr"/>
            <a:r>
              <a:rPr lang="en-US" sz="2160" i="1" dirty="0">
                <a:solidFill>
                  <a:srgbClr val="FF0000"/>
                </a:solidFill>
              </a:rPr>
              <a:t>Co-launch</a:t>
            </a:r>
          </a:p>
          <a:p>
            <a:pPr algn="ctr"/>
            <a:r>
              <a:rPr lang="en-US" sz="2160" i="1" dirty="0">
                <a:solidFill>
                  <a:srgbClr val="FF0000"/>
                </a:solidFill>
              </a:rPr>
              <a:t>Two-stage launch</a:t>
            </a:r>
          </a:p>
        </p:txBody>
      </p:sp>
      <p:sp>
        <p:nvSpPr>
          <p:cNvPr id="39" name="TextBox 38">
            <a:extLst>
              <a:ext uri="{FF2B5EF4-FFF2-40B4-BE49-F238E27FC236}">
                <a16:creationId xmlns:a16="http://schemas.microsoft.com/office/drawing/2014/main" id="{BCBC98C5-25F6-F546-BF18-ED478561417E}"/>
              </a:ext>
            </a:extLst>
          </p:cNvPr>
          <p:cNvSpPr txBox="1"/>
          <p:nvPr/>
        </p:nvSpPr>
        <p:spPr>
          <a:xfrm>
            <a:off x="5432630" y="4575331"/>
            <a:ext cx="1632178" cy="387798"/>
          </a:xfrm>
          <a:prstGeom prst="rect">
            <a:avLst/>
          </a:prstGeom>
          <a:noFill/>
        </p:spPr>
        <p:txBody>
          <a:bodyPr wrap="none" rtlCol="0">
            <a:spAutoFit/>
          </a:bodyPr>
          <a:lstStyle/>
          <a:p>
            <a:r>
              <a:rPr lang="en-US" sz="1920" dirty="0"/>
              <a:t>PMIx_Spawn</a:t>
            </a:r>
          </a:p>
        </p:txBody>
      </p:sp>
    </p:spTree>
    <p:extLst>
      <p:ext uri="{BB962C8B-B14F-4D97-AF65-F5344CB8AC3E}">
        <p14:creationId xmlns:p14="http://schemas.microsoft.com/office/powerpoint/2010/main" val="34808498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9BB35223-F299-8545-B20B-A68454581137}"/>
              </a:ext>
            </a:extLst>
          </p:cNvPr>
          <p:cNvSpPr/>
          <p:nvPr/>
        </p:nvSpPr>
        <p:spPr bwMode="auto">
          <a:xfrm>
            <a:off x="8374492" y="4926113"/>
            <a:ext cx="1325579" cy="1356976"/>
          </a:xfrm>
          <a:prstGeom prst="roundRect">
            <a:avLst/>
          </a:prstGeom>
          <a:pattFill prst="pct10">
            <a:fgClr>
              <a:srgbClr val="FF0000"/>
            </a:fgClr>
            <a:bgClr>
              <a:schemeClr val="bg1"/>
            </a:bgClr>
          </a:patt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7" name="Oval 6"/>
          <p:cNvSpPr/>
          <p:nvPr/>
        </p:nvSpPr>
        <p:spPr bwMode="auto">
          <a:xfrm>
            <a:off x="3617107" y="3038555"/>
            <a:ext cx="2011680" cy="201168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8" name="TextBox 7"/>
          <p:cNvSpPr txBox="1"/>
          <p:nvPr/>
        </p:nvSpPr>
        <p:spPr>
          <a:xfrm>
            <a:off x="4224570" y="3085442"/>
            <a:ext cx="998991" cy="720197"/>
          </a:xfrm>
          <a:prstGeom prst="rect">
            <a:avLst/>
          </a:prstGeom>
          <a:noFill/>
        </p:spPr>
        <p:txBody>
          <a:bodyPr wrap="none" rtlCol="0">
            <a:spAutoFit/>
          </a:bodyPr>
          <a:lstStyle/>
          <a:p>
            <a:r>
              <a:rPr lang="en-US" sz="4080" dirty="0"/>
              <a:t>RM</a:t>
            </a:r>
          </a:p>
        </p:txBody>
      </p:sp>
      <p:sp>
        <p:nvSpPr>
          <p:cNvPr id="38" name="Oval 37"/>
          <p:cNvSpPr/>
          <p:nvPr/>
        </p:nvSpPr>
        <p:spPr>
          <a:xfrm>
            <a:off x="3943018" y="3927287"/>
            <a:ext cx="1359859" cy="835099"/>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dirty="0">
                <a:solidFill>
                  <a:schemeClr val="bg1"/>
                </a:solidFill>
              </a:rPr>
              <a:t>PMIx</a:t>
            </a:r>
          </a:p>
          <a:p>
            <a:pPr algn="ctr"/>
            <a:r>
              <a:rPr lang="en-US" sz="1920" dirty="0">
                <a:solidFill>
                  <a:schemeClr val="bg1"/>
                </a:solidFill>
              </a:rPr>
              <a:t>Server</a:t>
            </a:r>
          </a:p>
        </p:txBody>
      </p:sp>
      <p:pic>
        <p:nvPicPr>
          <p:cNvPr id="51"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06711" y="5626754"/>
            <a:ext cx="1986330" cy="1229818"/>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2" name="Oval 51"/>
          <p:cNvSpPr/>
          <p:nvPr/>
        </p:nvSpPr>
        <p:spPr bwMode="auto">
          <a:xfrm>
            <a:off x="3599878" y="6126480"/>
            <a:ext cx="246161" cy="36576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5" name="Oval 44">
            <a:extLst>
              <a:ext uri="{FF2B5EF4-FFF2-40B4-BE49-F238E27FC236}">
                <a16:creationId xmlns:a16="http://schemas.microsoft.com/office/drawing/2014/main" id="{5221BE27-997C-7C44-B3DF-78C6BA80B3B3}"/>
              </a:ext>
            </a:extLst>
          </p:cNvPr>
          <p:cNvSpPr/>
          <p:nvPr/>
        </p:nvSpPr>
        <p:spPr bwMode="auto">
          <a:xfrm>
            <a:off x="8349971" y="3038555"/>
            <a:ext cx="1404218" cy="1404218"/>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6" name="TextBox 45">
            <a:extLst>
              <a:ext uri="{FF2B5EF4-FFF2-40B4-BE49-F238E27FC236}">
                <a16:creationId xmlns:a16="http://schemas.microsoft.com/office/drawing/2014/main" id="{D2E1CFF4-56DA-B14A-98CE-8A7DEDD3D760}"/>
              </a:ext>
            </a:extLst>
          </p:cNvPr>
          <p:cNvSpPr txBox="1"/>
          <p:nvPr/>
        </p:nvSpPr>
        <p:spPr>
          <a:xfrm>
            <a:off x="8725836" y="3186103"/>
            <a:ext cx="615874" cy="424732"/>
          </a:xfrm>
          <a:prstGeom prst="rect">
            <a:avLst/>
          </a:prstGeom>
          <a:noFill/>
        </p:spPr>
        <p:txBody>
          <a:bodyPr wrap="none" rtlCol="0">
            <a:spAutoFit/>
          </a:bodyPr>
          <a:lstStyle/>
          <a:p>
            <a:r>
              <a:rPr lang="en-US" sz="2160" dirty="0"/>
              <a:t>RM</a:t>
            </a:r>
          </a:p>
        </p:txBody>
      </p:sp>
      <p:sp>
        <p:nvSpPr>
          <p:cNvPr id="47" name="Oval 46">
            <a:extLst>
              <a:ext uri="{FF2B5EF4-FFF2-40B4-BE49-F238E27FC236}">
                <a16:creationId xmlns:a16="http://schemas.microsoft.com/office/drawing/2014/main" id="{15A76F79-9C82-F343-AFE8-456C30F1AD82}"/>
              </a:ext>
            </a:extLst>
          </p:cNvPr>
          <p:cNvSpPr/>
          <p:nvPr/>
        </p:nvSpPr>
        <p:spPr>
          <a:xfrm>
            <a:off x="8512926" y="3686326"/>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48" name="Rounded Rectangle 47">
            <a:extLst>
              <a:ext uri="{FF2B5EF4-FFF2-40B4-BE49-F238E27FC236}">
                <a16:creationId xmlns:a16="http://schemas.microsoft.com/office/drawing/2014/main" id="{83500C72-4AA5-7843-87F1-04E6306E25F1}"/>
              </a:ext>
            </a:extLst>
          </p:cNvPr>
          <p:cNvSpPr/>
          <p:nvPr/>
        </p:nvSpPr>
        <p:spPr>
          <a:xfrm>
            <a:off x="8085476" y="6919135"/>
            <a:ext cx="578032" cy="42098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0" dirty="0">
              <a:solidFill>
                <a:schemeClr val="tx1"/>
              </a:solidFill>
            </a:endParaRPr>
          </a:p>
        </p:txBody>
      </p:sp>
      <p:sp>
        <p:nvSpPr>
          <p:cNvPr id="50" name="Rounded Rectangle 49">
            <a:extLst>
              <a:ext uri="{FF2B5EF4-FFF2-40B4-BE49-F238E27FC236}">
                <a16:creationId xmlns:a16="http://schemas.microsoft.com/office/drawing/2014/main" id="{DE927F0B-4A1E-914F-8807-1B70B2881DC0}"/>
              </a:ext>
            </a:extLst>
          </p:cNvPr>
          <p:cNvSpPr/>
          <p:nvPr/>
        </p:nvSpPr>
        <p:spPr>
          <a:xfrm>
            <a:off x="9421262" y="6919135"/>
            <a:ext cx="578032" cy="42098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0" dirty="0">
              <a:solidFill>
                <a:schemeClr val="tx1"/>
              </a:solidFill>
            </a:endParaRPr>
          </a:p>
        </p:txBody>
      </p:sp>
      <p:cxnSp>
        <p:nvCxnSpPr>
          <p:cNvPr id="13" name="Straight Connector 12">
            <a:extLst>
              <a:ext uri="{FF2B5EF4-FFF2-40B4-BE49-F238E27FC236}">
                <a16:creationId xmlns:a16="http://schemas.microsoft.com/office/drawing/2014/main" id="{0F4582C1-97C4-284F-9589-28F5289ADFC3}"/>
              </a:ext>
            </a:extLst>
          </p:cNvPr>
          <p:cNvCxnSpPr>
            <a:cxnSpLocks/>
            <a:stCxn id="32" idx="4"/>
            <a:endCxn id="48" idx="0"/>
          </p:cNvCxnSpPr>
          <p:nvPr/>
        </p:nvCxnSpPr>
        <p:spPr bwMode="auto">
          <a:xfrm flipH="1">
            <a:off x="8374492" y="6170922"/>
            <a:ext cx="681006" cy="748212"/>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B6995D13-8F5E-2646-B30A-8EE06493AEB9}"/>
              </a:ext>
            </a:extLst>
          </p:cNvPr>
          <p:cNvCxnSpPr>
            <a:cxnSpLocks/>
            <a:stCxn id="32" idx="4"/>
            <a:endCxn id="50" idx="0"/>
          </p:cNvCxnSpPr>
          <p:nvPr/>
        </p:nvCxnSpPr>
        <p:spPr bwMode="auto">
          <a:xfrm>
            <a:off x="9055498" y="6170922"/>
            <a:ext cx="654780" cy="748212"/>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24" name="Elbow Connector 23">
            <a:extLst>
              <a:ext uri="{FF2B5EF4-FFF2-40B4-BE49-F238E27FC236}">
                <a16:creationId xmlns:a16="http://schemas.microsoft.com/office/drawing/2014/main" id="{2152E64D-2308-7E45-88D7-D970CA316F76}"/>
              </a:ext>
            </a:extLst>
          </p:cNvPr>
          <p:cNvCxnSpPr>
            <a:cxnSpLocks/>
            <a:stCxn id="7" idx="0"/>
          </p:cNvCxnSpPr>
          <p:nvPr/>
        </p:nvCxnSpPr>
        <p:spPr bwMode="auto">
          <a:xfrm rot="5400000" flipH="1" flipV="1">
            <a:off x="6704728" y="111682"/>
            <a:ext cx="845093" cy="5008655"/>
          </a:xfrm>
          <a:prstGeom prst="bentConnector2">
            <a:avLst/>
          </a:prstGeom>
          <a:solidFill>
            <a:schemeClr val="accent1"/>
          </a:solidFill>
          <a:ln w="28575" cap="flat" cmpd="sng" algn="ctr">
            <a:solidFill>
              <a:schemeClr val="tx1"/>
            </a:solidFill>
            <a:prstDash val="solid"/>
            <a:round/>
            <a:headEnd type="none" w="med" len="med"/>
            <a:tailEnd type="arrow" w="med" len="med"/>
          </a:ln>
          <a:effectLst/>
        </p:spPr>
      </p:cxnSp>
      <p:cxnSp>
        <p:nvCxnSpPr>
          <p:cNvPr id="33" name="Straight Connector 32">
            <a:extLst>
              <a:ext uri="{FF2B5EF4-FFF2-40B4-BE49-F238E27FC236}">
                <a16:creationId xmlns:a16="http://schemas.microsoft.com/office/drawing/2014/main" id="{F6BC3CC8-FFF2-2D45-87BE-52DA56A429D6}"/>
              </a:ext>
            </a:extLst>
          </p:cNvPr>
          <p:cNvCxnSpPr>
            <a:cxnSpLocks/>
            <a:endCxn id="45" idx="0"/>
          </p:cNvCxnSpPr>
          <p:nvPr/>
        </p:nvCxnSpPr>
        <p:spPr bwMode="auto">
          <a:xfrm>
            <a:off x="9052080" y="2203482"/>
            <a:ext cx="0" cy="835073"/>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3" name="Oval 42">
            <a:extLst>
              <a:ext uri="{FF2B5EF4-FFF2-40B4-BE49-F238E27FC236}">
                <a16:creationId xmlns:a16="http://schemas.microsoft.com/office/drawing/2014/main" id="{D6AE67D8-6B4E-CC4F-A06C-D3E10A7233B8}"/>
              </a:ext>
            </a:extLst>
          </p:cNvPr>
          <p:cNvSpPr/>
          <p:nvPr/>
        </p:nvSpPr>
        <p:spPr bwMode="auto">
          <a:xfrm>
            <a:off x="986832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1" name="Oval 60">
            <a:extLst>
              <a:ext uri="{FF2B5EF4-FFF2-40B4-BE49-F238E27FC236}">
                <a16:creationId xmlns:a16="http://schemas.microsoft.com/office/drawing/2014/main" id="{D20F9410-A706-5D42-9A5E-08B4DE5B8D60}"/>
              </a:ext>
            </a:extLst>
          </p:cNvPr>
          <p:cNvSpPr/>
          <p:nvPr/>
        </p:nvSpPr>
        <p:spPr bwMode="auto">
          <a:xfrm>
            <a:off x="1005120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2" name="Oval 61">
            <a:extLst>
              <a:ext uri="{FF2B5EF4-FFF2-40B4-BE49-F238E27FC236}">
                <a16:creationId xmlns:a16="http://schemas.microsoft.com/office/drawing/2014/main" id="{EDFA1CAA-33F8-2A4D-8B5F-B796E8457EC2}"/>
              </a:ext>
            </a:extLst>
          </p:cNvPr>
          <p:cNvSpPr/>
          <p:nvPr/>
        </p:nvSpPr>
        <p:spPr bwMode="auto">
          <a:xfrm>
            <a:off x="1023408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3" name="Decagon 62">
            <a:extLst>
              <a:ext uri="{FF2B5EF4-FFF2-40B4-BE49-F238E27FC236}">
                <a16:creationId xmlns:a16="http://schemas.microsoft.com/office/drawing/2014/main" id="{A22E8380-1F25-C849-A375-20B762123EEA}"/>
              </a:ext>
            </a:extLst>
          </p:cNvPr>
          <p:cNvSpPr/>
          <p:nvPr/>
        </p:nvSpPr>
        <p:spPr bwMode="auto">
          <a:xfrm>
            <a:off x="9874278" y="5541391"/>
            <a:ext cx="1170178" cy="1170178"/>
          </a:xfrm>
          <a:prstGeom prst="decag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4080" dirty="0">
              <a:latin typeface="Arial" pitchFamily="-65" charset="0"/>
              <a:ea typeface="ＭＳ Ｐゴシック" pitchFamily="-65" charset="-128"/>
              <a:cs typeface="ＭＳ Ｐゴシック" pitchFamily="-65" charset="-128"/>
            </a:endParaRPr>
          </a:p>
        </p:txBody>
      </p:sp>
      <p:sp>
        <p:nvSpPr>
          <p:cNvPr id="64" name="TextBox 63">
            <a:extLst>
              <a:ext uri="{FF2B5EF4-FFF2-40B4-BE49-F238E27FC236}">
                <a16:creationId xmlns:a16="http://schemas.microsoft.com/office/drawing/2014/main" id="{4519D15D-35F1-E44F-8652-EBCD53AED290}"/>
              </a:ext>
            </a:extLst>
          </p:cNvPr>
          <p:cNvSpPr txBox="1"/>
          <p:nvPr/>
        </p:nvSpPr>
        <p:spPr>
          <a:xfrm>
            <a:off x="10048486" y="5738682"/>
            <a:ext cx="785793" cy="757130"/>
          </a:xfrm>
          <a:prstGeom prst="rect">
            <a:avLst/>
          </a:prstGeom>
          <a:noFill/>
        </p:spPr>
        <p:txBody>
          <a:bodyPr wrap="none" rtlCol="0">
            <a:spAutoFit/>
          </a:bodyPr>
          <a:lstStyle/>
          <a:p>
            <a:r>
              <a:rPr lang="en-US" sz="2160" dirty="0">
                <a:solidFill>
                  <a:schemeClr val="bg1"/>
                </a:solidFill>
              </a:rPr>
              <a:t>Dbgr</a:t>
            </a:r>
          </a:p>
          <a:p>
            <a:r>
              <a:rPr lang="en-US" sz="2160" dirty="0">
                <a:solidFill>
                  <a:schemeClr val="bg1"/>
                </a:solidFill>
              </a:rPr>
              <a:t>Dmn</a:t>
            </a:r>
          </a:p>
        </p:txBody>
      </p:sp>
      <p:sp>
        <p:nvSpPr>
          <p:cNvPr id="66" name="Freeform 65">
            <a:extLst>
              <a:ext uri="{FF2B5EF4-FFF2-40B4-BE49-F238E27FC236}">
                <a16:creationId xmlns:a16="http://schemas.microsoft.com/office/drawing/2014/main" id="{DF0301CA-9CF2-EC42-9D48-62AEB4685FCE}"/>
              </a:ext>
            </a:extLst>
          </p:cNvPr>
          <p:cNvSpPr/>
          <p:nvPr/>
        </p:nvSpPr>
        <p:spPr bwMode="auto">
          <a:xfrm>
            <a:off x="8475333" y="6704071"/>
            <a:ext cx="2163500" cy="1172070"/>
          </a:xfrm>
          <a:custGeom>
            <a:avLst/>
            <a:gdLst>
              <a:gd name="connsiteX0" fmla="*/ 1665249 w 1802917"/>
              <a:gd name="connsiteY0" fmla="*/ 0 h 976725"/>
              <a:gd name="connsiteX1" fmla="*/ 1635512 w 1802917"/>
              <a:gd name="connsiteY1" fmla="*/ 966439 h 976725"/>
              <a:gd name="connsiteX2" fmla="*/ 0 w 1802917"/>
              <a:gd name="connsiteY2" fmla="*/ 535258 h 976725"/>
              <a:gd name="connsiteX3" fmla="*/ 0 w 1802917"/>
              <a:gd name="connsiteY3" fmla="*/ 535258 h 976725"/>
            </a:gdLst>
            <a:ahLst/>
            <a:cxnLst>
              <a:cxn ang="0">
                <a:pos x="connsiteX0" y="connsiteY0"/>
              </a:cxn>
              <a:cxn ang="0">
                <a:pos x="connsiteX1" y="connsiteY1"/>
              </a:cxn>
              <a:cxn ang="0">
                <a:pos x="connsiteX2" y="connsiteY2"/>
              </a:cxn>
              <a:cxn ang="0">
                <a:pos x="connsiteX3" y="connsiteY3"/>
              </a:cxn>
            </a:cxnLst>
            <a:rect l="l" t="t" r="r" b="b"/>
            <a:pathLst>
              <a:path w="1802917" h="976725">
                <a:moveTo>
                  <a:pt x="1665249" y="0"/>
                </a:moveTo>
                <a:cubicBezTo>
                  <a:pt x="1789151" y="438614"/>
                  <a:pt x="1913053" y="877229"/>
                  <a:pt x="1635512" y="966439"/>
                </a:cubicBezTo>
                <a:cubicBezTo>
                  <a:pt x="1357971" y="1055649"/>
                  <a:pt x="0" y="535258"/>
                  <a:pt x="0" y="535258"/>
                </a:cubicBezTo>
                <a:lnTo>
                  <a:pt x="0" y="535258"/>
                </a:lnTo>
              </a:path>
            </a:pathLst>
          </a:custGeom>
          <a:noFill/>
          <a:ln w="28575" cap="flat" cmpd="sng" algn="ctr">
            <a:solidFill>
              <a:schemeClr val="accent1">
                <a:lumMod val="75000"/>
              </a:schemeClr>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7" name="Freeform 66">
            <a:extLst>
              <a:ext uri="{FF2B5EF4-FFF2-40B4-BE49-F238E27FC236}">
                <a16:creationId xmlns:a16="http://schemas.microsoft.com/office/drawing/2014/main" id="{797814C3-0D8D-F24F-9466-B755DE6EA5A5}"/>
              </a:ext>
            </a:extLst>
          </p:cNvPr>
          <p:cNvSpPr/>
          <p:nvPr/>
        </p:nvSpPr>
        <p:spPr bwMode="auto">
          <a:xfrm>
            <a:off x="9742112" y="7337459"/>
            <a:ext cx="688692" cy="536789"/>
          </a:xfrm>
          <a:custGeom>
            <a:avLst/>
            <a:gdLst>
              <a:gd name="connsiteX0" fmla="*/ 669073 w 669073"/>
              <a:gd name="connsiteY0" fmla="*/ 386576 h 386576"/>
              <a:gd name="connsiteX1" fmla="*/ 245326 w 669073"/>
              <a:gd name="connsiteY1" fmla="*/ 319668 h 386576"/>
              <a:gd name="connsiteX2" fmla="*/ 0 w 669073"/>
              <a:gd name="connsiteY2" fmla="*/ 0 h 386576"/>
            </a:gdLst>
            <a:ahLst/>
            <a:cxnLst>
              <a:cxn ang="0">
                <a:pos x="connsiteX0" y="connsiteY0"/>
              </a:cxn>
              <a:cxn ang="0">
                <a:pos x="connsiteX1" y="connsiteY1"/>
              </a:cxn>
              <a:cxn ang="0">
                <a:pos x="connsiteX2" y="connsiteY2"/>
              </a:cxn>
            </a:cxnLst>
            <a:rect l="l" t="t" r="r" b="b"/>
            <a:pathLst>
              <a:path w="669073" h="386576">
                <a:moveTo>
                  <a:pt x="669073" y="386576"/>
                </a:moveTo>
                <a:cubicBezTo>
                  <a:pt x="512955" y="385336"/>
                  <a:pt x="356838" y="384097"/>
                  <a:pt x="245326" y="319668"/>
                </a:cubicBezTo>
                <a:cubicBezTo>
                  <a:pt x="133814" y="255239"/>
                  <a:pt x="66907" y="127619"/>
                  <a:pt x="0" y="0"/>
                </a:cubicBezTo>
              </a:path>
            </a:pathLst>
          </a:custGeom>
          <a:noFill/>
          <a:ln w="28575" cap="flat" cmpd="sng" algn="ctr">
            <a:solidFill>
              <a:schemeClr val="accent1">
                <a:lumMod val="75000"/>
              </a:schemeClr>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25" name="Rounded Rectangle 24">
            <a:extLst>
              <a:ext uri="{FF2B5EF4-FFF2-40B4-BE49-F238E27FC236}">
                <a16:creationId xmlns:a16="http://schemas.microsoft.com/office/drawing/2014/main" id="{D120A957-DBA5-7C40-BB8B-DAF3BD4F83CB}"/>
              </a:ext>
            </a:extLst>
          </p:cNvPr>
          <p:cNvSpPr/>
          <p:nvPr/>
        </p:nvSpPr>
        <p:spPr>
          <a:xfrm>
            <a:off x="5421772" y="5050235"/>
            <a:ext cx="1479686" cy="1129810"/>
          </a:xfrm>
          <a:prstGeom prst="roundRect">
            <a:avLst/>
          </a:prstGeom>
          <a:pattFill prst="pct10">
            <a:fgClr>
              <a:srgbClr val="FF0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160" dirty="0">
              <a:solidFill>
                <a:schemeClr val="tx1"/>
              </a:solidFill>
            </a:endParaRPr>
          </a:p>
        </p:txBody>
      </p:sp>
      <p:cxnSp>
        <p:nvCxnSpPr>
          <p:cNvPr id="69" name="Straight Connector 68">
            <a:extLst>
              <a:ext uri="{FF2B5EF4-FFF2-40B4-BE49-F238E27FC236}">
                <a16:creationId xmlns:a16="http://schemas.microsoft.com/office/drawing/2014/main" id="{6976D459-E441-1246-9339-82E38649B28A}"/>
              </a:ext>
            </a:extLst>
          </p:cNvPr>
          <p:cNvCxnSpPr>
            <a:endCxn id="63" idx="6"/>
          </p:cNvCxnSpPr>
          <p:nvPr/>
        </p:nvCxnSpPr>
        <p:spPr bwMode="auto">
          <a:xfrm>
            <a:off x="9528906" y="5945786"/>
            <a:ext cx="345373" cy="180694"/>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5A3F1174-9118-9348-A6A5-ABAD55B59605}"/>
              </a:ext>
            </a:extLst>
          </p:cNvPr>
          <p:cNvCxnSpPr>
            <a:cxnSpLocks/>
            <a:stCxn id="38" idx="5"/>
            <a:endCxn id="35" idx="0"/>
          </p:cNvCxnSpPr>
          <p:nvPr/>
        </p:nvCxnSpPr>
        <p:spPr bwMode="auto">
          <a:xfrm>
            <a:off x="5103730" y="4640088"/>
            <a:ext cx="1057885" cy="808949"/>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32" name="Oval 31">
            <a:extLst>
              <a:ext uri="{FF2B5EF4-FFF2-40B4-BE49-F238E27FC236}">
                <a16:creationId xmlns:a16="http://schemas.microsoft.com/office/drawing/2014/main" id="{F9F7777B-F34E-7744-8898-E89CD8433B4A}"/>
              </a:ext>
            </a:extLst>
          </p:cNvPr>
          <p:cNvSpPr/>
          <p:nvPr/>
        </p:nvSpPr>
        <p:spPr>
          <a:xfrm>
            <a:off x="8516344" y="5508726"/>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12" name="TextBox 11">
            <a:extLst>
              <a:ext uri="{FF2B5EF4-FFF2-40B4-BE49-F238E27FC236}">
                <a16:creationId xmlns:a16="http://schemas.microsoft.com/office/drawing/2014/main" id="{EE1A12C3-34DF-BE40-B5AE-A0582BA40897}"/>
              </a:ext>
            </a:extLst>
          </p:cNvPr>
          <p:cNvSpPr txBox="1"/>
          <p:nvPr/>
        </p:nvSpPr>
        <p:spPr>
          <a:xfrm>
            <a:off x="5535289" y="5050235"/>
            <a:ext cx="1213794" cy="424732"/>
          </a:xfrm>
          <a:prstGeom prst="rect">
            <a:avLst/>
          </a:prstGeom>
          <a:noFill/>
        </p:spPr>
        <p:txBody>
          <a:bodyPr wrap="none" rtlCol="0">
            <a:spAutoFit/>
          </a:bodyPr>
          <a:lstStyle/>
          <a:p>
            <a:r>
              <a:rPr lang="en-US" sz="2160" dirty="0"/>
              <a:t>mpiexec</a:t>
            </a:r>
            <a:endParaRPr lang="en-US" sz="3360" dirty="0"/>
          </a:p>
        </p:txBody>
      </p:sp>
      <p:sp>
        <p:nvSpPr>
          <p:cNvPr id="35" name="Oval 34">
            <a:extLst>
              <a:ext uri="{FF2B5EF4-FFF2-40B4-BE49-F238E27FC236}">
                <a16:creationId xmlns:a16="http://schemas.microsoft.com/office/drawing/2014/main" id="{FB1F33CF-71F9-0D46-87E0-14CE7DC8D362}"/>
              </a:ext>
            </a:extLst>
          </p:cNvPr>
          <p:cNvSpPr/>
          <p:nvPr/>
        </p:nvSpPr>
        <p:spPr>
          <a:xfrm>
            <a:off x="5622461" y="5449038"/>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2" name="Title 1">
            <a:extLst>
              <a:ext uri="{FF2B5EF4-FFF2-40B4-BE49-F238E27FC236}">
                <a16:creationId xmlns:a16="http://schemas.microsoft.com/office/drawing/2014/main" id="{143D3DC0-5C8C-9C4A-BEB6-2EA958AB40A0}"/>
              </a:ext>
            </a:extLst>
          </p:cNvPr>
          <p:cNvSpPr>
            <a:spLocks noGrp="1"/>
          </p:cNvSpPr>
          <p:nvPr>
            <p:ph type="title"/>
          </p:nvPr>
        </p:nvSpPr>
        <p:spPr/>
        <p:txBody>
          <a:bodyPr/>
          <a:lstStyle/>
          <a:p>
            <a:r>
              <a:rPr lang="en-US" dirty="0"/>
              <a:t>Attach to Running Job</a:t>
            </a:r>
          </a:p>
        </p:txBody>
      </p:sp>
      <p:cxnSp>
        <p:nvCxnSpPr>
          <p:cNvPr id="11" name="Straight Connector 10">
            <a:extLst>
              <a:ext uri="{FF2B5EF4-FFF2-40B4-BE49-F238E27FC236}">
                <a16:creationId xmlns:a16="http://schemas.microsoft.com/office/drawing/2014/main" id="{3B1B9C86-AA50-7547-A8AA-3F8B2F2B39FD}"/>
              </a:ext>
            </a:extLst>
          </p:cNvPr>
          <p:cNvCxnSpPr>
            <a:cxnSpLocks/>
            <a:endCxn id="35" idx="2"/>
          </p:cNvCxnSpPr>
          <p:nvPr/>
        </p:nvCxnSpPr>
        <p:spPr bwMode="auto">
          <a:xfrm flipV="1">
            <a:off x="3846039" y="5780137"/>
            <a:ext cx="1776422" cy="502952"/>
          </a:xfrm>
          <a:prstGeom prst="line">
            <a:avLst/>
          </a:prstGeom>
          <a:solidFill>
            <a:schemeClr val="accent1"/>
          </a:solidFill>
          <a:ln w="28575" cap="flat" cmpd="sng" algn="ctr">
            <a:solidFill>
              <a:srgbClr val="00B050"/>
            </a:solidFill>
            <a:prstDash val="solid"/>
            <a:round/>
            <a:headEnd type="none" w="med" len="med"/>
            <a:tailEnd type="arrow" w="med" len="med"/>
          </a:ln>
          <a:effectLst/>
        </p:spPr>
      </p:cxnSp>
      <p:cxnSp>
        <p:nvCxnSpPr>
          <p:cNvPr id="37" name="Straight Connector 36">
            <a:extLst>
              <a:ext uri="{FF2B5EF4-FFF2-40B4-BE49-F238E27FC236}">
                <a16:creationId xmlns:a16="http://schemas.microsoft.com/office/drawing/2014/main" id="{0FAAA4A7-F39F-DA4B-9C69-A5D741E16138}"/>
              </a:ext>
            </a:extLst>
          </p:cNvPr>
          <p:cNvCxnSpPr>
            <a:cxnSpLocks/>
            <a:stCxn id="47" idx="4"/>
            <a:endCxn id="32" idx="0"/>
          </p:cNvCxnSpPr>
          <p:nvPr/>
        </p:nvCxnSpPr>
        <p:spPr bwMode="auto">
          <a:xfrm>
            <a:off x="9052080" y="4348523"/>
            <a:ext cx="3418" cy="1160202"/>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F8CABF04-C26D-6147-94EA-12E2CA8ED1B6}"/>
              </a:ext>
            </a:extLst>
          </p:cNvPr>
          <p:cNvSpPr txBox="1"/>
          <p:nvPr/>
        </p:nvSpPr>
        <p:spPr>
          <a:xfrm>
            <a:off x="8641197" y="5007049"/>
            <a:ext cx="784189" cy="424732"/>
          </a:xfrm>
          <a:prstGeom prst="rect">
            <a:avLst/>
          </a:prstGeom>
          <a:noFill/>
        </p:spPr>
        <p:txBody>
          <a:bodyPr wrap="none" rtlCol="0">
            <a:spAutoFit/>
          </a:bodyPr>
          <a:lstStyle/>
          <a:p>
            <a:r>
              <a:rPr lang="en-US" sz="2160" dirty="0">
                <a:latin typeface="Arial" pitchFamily="-65" charset="0"/>
                <a:ea typeface="ＭＳ Ｐゴシック" pitchFamily="-65" charset="-128"/>
                <a:cs typeface="ＭＳ Ｐゴシック" pitchFamily="-65" charset="-128"/>
              </a:rPr>
              <a:t>mpid</a:t>
            </a:r>
            <a:endParaRPr lang="en-US" sz="2160" dirty="0"/>
          </a:p>
        </p:txBody>
      </p:sp>
      <p:sp>
        <p:nvSpPr>
          <p:cNvPr id="4" name="Right Arrow 3">
            <a:extLst>
              <a:ext uri="{FF2B5EF4-FFF2-40B4-BE49-F238E27FC236}">
                <a16:creationId xmlns:a16="http://schemas.microsoft.com/office/drawing/2014/main" id="{5707D988-1F49-2A47-AEE0-A06B7C67252F}"/>
              </a:ext>
            </a:extLst>
          </p:cNvPr>
          <p:cNvSpPr/>
          <p:nvPr/>
        </p:nvSpPr>
        <p:spPr bwMode="auto">
          <a:xfrm>
            <a:off x="6901458" y="5541391"/>
            <a:ext cx="1473034" cy="23874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25389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E5A26-D6D8-464D-BBA4-36B507459037}"/>
              </a:ext>
            </a:extLst>
          </p:cNvPr>
          <p:cNvSpPr>
            <a:spLocks noGrp="1"/>
          </p:cNvSpPr>
          <p:nvPr>
            <p:ph type="title"/>
          </p:nvPr>
        </p:nvSpPr>
        <p:spPr/>
        <p:txBody>
          <a:bodyPr/>
          <a:lstStyle/>
          <a:p>
            <a:r>
              <a:rPr lang="en-US" dirty="0"/>
              <a:t>Where Is It Used?</a:t>
            </a:r>
          </a:p>
        </p:txBody>
      </p:sp>
      <p:sp>
        <p:nvSpPr>
          <p:cNvPr id="3" name="Content Placeholder 2">
            <a:extLst>
              <a:ext uri="{FF2B5EF4-FFF2-40B4-BE49-F238E27FC236}">
                <a16:creationId xmlns:a16="http://schemas.microsoft.com/office/drawing/2014/main" id="{40A3EA39-9D26-ED49-802A-70889854BED3}"/>
              </a:ext>
            </a:extLst>
          </p:cNvPr>
          <p:cNvSpPr>
            <a:spLocks noGrp="1"/>
          </p:cNvSpPr>
          <p:nvPr>
            <p:ph sz="half" idx="1"/>
          </p:nvPr>
        </p:nvSpPr>
        <p:spPr/>
        <p:txBody>
          <a:bodyPr/>
          <a:lstStyle/>
          <a:p>
            <a:r>
              <a:rPr lang="en-US" sz="2880" dirty="0"/>
              <a:t>Libraries</a:t>
            </a:r>
          </a:p>
          <a:p>
            <a:pPr lvl="1"/>
            <a:r>
              <a:rPr lang="en-US" sz="2400" dirty="0"/>
              <a:t>OMPI, MPICH, Intel MPI, HPE-MPI, Spectrum MPI, Fujitsu MPI</a:t>
            </a:r>
          </a:p>
          <a:p>
            <a:pPr lvl="1"/>
            <a:r>
              <a:rPr lang="en-US" sz="2400" dirty="0"/>
              <a:t>OSHMEM, SOS, OpenSHMEM, …</a:t>
            </a:r>
          </a:p>
          <a:p>
            <a:r>
              <a:rPr lang="en-US" sz="2880" dirty="0"/>
              <a:t>RMs</a:t>
            </a:r>
          </a:p>
          <a:p>
            <a:pPr lvl="1"/>
            <a:r>
              <a:rPr lang="en-US" sz="2400" dirty="0"/>
              <a:t>Slurm, Fujitsu,</a:t>
            </a:r>
            <a:br>
              <a:rPr lang="en-US" sz="2400" dirty="0"/>
            </a:br>
            <a:r>
              <a:rPr lang="en-US" sz="2400" dirty="0"/>
              <a:t>IBM’s JSM,</a:t>
            </a:r>
            <a:br>
              <a:rPr lang="en-US" sz="2400" dirty="0"/>
            </a:br>
            <a:r>
              <a:rPr lang="en-US" sz="2400" dirty="0"/>
              <a:t>PBSPro (2019), Kubernetes(?)</a:t>
            </a:r>
          </a:p>
          <a:p>
            <a:pPr lvl="1"/>
            <a:r>
              <a:rPr lang="en-US" sz="2400" dirty="0"/>
              <a:t>Slurm enhancement (LANL/ECP)</a:t>
            </a:r>
          </a:p>
        </p:txBody>
      </p:sp>
      <p:sp>
        <p:nvSpPr>
          <p:cNvPr id="4" name="Content Placeholder 3">
            <a:extLst>
              <a:ext uri="{FF2B5EF4-FFF2-40B4-BE49-F238E27FC236}">
                <a16:creationId xmlns:a16="http://schemas.microsoft.com/office/drawing/2014/main" id="{D2346D7B-8F3A-2C43-A8BA-419970CB20C0}"/>
              </a:ext>
            </a:extLst>
          </p:cNvPr>
          <p:cNvSpPr>
            <a:spLocks noGrp="1"/>
          </p:cNvSpPr>
          <p:nvPr>
            <p:ph sz="half" idx="2"/>
          </p:nvPr>
        </p:nvSpPr>
        <p:spPr/>
        <p:txBody>
          <a:bodyPr/>
          <a:lstStyle/>
          <a:p>
            <a:r>
              <a:rPr lang="en-US" sz="2880" dirty="0"/>
              <a:t>New use-cases</a:t>
            </a:r>
          </a:p>
          <a:p>
            <a:pPr lvl="1"/>
            <a:r>
              <a:rPr lang="en-US" sz="2400" dirty="0"/>
              <a:t>Spark, TensorFlow</a:t>
            </a:r>
          </a:p>
          <a:p>
            <a:pPr lvl="1"/>
            <a:r>
              <a:rPr lang="en-US" sz="2400" dirty="0"/>
              <a:t>Debuggers (TotalView, DDT)</a:t>
            </a:r>
          </a:p>
          <a:p>
            <a:pPr lvl="1"/>
            <a:r>
              <a:rPr lang="en-US" sz="2400" dirty="0"/>
              <a:t>MPI</a:t>
            </a:r>
          </a:p>
          <a:p>
            <a:pPr lvl="2"/>
            <a:r>
              <a:rPr lang="en-US" sz="2162" dirty="0"/>
              <a:t>Re-ordering for load balance (UTK/ECP)</a:t>
            </a:r>
          </a:p>
          <a:p>
            <a:pPr lvl="2"/>
            <a:r>
              <a:rPr lang="en-US" sz="2162" dirty="0"/>
              <a:t>Fault management (UTK)</a:t>
            </a:r>
          </a:p>
          <a:p>
            <a:pPr lvl="2"/>
            <a:r>
              <a:rPr lang="en-US" sz="2162" dirty="0"/>
              <a:t>On-the-fly session formation/teardown (MPIF)</a:t>
            </a:r>
          </a:p>
          <a:p>
            <a:pPr lvl="1"/>
            <a:r>
              <a:rPr lang="en-US" sz="2642" dirty="0"/>
              <a:t>Logging information</a:t>
            </a:r>
          </a:p>
          <a:p>
            <a:pPr lvl="1"/>
            <a:r>
              <a:rPr lang="en-US" sz="2642" dirty="0"/>
              <a:t>Containers</a:t>
            </a:r>
          </a:p>
          <a:p>
            <a:pPr lvl="2"/>
            <a:r>
              <a:rPr lang="en-US" sz="2162" dirty="0"/>
              <a:t>Singularity, Docker, Amazon</a:t>
            </a:r>
          </a:p>
          <a:p>
            <a:pPr lvl="1"/>
            <a:endParaRPr lang="en-US" sz="2400" dirty="0"/>
          </a:p>
        </p:txBody>
      </p:sp>
      <p:pic>
        <p:nvPicPr>
          <p:cNvPr id="11266" name="Picture 2" descr="alt=Cartoon Pictures Of Eyes title=Cartoon Pictures Of Eyes">
            <a:extLst>
              <a:ext uri="{FF2B5EF4-FFF2-40B4-BE49-F238E27FC236}">
                <a16:creationId xmlns:a16="http://schemas.microsoft.com/office/drawing/2014/main" id="{C18B3F18-6C0C-D948-96FE-E46087641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11" y="6106412"/>
            <a:ext cx="1838507" cy="194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4017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9BB35223-F299-8545-B20B-A68454581137}"/>
              </a:ext>
            </a:extLst>
          </p:cNvPr>
          <p:cNvSpPr/>
          <p:nvPr/>
        </p:nvSpPr>
        <p:spPr bwMode="auto">
          <a:xfrm>
            <a:off x="8374492" y="4926113"/>
            <a:ext cx="1325579" cy="1356976"/>
          </a:xfrm>
          <a:prstGeom prst="roundRect">
            <a:avLst/>
          </a:prstGeom>
          <a:pattFill prst="pct10">
            <a:fgClr>
              <a:srgbClr val="FF0000"/>
            </a:fgClr>
            <a:bgClr>
              <a:schemeClr val="bg1"/>
            </a:bgClr>
          </a:patt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7" name="Oval 6"/>
          <p:cNvSpPr/>
          <p:nvPr/>
        </p:nvSpPr>
        <p:spPr bwMode="auto">
          <a:xfrm>
            <a:off x="3617107" y="3038555"/>
            <a:ext cx="2011680" cy="201168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8" name="TextBox 7"/>
          <p:cNvSpPr txBox="1"/>
          <p:nvPr/>
        </p:nvSpPr>
        <p:spPr>
          <a:xfrm>
            <a:off x="4224570" y="3085442"/>
            <a:ext cx="998991" cy="720197"/>
          </a:xfrm>
          <a:prstGeom prst="rect">
            <a:avLst/>
          </a:prstGeom>
          <a:noFill/>
        </p:spPr>
        <p:txBody>
          <a:bodyPr wrap="none" rtlCol="0">
            <a:spAutoFit/>
          </a:bodyPr>
          <a:lstStyle/>
          <a:p>
            <a:r>
              <a:rPr lang="en-US" sz="4080" dirty="0"/>
              <a:t>RM</a:t>
            </a:r>
          </a:p>
        </p:txBody>
      </p:sp>
      <p:sp>
        <p:nvSpPr>
          <p:cNvPr id="38" name="Oval 37"/>
          <p:cNvSpPr/>
          <p:nvPr/>
        </p:nvSpPr>
        <p:spPr>
          <a:xfrm>
            <a:off x="3943018" y="3927287"/>
            <a:ext cx="1359859" cy="835099"/>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dirty="0">
                <a:solidFill>
                  <a:schemeClr val="bg1"/>
                </a:solidFill>
              </a:rPr>
              <a:t>PMIx</a:t>
            </a:r>
          </a:p>
          <a:p>
            <a:pPr algn="ctr"/>
            <a:r>
              <a:rPr lang="en-US" sz="1920" dirty="0">
                <a:solidFill>
                  <a:schemeClr val="bg1"/>
                </a:solidFill>
              </a:rPr>
              <a:t>Server</a:t>
            </a:r>
          </a:p>
        </p:txBody>
      </p:sp>
      <p:pic>
        <p:nvPicPr>
          <p:cNvPr id="51"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06711" y="5626754"/>
            <a:ext cx="1986330" cy="1229818"/>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2" name="Oval 51"/>
          <p:cNvSpPr/>
          <p:nvPr/>
        </p:nvSpPr>
        <p:spPr bwMode="auto">
          <a:xfrm>
            <a:off x="3599878" y="6126480"/>
            <a:ext cx="246161" cy="36576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5" name="Oval 44">
            <a:extLst>
              <a:ext uri="{FF2B5EF4-FFF2-40B4-BE49-F238E27FC236}">
                <a16:creationId xmlns:a16="http://schemas.microsoft.com/office/drawing/2014/main" id="{5221BE27-997C-7C44-B3DF-78C6BA80B3B3}"/>
              </a:ext>
            </a:extLst>
          </p:cNvPr>
          <p:cNvSpPr/>
          <p:nvPr/>
        </p:nvSpPr>
        <p:spPr bwMode="auto">
          <a:xfrm>
            <a:off x="8349971" y="3038555"/>
            <a:ext cx="1404218" cy="1404218"/>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6" name="TextBox 45">
            <a:extLst>
              <a:ext uri="{FF2B5EF4-FFF2-40B4-BE49-F238E27FC236}">
                <a16:creationId xmlns:a16="http://schemas.microsoft.com/office/drawing/2014/main" id="{D2E1CFF4-56DA-B14A-98CE-8A7DEDD3D760}"/>
              </a:ext>
            </a:extLst>
          </p:cNvPr>
          <p:cNvSpPr txBox="1"/>
          <p:nvPr/>
        </p:nvSpPr>
        <p:spPr>
          <a:xfrm>
            <a:off x="8725836" y="3186103"/>
            <a:ext cx="615874" cy="424732"/>
          </a:xfrm>
          <a:prstGeom prst="rect">
            <a:avLst/>
          </a:prstGeom>
          <a:noFill/>
        </p:spPr>
        <p:txBody>
          <a:bodyPr wrap="none" rtlCol="0">
            <a:spAutoFit/>
          </a:bodyPr>
          <a:lstStyle/>
          <a:p>
            <a:r>
              <a:rPr lang="en-US" sz="2160" dirty="0"/>
              <a:t>RM</a:t>
            </a:r>
          </a:p>
        </p:txBody>
      </p:sp>
      <p:sp>
        <p:nvSpPr>
          <p:cNvPr id="47" name="Oval 46">
            <a:extLst>
              <a:ext uri="{FF2B5EF4-FFF2-40B4-BE49-F238E27FC236}">
                <a16:creationId xmlns:a16="http://schemas.microsoft.com/office/drawing/2014/main" id="{15A76F79-9C82-F343-AFE8-456C30F1AD82}"/>
              </a:ext>
            </a:extLst>
          </p:cNvPr>
          <p:cNvSpPr/>
          <p:nvPr/>
        </p:nvSpPr>
        <p:spPr>
          <a:xfrm>
            <a:off x="8512926" y="3686326"/>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48" name="Rounded Rectangle 47">
            <a:extLst>
              <a:ext uri="{FF2B5EF4-FFF2-40B4-BE49-F238E27FC236}">
                <a16:creationId xmlns:a16="http://schemas.microsoft.com/office/drawing/2014/main" id="{83500C72-4AA5-7843-87F1-04E6306E25F1}"/>
              </a:ext>
            </a:extLst>
          </p:cNvPr>
          <p:cNvSpPr/>
          <p:nvPr/>
        </p:nvSpPr>
        <p:spPr>
          <a:xfrm>
            <a:off x="8085476" y="6919135"/>
            <a:ext cx="578032" cy="42098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0" dirty="0">
              <a:solidFill>
                <a:schemeClr val="tx1"/>
              </a:solidFill>
            </a:endParaRPr>
          </a:p>
        </p:txBody>
      </p:sp>
      <p:sp>
        <p:nvSpPr>
          <p:cNvPr id="50" name="Rounded Rectangle 49">
            <a:extLst>
              <a:ext uri="{FF2B5EF4-FFF2-40B4-BE49-F238E27FC236}">
                <a16:creationId xmlns:a16="http://schemas.microsoft.com/office/drawing/2014/main" id="{DE927F0B-4A1E-914F-8807-1B70B2881DC0}"/>
              </a:ext>
            </a:extLst>
          </p:cNvPr>
          <p:cNvSpPr/>
          <p:nvPr/>
        </p:nvSpPr>
        <p:spPr>
          <a:xfrm>
            <a:off x="9421262" y="6919135"/>
            <a:ext cx="578032" cy="42098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0" dirty="0">
              <a:solidFill>
                <a:schemeClr val="tx1"/>
              </a:solidFill>
            </a:endParaRPr>
          </a:p>
        </p:txBody>
      </p:sp>
      <p:cxnSp>
        <p:nvCxnSpPr>
          <p:cNvPr id="13" name="Straight Connector 12">
            <a:extLst>
              <a:ext uri="{FF2B5EF4-FFF2-40B4-BE49-F238E27FC236}">
                <a16:creationId xmlns:a16="http://schemas.microsoft.com/office/drawing/2014/main" id="{0F4582C1-97C4-284F-9589-28F5289ADFC3}"/>
              </a:ext>
            </a:extLst>
          </p:cNvPr>
          <p:cNvCxnSpPr>
            <a:cxnSpLocks/>
            <a:stCxn id="32" idx="4"/>
            <a:endCxn id="48" idx="0"/>
          </p:cNvCxnSpPr>
          <p:nvPr/>
        </p:nvCxnSpPr>
        <p:spPr bwMode="auto">
          <a:xfrm flipH="1">
            <a:off x="8374492" y="6170922"/>
            <a:ext cx="681006" cy="748212"/>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B6995D13-8F5E-2646-B30A-8EE06493AEB9}"/>
              </a:ext>
            </a:extLst>
          </p:cNvPr>
          <p:cNvCxnSpPr>
            <a:cxnSpLocks/>
            <a:stCxn id="32" idx="4"/>
            <a:endCxn id="50" idx="0"/>
          </p:cNvCxnSpPr>
          <p:nvPr/>
        </p:nvCxnSpPr>
        <p:spPr bwMode="auto">
          <a:xfrm>
            <a:off x="9055498" y="6170922"/>
            <a:ext cx="654780" cy="748212"/>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24" name="Elbow Connector 23">
            <a:extLst>
              <a:ext uri="{FF2B5EF4-FFF2-40B4-BE49-F238E27FC236}">
                <a16:creationId xmlns:a16="http://schemas.microsoft.com/office/drawing/2014/main" id="{2152E64D-2308-7E45-88D7-D970CA316F76}"/>
              </a:ext>
            </a:extLst>
          </p:cNvPr>
          <p:cNvCxnSpPr>
            <a:cxnSpLocks/>
            <a:stCxn id="7" idx="0"/>
          </p:cNvCxnSpPr>
          <p:nvPr/>
        </p:nvCxnSpPr>
        <p:spPr bwMode="auto">
          <a:xfrm rot="5400000" flipH="1" flipV="1">
            <a:off x="6704728" y="111682"/>
            <a:ext cx="845093" cy="5008655"/>
          </a:xfrm>
          <a:prstGeom prst="bentConnector2">
            <a:avLst/>
          </a:prstGeom>
          <a:solidFill>
            <a:schemeClr val="accent1"/>
          </a:solidFill>
          <a:ln w="28575" cap="flat" cmpd="sng" algn="ctr">
            <a:solidFill>
              <a:schemeClr val="tx1"/>
            </a:solidFill>
            <a:prstDash val="solid"/>
            <a:round/>
            <a:headEnd type="none" w="med" len="med"/>
            <a:tailEnd type="arrow" w="med" len="med"/>
          </a:ln>
          <a:effectLst/>
        </p:spPr>
      </p:cxnSp>
      <p:cxnSp>
        <p:nvCxnSpPr>
          <p:cNvPr id="33" name="Straight Connector 32">
            <a:extLst>
              <a:ext uri="{FF2B5EF4-FFF2-40B4-BE49-F238E27FC236}">
                <a16:creationId xmlns:a16="http://schemas.microsoft.com/office/drawing/2014/main" id="{F6BC3CC8-FFF2-2D45-87BE-52DA56A429D6}"/>
              </a:ext>
            </a:extLst>
          </p:cNvPr>
          <p:cNvCxnSpPr>
            <a:cxnSpLocks/>
            <a:endCxn id="45" idx="0"/>
          </p:cNvCxnSpPr>
          <p:nvPr/>
        </p:nvCxnSpPr>
        <p:spPr bwMode="auto">
          <a:xfrm>
            <a:off x="9052080" y="2203482"/>
            <a:ext cx="0" cy="835073"/>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3" name="Oval 42">
            <a:extLst>
              <a:ext uri="{FF2B5EF4-FFF2-40B4-BE49-F238E27FC236}">
                <a16:creationId xmlns:a16="http://schemas.microsoft.com/office/drawing/2014/main" id="{D6AE67D8-6B4E-CC4F-A06C-D3E10A7233B8}"/>
              </a:ext>
            </a:extLst>
          </p:cNvPr>
          <p:cNvSpPr/>
          <p:nvPr/>
        </p:nvSpPr>
        <p:spPr bwMode="auto">
          <a:xfrm>
            <a:off x="986832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1" name="Oval 60">
            <a:extLst>
              <a:ext uri="{FF2B5EF4-FFF2-40B4-BE49-F238E27FC236}">
                <a16:creationId xmlns:a16="http://schemas.microsoft.com/office/drawing/2014/main" id="{D20F9410-A706-5D42-9A5E-08B4DE5B8D60}"/>
              </a:ext>
            </a:extLst>
          </p:cNvPr>
          <p:cNvSpPr/>
          <p:nvPr/>
        </p:nvSpPr>
        <p:spPr bwMode="auto">
          <a:xfrm>
            <a:off x="1005120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2" name="Oval 61">
            <a:extLst>
              <a:ext uri="{FF2B5EF4-FFF2-40B4-BE49-F238E27FC236}">
                <a16:creationId xmlns:a16="http://schemas.microsoft.com/office/drawing/2014/main" id="{EDFA1CAA-33F8-2A4D-8B5F-B796E8457EC2}"/>
              </a:ext>
            </a:extLst>
          </p:cNvPr>
          <p:cNvSpPr/>
          <p:nvPr/>
        </p:nvSpPr>
        <p:spPr bwMode="auto">
          <a:xfrm>
            <a:off x="1023408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3" name="Decagon 62">
            <a:extLst>
              <a:ext uri="{FF2B5EF4-FFF2-40B4-BE49-F238E27FC236}">
                <a16:creationId xmlns:a16="http://schemas.microsoft.com/office/drawing/2014/main" id="{A22E8380-1F25-C849-A375-20B762123EEA}"/>
              </a:ext>
            </a:extLst>
          </p:cNvPr>
          <p:cNvSpPr/>
          <p:nvPr/>
        </p:nvSpPr>
        <p:spPr bwMode="auto">
          <a:xfrm>
            <a:off x="9874278" y="5541391"/>
            <a:ext cx="1170178" cy="1170178"/>
          </a:xfrm>
          <a:prstGeom prst="decag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4080" dirty="0">
              <a:latin typeface="Arial" pitchFamily="-65" charset="0"/>
              <a:ea typeface="ＭＳ Ｐゴシック" pitchFamily="-65" charset="-128"/>
              <a:cs typeface="ＭＳ Ｐゴシック" pitchFamily="-65" charset="-128"/>
            </a:endParaRPr>
          </a:p>
        </p:txBody>
      </p:sp>
      <p:sp>
        <p:nvSpPr>
          <p:cNvPr id="64" name="TextBox 63">
            <a:extLst>
              <a:ext uri="{FF2B5EF4-FFF2-40B4-BE49-F238E27FC236}">
                <a16:creationId xmlns:a16="http://schemas.microsoft.com/office/drawing/2014/main" id="{4519D15D-35F1-E44F-8652-EBCD53AED290}"/>
              </a:ext>
            </a:extLst>
          </p:cNvPr>
          <p:cNvSpPr txBox="1"/>
          <p:nvPr/>
        </p:nvSpPr>
        <p:spPr>
          <a:xfrm>
            <a:off x="10048486" y="5738682"/>
            <a:ext cx="785793" cy="757130"/>
          </a:xfrm>
          <a:prstGeom prst="rect">
            <a:avLst/>
          </a:prstGeom>
          <a:noFill/>
        </p:spPr>
        <p:txBody>
          <a:bodyPr wrap="none" rtlCol="0">
            <a:spAutoFit/>
          </a:bodyPr>
          <a:lstStyle/>
          <a:p>
            <a:r>
              <a:rPr lang="en-US" sz="2160" dirty="0">
                <a:solidFill>
                  <a:schemeClr val="bg1"/>
                </a:solidFill>
              </a:rPr>
              <a:t>Dbgr</a:t>
            </a:r>
          </a:p>
          <a:p>
            <a:r>
              <a:rPr lang="en-US" sz="2160" dirty="0">
                <a:solidFill>
                  <a:schemeClr val="bg1"/>
                </a:solidFill>
              </a:rPr>
              <a:t>Dmn</a:t>
            </a:r>
          </a:p>
        </p:txBody>
      </p:sp>
      <p:sp>
        <p:nvSpPr>
          <p:cNvPr id="66" name="Freeform 65">
            <a:extLst>
              <a:ext uri="{FF2B5EF4-FFF2-40B4-BE49-F238E27FC236}">
                <a16:creationId xmlns:a16="http://schemas.microsoft.com/office/drawing/2014/main" id="{DF0301CA-9CF2-EC42-9D48-62AEB4685FCE}"/>
              </a:ext>
            </a:extLst>
          </p:cNvPr>
          <p:cNvSpPr/>
          <p:nvPr/>
        </p:nvSpPr>
        <p:spPr bwMode="auto">
          <a:xfrm>
            <a:off x="8475333" y="6704071"/>
            <a:ext cx="2163500" cy="1172070"/>
          </a:xfrm>
          <a:custGeom>
            <a:avLst/>
            <a:gdLst>
              <a:gd name="connsiteX0" fmla="*/ 1665249 w 1802917"/>
              <a:gd name="connsiteY0" fmla="*/ 0 h 976725"/>
              <a:gd name="connsiteX1" fmla="*/ 1635512 w 1802917"/>
              <a:gd name="connsiteY1" fmla="*/ 966439 h 976725"/>
              <a:gd name="connsiteX2" fmla="*/ 0 w 1802917"/>
              <a:gd name="connsiteY2" fmla="*/ 535258 h 976725"/>
              <a:gd name="connsiteX3" fmla="*/ 0 w 1802917"/>
              <a:gd name="connsiteY3" fmla="*/ 535258 h 976725"/>
            </a:gdLst>
            <a:ahLst/>
            <a:cxnLst>
              <a:cxn ang="0">
                <a:pos x="connsiteX0" y="connsiteY0"/>
              </a:cxn>
              <a:cxn ang="0">
                <a:pos x="connsiteX1" y="connsiteY1"/>
              </a:cxn>
              <a:cxn ang="0">
                <a:pos x="connsiteX2" y="connsiteY2"/>
              </a:cxn>
              <a:cxn ang="0">
                <a:pos x="connsiteX3" y="connsiteY3"/>
              </a:cxn>
            </a:cxnLst>
            <a:rect l="l" t="t" r="r" b="b"/>
            <a:pathLst>
              <a:path w="1802917" h="976725">
                <a:moveTo>
                  <a:pt x="1665249" y="0"/>
                </a:moveTo>
                <a:cubicBezTo>
                  <a:pt x="1789151" y="438614"/>
                  <a:pt x="1913053" y="877229"/>
                  <a:pt x="1635512" y="966439"/>
                </a:cubicBezTo>
                <a:cubicBezTo>
                  <a:pt x="1357971" y="1055649"/>
                  <a:pt x="0" y="535258"/>
                  <a:pt x="0" y="535258"/>
                </a:cubicBezTo>
                <a:lnTo>
                  <a:pt x="0" y="535258"/>
                </a:lnTo>
              </a:path>
            </a:pathLst>
          </a:custGeom>
          <a:noFill/>
          <a:ln w="28575" cap="flat" cmpd="sng" algn="ctr">
            <a:solidFill>
              <a:schemeClr val="accent1">
                <a:lumMod val="75000"/>
              </a:schemeClr>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7" name="Freeform 66">
            <a:extLst>
              <a:ext uri="{FF2B5EF4-FFF2-40B4-BE49-F238E27FC236}">
                <a16:creationId xmlns:a16="http://schemas.microsoft.com/office/drawing/2014/main" id="{797814C3-0D8D-F24F-9466-B755DE6EA5A5}"/>
              </a:ext>
            </a:extLst>
          </p:cNvPr>
          <p:cNvSpPr/>
          <p:nvPr/>
        </p:nvSpPr>
        <p:spPr bwMode="auto">
          <a:xfrm>
            <a:off x="9742112" y="7337459"/>
            <a:ext cx="688692" cy="536789"/>
          </a:xfrm>
          <a:custGeom>
            <a:avLst/>
            <a:gdLst>
              <a:gd name="connsiteX0" fmla="*/ 669073 w 669073"/>
              <a:gd name="connsiteY0" fmla="*/ 386576 h 386576"/>
              <a:gd name="connsiteX1" fmla="*/ 245326 w 669073"/>
              <a:gd name="connsiteY1" fmla="*/ 319668 h 386576"/>
              <a:gd name="connsiteX2" fmla="*/ 0 w 669073"/>
              <a:gd name="connsiteY2" fmla="*/ 0 h 386576"/>
            </a:gdLst>
            <a:ahLst/>
            <a:cxnLst>
              <a:cxn ang="0">
                <a:pos x="connsiteX0" y="connsiteY0"/>
              </a:cxn>
              <a:cxn ang="0">
                <a:pos x="connsiteX1" y="connsiteY1"/>
              </a:cxn>
              <a:cxn ang="0">
                <a:pos x="connsiteX2" y="connsiteY2"/>
              </a:cxn>
            </a:cxnLst>
            <a:rect l="l" t="t" r="r" b="b"/>
            <a:pathLst>
              <a:path w="669073" h="386576">
                <a:moveTo>
                  <a:pt x="669073" y="386576"/>
                </a:moveTo>
                <a:cubicBezTo>
                  <a:pt x="512955" y="385336"/>
                  <a:pt x="356838" y="384097"/>
                  <a:pt x="245326" y="319668"/>
                </a:cubicBezTo>
                <a:cubicBezTo>
                  <a:pt x="133814" y="255239"/>
                  <a:pt x="66907" y="127619"/>
                  <a:pt x="0" y="0"/>
                </a:cubicBezTo>
              </a:path>
            </a:pathLst>
          </a:custGeom>
          <a:noFill/>
          <a:ln w="28575" cap="flat" cmpd="sng" algn="ctr">
            <a:solidFill>
              <a:schemeClr val="accent1">
                <a:lumMod val="75000"/>
              </a:schemeClr>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25" name="Rounded Rectangle 24">
            <a:extLst>
              <a:ext uri="{FF2B5EF4-FFF2-40B4-BE49-F238E27FC236}">
                <a16:creationId xmlns:a16="http://schemas.microsoft.com/office/drawing/2014/main" id="{D120A957-DBA5-7C40-BB8B-DAF3BD4F83CB}"/>
              </a:ext>
            </a:extLst>
          </p:cNvPr>
          <p:cNvSpPr/>
          <p:nvPr/>
        </p:nvSpPr>
        <p:spPr>
          <a:xfrm>
            <a:off x="5421772" y="5050235"/>
            <a:ext cx="1479686" cy="1129810"/>
          </a:xfrm>
          <a:prstGeom prst="roundRect">
            <a:avLst/>
          </a:prstGeom>
          <a:pattFill prst="pct10">
            <a:fgClr>
              <a:srgbClr val="FF0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160" dirty="0">
              <a:solidFill>
                <a:schemeClr val="tx1"/>
              </a:solidFill>
            </a:endParaRPr>
          </a:p>
        </p:txBody>
      </p:sp>
      <p:cxnSp>
        <p:nvCxnSpPr>
          <p:cNvPr id="69" name="Straight Connector 68">
            <a:extLst>
              <a:ext uri="{FF2B5EF4-FFF2-40B4-BE49-F238E27FC236}">
                <a16:creationId xmlns:a16="http://schemas.microsoft.com/office/drawing/2014/main" id="{6976D459-E441-1246-9339-82E38649B28A}"/>
              </a:ext>
            </a:extLst>
          </p:cNvPr>
          <p:cNvCxnSpPr>
            <a:cxnSpLocks/>
            <a:stCxn id="47" idx="5"/>
          </p:cNvCxnSpPr>
          <p:nvPr/>
        </p:nvCxnSpPr>
        <p:spPr bwMode="auto">
          <a:xfrm>
            <a:off x="9433320" y="4251546"/>
            <a:ext cx="700486" cy="1409218"/>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5A3F1174-9118-9348-A6A5-ABAD55B59605}"/>
              </a:ext>
            </a:extLst>
          </p:cNvPr>
          <p:cNvCxnSpPr>
            <a:cxnSpLocks/>
            <a:stCxn id="38" idx="5"/>
            <a:endCxn id="35" idx="0"/>
          </p:cNvCxnSpPr>
          <p:nvPr/>
        </p:nvCxnSpPr>
        <p:spPr bwMode="auto">
          <a:xfrm>
            <a:off x="5103730" y="4640088"/>
            <a:ext cx="1057885" cy="808949"/>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32" name="Oval 31">
            <a:extLst>
              <a:ext uri="{FF2B5EF4-FFF2-40B4-BE49-F238E27FC236}">
                <a16:creationId xmlns:a16="http://schemas.microsoft.com/office/drawing/2014/main" id="{F9F7777B-F34E-7744-8898-E89CD8433B4A}"/>
              </a:ext>
            </a:extLst>
          </p:cNvPr>
          <p:cNvSpPr/>
          <p:nvPr/>
        </p:nvSpPr>
        <p:spPr>
          <a:xfrm>
            <a:off x="8516344" y="5508726"/>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12" name="TextBox 11">
            <a:extLst>
              <a:ext uri="{FF2B5EF4-FFF2-40B4-BE49-F238E27FC236}">
                <a16:creationId xmlns:a16="http://schemas.microsoft.com/office/drawing/2014/main" id="{EE1A12C3-34DF-BE40-B5AE-A0582BA40897}"/>
              </a:ext>
            </a:extLst>
          </p:cNvPr>
          <p:cNvSpPr txBox="1"/>
          <p:nvPr/>
        </p:nvSpPr>
        <p:spPr>
          <a:xfrm>
            <a:off x="5535289" y="5050235"/>
            <a:ext cx="1213794" cy="424732"/>
          </a:xfrm>
          <a:prstGeom prst="rect">
            <a:avLst/>
          </a:prstGeom>
          <a:noFill/>
        </p:spPr>
        <p:txBody>
          <a:bodyPr wrap="none" rtlCol="0">
            <a:spAutoFit/>
          </a:bodyPr>
          <a:lstStyle/>
          <a:p>
            <a:r>
              <a:rPr lang="en-US" sz="2160" dirty="0"/>
              <a:t>mpiexec</a:t>
            </a:r>
            <a:endParaRPr lang="en-US" sz="3360" dirty="0"/>
          </a:p>
        </p:txBody>
      </p:sp>
      <p:sp>
        <p:nvSpPr>
          <p:cNvPr id="35" name="Oval 34">
            <a:extLst>
              <a:ext uri="{FF2B5EF4-FFF2-40B4-BE49-F238E27FC236}">
                <a16:creationId xmlns:a16="http://schemas.microsoft.com/office/drawing/2014/main" id="{FB1F33CF-71F9-0D46-87E0-14CE7DC8D362}"/>
              </a:ext>
            </a:extLst>
          </p:cNvPr>
          <p:cNvSpPr/>
          <p:nvPr/>
        </p:nvSpPr>
        <p:spPr>
          <a:xfrm>
            <a:off x="5622461" y="5449038"/>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2" name="Title 1">
            <a:extLst>
              <a:ext uri="{FF2B5EF4-FFF2-40B4-BE49-F238E27FC236}">
                <a16:creationId xmlns:a16="http://schemas.microsoft.com/office/drawing/2014/main" id="{143D3DC0-5C8C-9C4A-BEB6-2EA958AB40A0}"/>
              </a:ext>
            </a:extLst>
          </p:cNvPr>
          <p:cNvSpPr>
            <a:spLocks noGrp="1"/>
          </p:cNvSpPr>
          <p:nvPr>
            <p:ph type="title"/>
          </p:nvPr>
        </p:nvSpPr>
        <p:spPr/>
        <p:txBody>
          <a:bodyPr/>
          <a:lstStyle/>
          <a:p>
            <a:r>
              <a:rPr lang="en-US" dirty="0"/>
              <a:t>Attach to Running Job</a:t>
            </a:r>
          </a:p>
        </p:txBody>
      </p:sp>
      <p:cxnSp>
        <p:nvCxnSpPr>
          <p:cNvPr id="11" name="Straight Connector 10">
            <a:extLst>
              <a:ext uri="{FF2B5EF4-FFF2-40B4-BE49-F238E27FC236}">
                <a16:creationId xmlns:a16="http://schemas.microsoft.com/office/drawing/2014/main" id="{3B1B9C86-AA50-7547-A8AA-3F8B2F2B39FD}"/>
              </a:ext>
            </a:extLst>
          </p:cNvPr>
          <p:cNvCxnSpPr>
            <a:cxnSpLocks/>
            <a:endCxn id="38" idx="4"/>
          </p:cNvCxnSpPr>
          <p:nvPr/>
        </p:nvCxnSpPr>
        <p:spPr bwMode="auto">
          <a:xfrm flipV="1">
            <a:off x="3846038" y="4762386"/>
            <a:ext cx="776909" cy="1520705"/>
          </a:xfrm>
          <a:prstGeom prst="line">
            <a:avLst/>
          </a:prstGeom>
          <a:solidFill>
            <a:schemeClr val="accent1"/>
          </a:solidFill>
          <a:ln w="28575" cap="flat" cmpd="sng" algn="ctr">
            <a:solidFill>
              <a:srgbClr val="00B050"/>
            </a:solidFill>
            <a:prstDash val="sysDash"/>
            <a:round/>
            <a:headEnd type="none" w="med" len="med"/>
            <a:tailEnd type="arrow" w="med" len="med"/>
          </a:ln>
          <a:effectLst/>
        </p:spPr>
      </p:cxnSp>
      <p:sp>
        <p:nvSpPr>
          <p:cNvPr id="20" name="TextBox 19">
            <a:extLst>
              <a:ext uri="{FF2B5EF4-FFF2-40B4-BE49-F238E27FC236}">
                <a16:creationId xmlns:a16="http://schemas.microsoft.com/office/drawing/2014/main" id="{012E05C3-082A-1941-98D7-CDB11791AC1B}"/>
              </a:ext>
            </a:extLst>
          </p:cNvPr>
          <p:cNvSpPr txBox="1"/>
          <p:nvPr/>
        </p:nvSpPr>
        <p:spPr>
          <a:xfrm>
            <a:off x="2979470" y="5034178"/>
            <a:ext cx="1236236" cy="683264"/>
          </a:xfrm>
          <a:prstGeom prst="rect">
            <a:avLst/>
          </a:prstGeom>
          <a:noFill/>
        </p:spPr>
        <p:txBody>
          <a:bodyPr wrap="none" rtlCol="0">
            <a:spAutoFit/>
          </a:bodyPr>
          <a:lstStyle/>
          <a:p>
            <a:pPr algn="ctr"/>
            <a:r>
              <a:rPr lang="en-US" sz="1920" dirty="0"/>
              <a:t>Launch</a:t>
            </a:r>
          </a:p>
          <a:p>
            <a:pPr algn="ctr"/>
            <a:r>
              <a:rPr lang="en-US" sz="1920" dirty="0"/>
              <a:t>Daemons</a:t>
            </a:r>
          </a:p>
        </p:txBody>
      </p:sp>
      <p:cxnSp>
        <p:nvCxnSpPr>
          <p:cNvPr id="37" name="Straight Connector 36">
            <a:extLst>
              <a:ext uri="{FF2B5EF4-FFF2-40B4-BE49-F238E27FC236}">
                <a16:creationId xmlns:a16="http://schemas.microsoft.com/office/drawing/2014/main" id="{0FAAA4A7-F39F-DA4B-9C69-A5D741E16138}"/>
              </a:ext>
            </a:extLst>
          </p:cNvPr>
          <p:cNvCxnSpPr>
            <a:cxnSpLocks/>
            <a:stCxn id="47" idx="4"/>
            <a:endCxn id="32" idx="0"/>
          </p:cNvCxnSpPr>
          <p:nvPr/>
        </p:nvCxnSpPr>
        <p:spPr bwMode="auto">
          <a:xfrm>
            <a:off x="9052080" y="4348523"/>
            <a:ext cx="3418" cy="1160202"/>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F8CABF04-C26D-6147-94EA-12E2CA8ED1B6}"/>
              </a:ext>
            </a:extLst>
          </p:cNvPr>
          <p:cNvSpPr txBox="1"/>
          <p:nvPr/>
        </p:nvSpPr>
        <p:spPr>
          <a:xfrm>
            <a:off x="8641197" y="5007049"/>
            <a:ext cx="784189" cy="424732"/>
          </a:xfrm>
          <a:prstGeom prst="rect">
            <a:avLst/>
          </a:prstGeom>
          <a:noFill/>
        </p:spPr>
        <p:txBody>
          <a:bodyPr wrap="none" rtlCol="0">
            <a:spAutoFit/>
          </a:bodyPr>
          <a:lstStyle/>
          <a:p>
            <a:r>
              <a:rPr lang="en-US" sz="2160" dirty="0">
                <a:latin typeface="Arial" pitchFamily="-65" charset="0"/>
                <a:ea typeface="ＭＳ Ｐゴシック" pitchFamily="-65" charset="-128"/>
                <a:cs typeface="ＭＳ Ｐゴシック" pitchFamily="-65" charset="-128"/>
              </a:rPr>
              <a:t>mpid</a:t>
            </a:r>
            <a:endParaRPr lang="en-US" sz="2160" dirty="0"/>
          </a:p>
        </p:txBody>
      </p:sp>
      <p:sp>
        <p:nvSpPr>
          <p:cNvPr id="4" name="Right Arrow 3">
            <a:extLst>
              <a:ext uri="{FF2B5EF4-FFF2-40B4-BE49-F238E27FC236}">
                <a16:creationId xmlns:a16="http://schemas.microsoft.com/office/drawing/2014/main" id="{5707D988-1F49-2A47-AEE0-A06B7C67252F}"/>
              </a:ext>
            </a:extLst>
          </p:cNvPr>
          <p:cNvSpPr/>
          <p:nvPr/>
        </p:nvSpPr>
        <p:spPr bwMode="auto">
          <a:xfrm>
            <a:off x="6901458" y="5541391"/>
            <a:ext cx="1473034" cy="23874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39" name="Curved Down Arrow 38">
            <a:extLst>
              <a:ext uri="{FF2B5EF4-FFF2-40B4-BE49-F238E27FC236}">
                <a16:creationId xmlns:a16="http://schemas.microsoft.com/office/drawing/2014/main" id="{7E88D4F1-8C55-B641-97FB-7963C7B5B1E7}"/>
              </a:ext>
            </a:extLst>
          </p:cNvPr>
          <p:cNvSpPr/>
          <p:nvPr/>
        </p:nvSpPr>
        <p:spPr bwMode="auto">
          <a:xfrm>
            <a:off x="5103731" y="2319895"/>
            <a:ext cx="3622106" cy="822044"/>
          </a:xfrm>
          <a:prstGeom prst="curved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17" name="TextBox 16">
            <a:extLst>
              <a:ext uri="{FF2B5EF4-FFF2-40B4-BE49-F238E27FC236}">
                <a16:creationId xmlns:a16="http://schemas.microsoft.com/office/drawing/2014/main" id="{98181CEA-E491-7C4A-BAD9-27BA59CCFB3B}"/>
              </a:ext>
            </a:extLst>
          </p:cNvPr>
          <p:cNvSpPr txBox="1"/>
          <p:nvPr/>
        </p:nvSpPr>
        <p:spPr>
          <a:xfrm>
            <a:off x="4468789" y="7129624"/>
            <a:ext cx="3199915" cy="424732"/>
          </a:xfrm>
          <a:prstGeom prst="rect">
            <a:avLst/>
          </a:prstGeom>
          <a:noFill/>
        </p:spPr>
        <p:txBody>
          <a:bodyPr wrap="none" rtlCol="0">
            <a:spAutoFit/>
          </a:bodyPr>
          <a:lstStyle/>
          <a:p>
            <a:r>
              <a:rPr lang="en-US" sz="2160" i="1" dirty="0">
                <a:solidFill>
                  <a:srgbClr val="FF0000"/>
                </a:solidFill>
              </a:rPr>
              <a:t>Direct or Indirect Launch</a:t>
            </a:r>
          </a:p>
        </p:txBody>
      </p:sp>
    </p:spTree>
    <p:extLst>
      <p:ext uri="{BB962C8B-B14F-4D97-AF65-F5344CB8AC3E}">
        <p14:creationId xmlns:p14="http://schemas.microsoft.com/office/powerpoint/2010/main" val="22576193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bwMode="auto">
          <a:xfrm>
            <a:off x="4259416" y="3787915"/>
            <a:ext cx="2011680" cy="201168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8" name="TextBox 7"/>
          <p:cNvSpPr txBox="1"/>
          <p:nvPr/>
        </p:nvSpPr>
        <p:spPr>
          <a:xfrm>
            <a:off x="4866878" y="3834802"/>
            <a:ext cx="998991" cy="720197"/>
          </a:xfrm>
          <a:prstGeom prst="rect">
            <a:avLst/>
          </a:prstGeom>
          <a:noFill/>
        </p:spPr>
        <p:txBody>
          <a:bodyPr wrap="none" rtlCol="0">
            <a:spAutoFit/>
          </a:bodyPr>
          <a:lstStyle/>
          <a:p>
            <a:r>
              <a:rPr lang="en-US" sz="4080" dirty="0"/>
              <a:t>RM</a:t>
            </a:r>
          </a:p>
        </p:txBody>
      </p:sp>
      <p:sp>
        <p:nvSpPr>
          <p:cNvPr id="38" name="Oval 37"/>
          <p:cNvSpPr/>
          <p:nvPr/>
        </p:nvSpPr>
        <p:spPr>
          <a:xfrm>
            <a:off x="4585326" y="4676647"/>
            <a:ext cx="1359859" cy="835099"/>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dirty="0">
                <a:solidFill>
                  <a:schemeClr val="bg1"/>
                </a:solidFill>
              </a:rPr>
              <a:t>PMIx</a:t>
            </a:r>
          </a:p>
          <a:p>
            <a:pPr algn="ctr"/>
            <a:r>
              <a:rPr lang="en-US" sz="1920" dirty="0">
                <a:solidFill>
                  <a:schemeClr val="bg1"/>
                </a:solidFill>
              </a:rPr>
              <a:t>Server</a:t>
            </a:r>
          </a:p>
        </p:txBody>
      </p:sp>
      <p:pic>
        <p:nvPicPr>
          <p:cNvPr id="51"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849019" y="6376115"/>
            <a:ext cx="1986330" cy="1229818"/>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2" name="Oval 51"/>
          <p:cNvSpPr/>
          <p:nvPr/>
        </p:nvSpPr>
        <p:spPr bwMode="auto">
          <a:xfrm>
            <a:off x="4242186" y="6875840"/>
            <a:ext cx="246161" cy="36576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cxnSp>
        <p:nvCxnSpPr>
          <p:cNvPr id="11" name="Straight Connector 10">
            <a:extLst>
              <a:ext uri="{FF2B5EF4-FFF2-40B4-BE49-F238E27FC236}">
                <a16:creationId xmlns:a16="http://schemas.microsoft.com/office/drawing/2014/main" id="{3B1B9C86-AA50-7547-A8AA-3F8B2F2B39FD}"/>
              </a:ext>
            </a:extLst>
          </p:cNvPr>
          <p:cNvCxnSpPr>
            <a:stCxn id="52" idx="7"/>
            <a:endCxn id="38" idx="4"/>
          </p:cNvCxnSpPr>
          <p:nvPr/>
        </p:nvCxnSpPr>
        <p:spPr bwMode="auto">
          <a:xfrm flipV="1">
            <a:off x="4452298" y="5511747"/>
            <a:ext cx="812958" cy="1417658"/>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45" name="Oval 44">
            <a:extLst>
              <a:ext uri="{FF2B5EF4-FFF2-40B4-BE49-F238E27FC236}">
                <a16:creationId xmlns:a16="http://schemas.microsoft.com/office/drawing/2014/main" id="{5221BE27-997C-7C44-B3DF-78C6BA80B3B3}"/>
              </a:ext>
            </a:extLst>
          </p:cNvPr>
          <p:cNvSpPr/>
          <p:nvPr/>
        </p:nvSpPr>
        <p:spPr bwMode="auto">
          <a:xfrm>
            <a:off x="7520033" y="3787915"/>
            <a:ext cx="1404218" cy="1404218"/>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6" name="TextBox 45">
            <a:extLst>
              <a:ext uri="{FF2B5EF4-FFF2-40B4-BE49-F238E27FC236}">
                <a16:creationId xmlns:a16="http://schemas.microsoft.com/office/drawing/2014/main" id="{D2E1CFF4-56DA-B14A-98CE-8A7DEDD3D760}"/>
              </a:ext>
            </a:extLst>
          </p:cNvPr>
          <p:cNvSpPr txBox="1"/>
          <p:nvPr/>
        </p:nvSpPr>
        <p:spPr>
          <a:xfrm>
            <a:off x="7895898" y="3935464"/>
            <a:ext cx="615874" cy="424732"/>
          </a:xfrm>
          <a:prstGeom prst="rect">
            <a:avLst/>
          </a:prstGeom>
          <a:noFill/>
        </p:spPr>
        <p:txBody>
          <a:bodyPr wrap="none" rtlCol="0">
            <a:spAutoFit/>
          </a:bodyPr>
          <a:lstStyle/>
          <a:p>
            <a:r>
              <a:rPr lang="en-US" sz="2160" dirty="0"/>
              <a:t>RM</a:t>
            </a:r>
          </a:p>
        </p:txBody>
      </p:sp>
      <p:sp>
        <p:nvSpPr>
          <p:cNvPr id="47" name="Oval 46">
            <a:extLst>
              <a:ext uri="{FF2B5EF4-FFF2-40B4-BE49-F238E27FC236}">
                <a16:creationId xmlns:a16="http://schemas.microsoft.com/office/drawing/2014/main" id="{15A76F79-9C82-F343-AFE8-456C30F1AD82}"/>
              </a:ext>
            </a:extLst>
          </p:cNvPr>
          <p:cNvSpPr/>
          <p:nvPr/>
        </p:nvSpPr>
        <p:spPr>
          <a:xfrm>
            <a:off x="7682988" y="4435687"/>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48" name="Rounded Rectangle 47">
            <a:extLst>
              <a:ext uri="{FF2B5EF4-FFF2-40B4-BE49-F238E27FC236}">
                <a16:creationId xmlns:a16="http://schemas.microsoft.com/office/drawing/2014/main" id="{83500C72-4AA5-7843-87F1-04E6306E25F1}"/>
              </a:ext>
            </a:extLst>
          </p:cNvPr>
          <p:cNvSpPr/>
          <p:nvPr/>
        </p:nvSpPr>
        <p:spPr>
          <a:xfrm>
            <a:off x="7317867" y="5799595"/>
            <a:ext cx="578032" cy="42098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0" dirty="0">
              <a:solidFill>
                <a:schemeClr val="tx1"/>
              </a:solidFill>
            </a:endParaRPr>
          </a:p>
        </p:txBody>
      </p:sp>
      <p:sp>
        <p:nvSpPr>
          <p:cNvPr id="50" name="Rounded Rectangle 49">
            <a:extLst>
              <a:ext uri="{FF2B5EF4-FFF2-40B4-BE49-F238E27FC236}">
                <a16:creationId xmlns:a16="http://schemas.microsoft.com/office/drawing/2014/main" id="{DE927F0B-4A1E-914F-8807-1B70B2881DC0}"/>
              </a:ext>
            </a:extLst>
          </p:cNvPr>
          <p:cNvSpPr/>
          <p:nvPr/>
        </p:nvSpPr>
        <p:spPr>
          <a:xfrm>
            <a:off x="8653653" y="5799595"/>
            <a:ext cx="578032" cy="42098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0" dirty="0">
              <a:solidFill>
                <a:schemeClr val="tx1"/>
              </a:solidFill>
            </a:endParaRPr>
          </a:p>
        </p:txBody>
      </p:sp>
      <p:cxnSp>
        <p:nvCxnSpPr>
          <p:cNvPr id="13" name="Straight Connector 12">
            <a:extLst>
              <a:ext uri="{FF2B5EF4-FFF2-40B4-BE49-F238E27FC236}">
                <a16:creationId xmlns:a16="http://schemas.microsoft.com/office/drawing/2014/main" id="{0F4582C1-97C4-284F-9589-28F5289ADFC3}"/>
              </a:ext>
            </a:extLst>
          </p:cNvPr>
          <p:cNvCxnSpPr>
            <a:stCxn id="47" idx="4"/>
            <a:endCxn id="48" idx="0"/>
          </p:cNvCxnSpPr>
          <p:nvPr/>
        </p:nvCxnSpPr>
        <p:spPr bwMode="auto">
          <a:xfrm flipH="1">
            <a:off x="7606883" y="5097884"/>
            <a:ext cx="615259" cy="701711"/>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B6995D13-8F5E-2646-B30A-8EE06493AEB9}"/>
              </a:ext>
            </a:extLst>
          </p:cNvPr>
          <p:cNvCxnSpPr>
            <a:cxnSpLocks/>
            <a:stCxn id="47" idx="4"/>
            <a:endCxn id="50" idx="0"/>
          </p:cNvCxnSpPr>
          <p:nvPr/>
        </p:nvCxnSpPr>
        <p:spPr bwMode="auto">
          <a:xfrm>
            <a:off x="8222143" y="5097884"/>
            <a:ext cx="720527" cy="701711"/>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24" name="Elbow Connector 23">
            <a:extLst>
              <a:ext uri="{FF2B5EF4-FFF2-40B4-BE49-F238E27FC236}">
                <a16:creationId xmlns:a16="http://schemas.microsoft.com/office/drawing/2014/main" id="{2152E64D-2308-7E45-88D7-D970CA316F76}"/>
              </a:ext>
            </a:extLst>
          </p:cNvPr>
          <p:cNvCxnSpPr>
            <a:stCxn id="7" idx="0"/>
          </p:cNvCxnSpPr>
          <p:nvPr/>
        </p:nvCxnSpPr>
        <p:spPr bwMode="auto">
          <a:xfrm rot="5400000" flipH="1" flipV="1">
            <a:off x="7322350" y="895749"/>
            <a:ext cx="835074" cy="4949262"/>
          </a:xfrm>
          <a:prstGeom prst="bentConnector2">
            <a:avLst/>
          </a:prstGeom>
          <a:solidFill>
            <a:schemeClr val="accent1"/>
          </a:solidFill>
          <a:ln w="28575" cap="flat" cmpd="sng" algn="ctr">
            <a:solidFill>
              <a:schemeClr val="tx1"/>
            </a:solidFill>
            <a:prstDash val="solid"/>
            <a:round/>
            <a:headEnd type="none" w="med" len="med"/>
            <a:tailEnd type="arrow" w="med" len="med"/>
          </a:ln>
          <a:effectLst/>
        </p:spPr>
      </p:cxnSp>
      <p:cxnSp>
        <p:nvCxnSpPr>
          <p:cNvPr id="33" name="Straight Connector 32">
            <a:extLst>
              <a:ext uri="{FF2B5EF4-FFF2-40B4-BE49-F238E27FC236}">
                <a16:creationId xmlns:a16="http://schemas.microsoft.com/office/drawing/2014/main" id="{F6BC3CC8-FFF2-2D45-87BE-52DA56A429D6}"/>
              </a:ext>
            </a:extLst>
          </p:cNvPr>
          <p:cNvCxnSpPr>
            <a:cxnSpLocks/>
            <a:endCxn id="45" idx="0"/>
          </p:cNvCxnSpPr>
          <p:nvPr/>
        </p:nvCxnSpPr>
        <p:spPr bwMode="auto">
          <a:xfrm>
            <a:off x="8222142" y="2952842"/>
            <a:ext cx="0" cy="835073"/>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3" name="Oval 42">
            <a:extLst>
              <a:ext uri="{FF2B5EF4-FFF2-40B4-BE49-F238E27FC236}">
                <a16:creationId xmlns:a16="http://schemas.microsoft.com/office/drawing/2014/main" id="{D6AE67D8-6B4E-CC4F-A06C-D3E10A7233B8}"/>
              </a:ext>
            </a:extLst>
          </p:cNvPr>
          <p:cNvSpPr/>
          <p:nvPr/>
        </p:nvSpPr>
        <p:spPr bwMode="auto">
          <a:xfrm>
            <a:off x="10321572" y="290378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1" name="Oval 60">
            <a:extLst>
              <a:ext uri="{FF2B5EF4-FFF2-40B4-BE49-F238E27FC236}">
                <a16:creationId xmlns:a16="http://schemas.microsoft.com/office/drawing/2014/main" id="{D20F9410-A706-5D42-9A5E-08B4DE5B8D60}"/>
              </a:ext>
            </a:extLst>
          </p:cNvPr>
          <p:cNvSpPr/>
          <p:nvPr/>
        </p:nvSpPr>
        <p:spPr bwMode="auto">
          <a:xfrm>
            <a:off x="10504452" y="290378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2" name="Oval 61">
            <a:extLst>
              <a:ext uri="{FF2B5EF4-FFF2-40B4-BE49-F238E27FC236}">
                <a16:creationId xmlns:a16="http://schemas.microsoft.com/office/drawing/2014/main" id="{EDFA1CAA-33F8-2A4D-8B5F-B796E8457EC2}"/>
              </a:ext>
            </a:extLst>
          </p:cNvPr>
          <p:cNvSpPr/>
          <p:nvPr/>
        </p:nvSpPr>
        <p:spPr bwMode="auto">
          <a:xfrm>
            <a:off x="10687332" y="290378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3" name="Decagon 62">
            <a:extLst>
              <a:ext uri="{FF2B5EF4-FFF2-40B4-BE49-F238E27FC236}">
                <a16:creationId xmlns:a16="http://schemas.microsoft.com/office/drawing/2014/main" id="{A22E8380-1F25-C849-A375-20B762123EEA}"/>
              </a:ext>
            </a:extLst>
          </p:cNvPr>
          <p:cNvSpPr/>
          <p:nvPr/>
        </p:nvSpPr>
        <p:spPr bwMode="auto">
          <a:xfrm>
            <a:off x="9106669" y="4421851"/>
            <a:ext cx="1170178" cy="1170178"/>
          </a:xfrm>
          <a:prstGeom prst="decag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4080" dirty="0">
              <a:latin typeface="Arial" pitchFamily="-65" charset="0"/>
              <a:ea typeface="ＭＳ Ｐゴシック" pitchFamily="-65" charset="-128"/>
              <a:cs typeface="ＭＳ Ｐゴシック" pitchFamily="-65" charset="-128"/>
            </a:endParaRPr>
          </a:p>
        </p:txBody>
      </p:sp>
      <p:sp>
        <p:nvSpPr>
          <p:cNvPr id="64" name="TextBox 63">
            <a:extLst>
              <a:ext uri="{FF2B5EF4-FFF2-40B4-BE49-F238E27FC236}">
                <a16:creationId xmlns:a16="http://schemas.microsoft.com/office/drawing/2014/main" id="{4519D15D-35F1-E44F-8652-EBCD53AED290}"/>
              </a:ext>
            </a:extLst>
          </p:cNvPr>
          <p:cNvSpPr txBox="1"/>
          <p:nvPr/>
        </p:nvSpPr>
        <p:spPr>
          <a:xfrm>
            <a:off x="9280877" y="4619142"/>
            <a:ext cx="785793" cy="757130"/>
          </a:xfrm>
          <a:prstGeom prst="rect">
            <a:avLst/>
          </a:prstGeom>
          <a:noFill/>
        </p:spPr>
        <p:txBody>
          <a:bodyPr wrap="none" rtlCol="0">
            <a:spAutoFit/>
          </a:bodyPr>
          <a:lstStyle/>
          <a:p>
            <a:r>
              <a:rPr lang="en-US" sz="2160" dirty="0">
                <a:solidFill>
                  <a:schemeClr val="bg1"/>
                </a:solidFill>
              </a:rPr>
              <a:t>Dbgr</a:t>
            </a:r>
          </a:p>
          <a:p>
            <a:r>
              <a:rPr lang="en-US" sz="2160" dirty="0">
                <a:solidFill>
                  <a:schemeClr val="bg1"/>
                </a:solidFill>
              </a:rPr>
              <a:t>Dmn</a:t>
            </a:r>
          </a:p>
        </p:txBody>
      </p:sp>
      <p:sp>
        <p:nvSpPr>
          <p:cNvPr id="66" name="Freeform 65">
            <a:extLst>
              <a:ext uri="{FF2B5EF4-FFF2-40B4-BE49-F238E27FC236}">
                <a16:creationId xmlns:a16="http://schemas.microsoft.com/office/drawing/2014/main" id="{DF0301CA-9CF2-EC42-9D48-62AEB4685FCE}"/>
              </a:ext>
            </a:extLst>
          </p:cNvPr>
          <p:cNvSpPr/>
          <p:nvPr/>
        </p:nvSpPr>
        <p:spPr bwMode="auto">
          <a:xfrm>
            <a:off x="7707724" y="5584531"/>
            <a:ext cx="2163500" cy="1172070"/>
          </a:xfrm>
          <a:custGeom>
            <a:avLst/>
            <a:gdLst>
              <a:gd name="connsiteX0" fmla="*/ 1665249 w 1802917"/>
              <a:gd name="connsiteY0" fmla="*/ 0 h 976725"/>
              <a:gd name="connsiteX1" fmla="*/ 1635512 w 1802917"/>
              <a:gd name="connsiteY1" fmla="*/ 966439 h 976725"/>
              <a:gd name="connsiteX2" fmla="*/ 0 w 1802917"/>
              <a:gd name="connsiteY2" fmla="*/ 535258 h 976725"/>
              <a:gd name="connsiteX3" fmla="*/ 0 w 1802917"/>
              <a:gd name="connsiteY3" fmla="*/ 535258 h 976725"/>
            </a:gdLst>
            <a:ahLst/>
            <a:cxnLst>
              <a:cxn ang="0">
                <a:pos x="connsiteX0" y="connsiteY0"/>
              </a:cxn>
              <a:cxn ang="0">
                <a:pos x="connsiteX1" y="connsiteY1"/>
              </a:cxn>
              <a:cxn ang="0">
                <a:pos x="connsiteX2" y="connsiteY2"/>
              </a:cxn>
              <a:cxn ang="0">
                <a:pos x="connsiteX3" y="connsiteY3"/>
              </a:cxn>
            </a:cxnLst>
            <a:rect l="l" t="t" r="r" b="b"/>
            <a:pathLst>
              <a:path w="1802917" h="976725">
                <a:moveTo>
                  <a:pt x="1665249" y="0"/>
                </a:moveTo>
                <a:cubicBezTo>
                  <a:pt x="1789151" y="438614"/>
                  <a:pt x="1913053" y="877229"/>
                  <a:pt x="1635512" y="966439"/>
                </a:cubicBezTo>
                <a:cubicBezTo>
                  <a:pt x="1357971" y="1055649"/>
                  <a:pt x="0" y="535258"/>
                  <a:pt x="0" y="535258"/>
                </a:cubicBezTo>
                <a:lnTo>
                  <a:pt x="0" y="535258"/>
                </a:lnTo>
              </a:path>
            </a:pathLst>
          </a:custGeom>
          <a:noFill/>
          <a:ln w="28575" cap="flat" cmpd="sng" algn="ctr">
            <a:solidFill>
              <a:schemeClr val="accent1">
                <a:lumMod val="75000"/>
              </a:schemeClr>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7" name="Freeform 66">
            <a:extLst>
              <a:ext uri="{FF2B5EF4-FFF2-40B4-BE49-F238E27FC236}">
                <a16:creationId xmlns:a16="http://schemas.microsoft.com/office/drawing/2014/main" id="{797814C3-0D8D-F24F-9466-B755DE6EA5A5}"/>
              </a:ext>
            </a:extLst>
          </p:cNvPr>
          <p:cNvSpPr/>
          <p:nvPr/>
        </p:nvSpPr>
        <p:spPr bwMode="auto">
          <a:xfrm>
            <a:off x="8974504" y="6217919"/>
            <a:ext cx="688692" cy="536789"/>
          </a:xfrm>
          <a:custGeom>
            <a:avLst/>
            <a:gdLst>
              <a:gd name="connsiteX0" fmla="*/ 669073 w 669073"/>
              <a:gd name="connsiteY0" fmla="*/ 386576 h 386576"/>
              <a:gd name="connsiteX1" fmla="*/ 245326 w 669073"/>
              <a:gd name="connsiteY1" fmla="*/ 319668 h 386576"/>
              <a:gd name="connsiteX2" fmla="*/ 0 w 669073"/>
              <a:gd name="connsiteY2" fmla="*/ 0 h 386576"/>
            </a:gdLst>
            <a:ahLst/>
            <a:cxnLst>
              <a:cxn ang="0">
                <a:pos x="connsiteX0" y="connsiteY0"/>
              </a:cxn>
              <a:cxn ang="0">
                <a:pos x="connsiteX1" y="connsiteY1"/>
              </a:cxn>
              <a:cxn ang="0">
                <a:pos x="connsiteX2" y="connsiteY2"/>
              </a:cxn>
            </a:cxnLst>
            <a:rect l="l" t="t" r="r" b="b"/>
            <a:pathLst>
              <a:path w="669073" h="386576">
                <a:moveTo>
                  <a:pt x="669073" y="386576"/>
                </a:moveTo>
                <a:cubicBezTo>
                  <a:pt x="512955" y="385336"/>
                  <a:pt x="356838" y="384097"/>
                  <a:pt x="245326" y="319668"/>
                </a:cubicBezTo>
                <a:cubicBezTo>
                  <a:pt x="133814" y="255239"/>
                  <a:pt x="66907" y="127619"/>
                  <a:pt x="0" y="0"/>
                </a:cubicBezTo>
              </a:path>
            </a:pathLst>
          </a:custGeom>
          <a:noFill/>
          <a:ln w="28575" cap="flat" cmpd="sng" algn="ctr">
            <a:solidFill>
              <a:schemeClr val="accent1">
                <a:lumMod val="75000"/>
              </a:schemeClr>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cxnSp>
        <p:nvCxnSpPr>
          <p:cNvPr id="69" name="Straight Connector 68">
            <a:extLst>
              <a:ext uri="{FF2B5EF4-FFF2-40B4-BE49-F238E27FC236}">
                <a16:creationId xmlns:a16="http://schemas.microsoft.com/office/drawing/2014/main" id="{6976D459-E441-1246-9339-82E38649B28A}"/>
              </a:ext>
            </a:extLst>
          </p:cNvPr>
          <p:cNvCxnSpPr>
            <a:endCxn id="63" idx="6"/>
          </p:cNvCxnSpPr>
          <p:nvPr/>
        </p:nvCxnSpPr>
        <p:spPr bwMode="auto">
          <a:xfrm>
            <a:off x="8761297" y="4826246"/>
            <a:ext cx="345373" cy="180694"/>
          </a:xfrm>
          <a:prstGeom prst="line">
            <a:avLst/>
          </a:prstGeom>
          <a:solidFill>
            <a:schemeClr val="accent1"/>
          </a:solidFill>
          <a:ln w="28575" cap="flat" cmpd="sng" algn="ctr">
            <a:solidFill>
              <a:srgbClr val="FF0000"/>
            </a:solidFill>
            <a:prstDash val="solid"/>
            <a:round/>
            <a:headEnd type="arrow" w="med" len="med"/>
            <a:tailEnd type="none" w="med" len="med"/>
          </a:ln>
          <a:effectLst/>
        </p:spPr>
      </p:cxnSp>
      <p:sp>
        <p:nvSpPr>
          <p:cNvPr id="3" name="Title 2">
            <a:extLst>
              <a:ext uri="{FF2B5EF4-FFF2-40B4-BE49-F238E27FC236}">
                <a16:creationId xmlns:a16="http://schemas.microsoft.com/office/drawing/2014/main" id="{9C4EA8A5-7ECC-1946-A0CA-63662209F47B}"/>
              </a:ext>
            </a:extLst>
          </p:cNvPr>
          <p:cNvSpPr>
            <a:spLocks noGrp="1"/>
          </p:cNvSpPr>
          <p:nvPr>
            <p:ph type="title"/>
          </p:nvPr>
        </p:nvSpPr>
        <p:spPr/>
        <p:txBody>
          <a:bodyPr/>
          <a:lstStyle/>
          <a:p>
            <a:r>
              <a:rPr lang="en-US" dirty="0"/>
              <a:t>Assigning Procs-&gt;Daemons</a:t>
            </a:r>
          </a:p>
        </p:txBody>
      </p:sp>
      <p:sp>
        <p:nvSpPr>
          <p:cNvPr id="27" name="TextBox 26">
            <a:extLst>
              <a:ext uri="{FF2B5EF4-FFF2-40B4-BE49-F238E27FC236}">
                <a16:creationId xmlns:a16="http://schemas.microsoft.com/office/drawing/2014/main" id="{0A0B14FD-A850-1945-839B-B0F3E9E2CDF4}"/>
              </a:ext>
            </a:extLst>
          </p:cNvPr>
          <p:cNvSpPr txBox="1"/>
          <p:nvPr/>
        </p:nvSpPr>
        <p:spPr>
          <a:xfrm>
            <a:off x="9584545" y="3173861"/>
            <a:ext cx="2475678" cy="1089529"/>
          </a:xfrm>
          <a:prstGeom prst="rect">
            <a:avLst/>
          </a:prstGeom>
          <a:noFill/>
        </p:spPr>
        <p:txBody>
          <a:bodyPr wrap="none" rtlCol="0">
            <a:spAutoFit/>
          </a:bodyPr>
          <a:lstStyle/>
          <a:p>
            <a:r>
              <a:rPr lang="en-US" sz="2160" i="1" dirty="0">
                <a:solidFill>
                  <a:srgbClr val="FF0000"/>
                </a:solidFill>
              </a:rPr>
              <a:t>Query:</a:t>
            </a:r>
          </a:p>
          <a:p>
            <a:pPr marL="411480" indent="-411480">
              <a:buFont typeface="Arial" panose="020B0604020202020204" pitchFamily="34" charset="0"/>
              <a:buChar char="•"/>
            </a:pPr>
            <a:r>
              <a:rPr lang="en-US" sz="2160" i="1" dirty="0">
                <a:solidFill>
                  <a:srgbClr val="FF0000"/>
                </a:solidFill>
              </a:rPr>
              <a:t>Local proctable</a:t>
            </a:r>
          </a:p>
          <a:p>
            <a:pPr marL="411480" indent="-411480">
              <a:buFont typeface="Arial" panose="020B0604020202020204" pitchFamily="34" charset="0"/>
              <a:buChar char="•"/>
            </a:pPr>
            <a:r>
              <a:rPr lang="en-US" sz="2160" i="1" dirty="0">
                <a:solidFill>
                  <a:srgbClr val="FF0000"/>
                </a:solidFill>
              </a:rPr>
              <a:t>Local rank</a:t>
            </a:r>
          </a:p>
        </p:txBody>
      </p:sp>
      <p:sp>
        <p:nvSpPr>
          <p:cNvPr id="2" name="TextBox 1">
            <a:extLst>
              <a:ext uri="{FF2B5EF4-FFF2-40B4-BE49-F238E27FC236}">
                <a16:creationId xmlns:a16="http://schemas.microsoft.com/office/drawing/2014/main" id="{37E51938-B8E3-F541-AEC3-8ADE7DE9F4B7}"/>
              </a:ext>
            </a:extLst>
          </p:cNvPr>
          <p:cNvSpPr txBox="1"/>
          <p:nvPr/>
        </p:nvSpPr>
        <p:spPr>
          <a:xfrm>
            <a:off x="5478688" y="6904171"/>
            <a:ext cx="3119765" cy="757130"/>
          </a:xfrm>
          <a:prstGeom prst="rect">
            <a:avLst/>
          </a:prstGeom>
          <a:noFill/>
        </p:spPr>
        <p:txBody>
          <a:bodyPr wrap="none" rtlCol="0">
            <a:spAutoFit/>
          </a:bodyPr>
          <a:lstStyle/>
          <a:p>
            <a:pPr algn="ctr"/>
            <a:r>
              <a:rPr lang="en-US" sz="2160" i="1" dirty="0">
                <a:solidFill>
                  <a:srgbClr val="FF0000"/>
                </a:solidFill>
              </a:rPr>
              <a:t>PMIX_DEBUG_JOB</a:t>
            </a:r>
          </a:p>
          <a:p>
            <a:pPr algn="ctr"/>
            <a:r>
              <a:rPr lang="en-US" sz="2160" i="1" dirty="0">
                <a:solidFill>
                  <a:srgbClr val="FF0000"/>
                </a:solidFill>
              </a:rPr>
              <a:t>Assigned in launch data</a:t>
            </a:r>
          </a:p>
        </p:txBody>
      </p:sp>
      <p:sp>
        <p:nvSpPr>
          <p:cNvPr id="5" name="TextBox 4">
            <a:extLst>
              <a:ext uri="{FF2B5EF4-FFF2-40B4-BE49-F238E27FC236}">
                <a16:creationId xmlns:a16="http://schemas.microsoft.com/office/drawing/2014/main" id="{1DED884B-61F6-9449-82FB-43835961B43B}"/>
              </a:ext>
            </a:extLst>
          </p:cNvPr>
          <p:cNvSpPr txBox="1"/>
          <p:nvPr/>
        </p:nvSpPr>
        <p:spPr>
          <a:xfrm>
            <a:off x="3194193" y="5682694"/>
            <a:ext cx="1752403" cy="757130"/>
          </a:xfrm>
          <a:prstGeom prst="rect">
            <a:avLst/>
          </a:prstGeom>
          <a:noFill/>
        </p:spPr>
        <p:txBody>
          <a:bodyPr wrap="none" rtlCol="0">
            <a:spAutoFit/>
          </a:bodyPr>
          <a:lstStyle/>
          <a:p>
            <a:pPr algn="ctr"/>
            <a:r>
              <a:rPr lang="en-US" sz="2160" i="1" dirty="0">
                <a:solidFill>
                  <a:srgbClr val="FF0000"/>
                </a:solidFill>
              </a:rPr>
              <a:t>Query global</a:t>
            </a:r>
          </a:p>
          <a:p>
            <a:pPr algn="ctr"/>
            <a:r>
              <a:rPr lang="en-US" sz="2160" i="1" dirty="0">
                <a:solidFill>
                  <a:srgbClr val="FF0000"/>
                </a:solidFill>
              </a:rPr>
              <a:t>proctable</a:t>
            </a:r>
          </a:p>
        </p:txBody>
      </p:sp>
    </p:spTree>
    <p:extLst>
      <p:ext uri="{BB962C8B-B14F-4D97-AF65-F5344CB8AC3E}">
        <p14:creationId xmlns:p14="http://schemas.microsoft.com/office/powerpoint/2010/main" val="251371486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9BB35223-F299-8545-B20B-A68454581137}"/>
              </a:ext>
            </a:extLst>
          </p:cNvPr>
          <p:cNvSpPr/>
          <p:nvPr/>
        </p:nvSpPr>
        <p:spPr bwMode="auto">
          <a:xfrm>
            <a:off x="8374492" y="4926113"/>
            <a:ext cx="1325579" cy="1356976"/>
          </a:xfrm>
          <a:prstGeom prst="roundRect">
            <a:avLst/>
          </a:prstGeom>
          <a:pattFill prst="pct10">
            <a:fgClr>
              <a:srgbClr val="FF0000"/>
            </a:fgClr>
            <a:bgClr>
              <a:schemeClr val="bg1"/>
            </a:bgClr>
          </a:patt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7" name="Oval 6"/>
          <p:cNvSpPr/>
          <p:nvPr/>
        </p:nvSpPr>
        <p:spPr bwMode="auto">
          <a:xfrm>
            <a:off x="3617107" y="3038555"/>
            <a:ext cx="2011680" cy="201168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8" name="TextBox 7"/>
          <p:cNvSpPr txBox="1"/>
          <p:nvPr/>
        </p:nvSpPr>
        <p:spPr>
          <a:xfrm>
            <a:off x="4224570" y="3085442"/>
            <a:ext cx="998991" cy="720197"/>
          </a:xfrm>
          <a:prstGeom prst="rect">
            <a:avLst/>
          </a:prstGeom>
          <a:noFill/>
        </p:spPr>
        <p:txBody>
          <a:bodyPr wrap="none" rtlCol="0">
            <a:spAutoFit/>
          </a:bodyPr>
          <a:lstStyle/>
          <a:p>
            <a:r>
              <a:rPr lang="en-US" sz="4080" dirty="0"/>
              <a:t>RM</a:t>
            </a:r>
          </a:p>
        </p:txBody>
      </p:sp>
      <p:sp>
        <p:nvSpPr>
          <p:cNvPr id="38" name="Oval 37"/>
          <p:cNvSpPr/>
          <p:nvPr/>
        </p:nvSpPr>
        <p:spPr>
          <a:xfrm>
            <a:off x="3943018" y="3927287"/>
            <a:ext cx="1359859" cy="835099"/>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dirty="0">
                <a:solidFill>
                  <a:schemeClr val="bg1"/>
                </a:solidFill>
              </a:rPr>
              <a:t>PMIx</a:t>
            </a:r>
          </a:p>
          <a:p>
            <a:pPr algn="ctr"/>
            <a:r>
              <a:rPr lang="en-US" sz="1920" dirty="0">
                <a:solidFill>
                  <a:schemeClr val="bg1"/>
                </a:solidFill>
              </a:rPr>
              <a:t>Server</a:t>
            </a:r>
          </a:p>
        </p:txBody>
      </p:sp>
      <p:pic>
        <p:nvPicPr>
          <p:cNvPr id="51"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06711" y="5626754"/>
            <a:ext cx="1986330" cy="1229818"/>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2" name="Oval 51"/>
          <p:cNvSpPr/>
          <p:nvPr/>
        </p:nvSpPr>
        <p:spPr bwMode="auto">
          <a:xfrm>
            <a:off x="3599878" y="6126480"/>
            <a:ext cx="246161" cy="36576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5" name="Oval 44">
            <a:extLst>
              <a:ext uri="{FF2B5EF4-FFF2-40B4-BE49-F238E27FC236}">
                <a16:creationId xmlns:a16="http://schemas.microsoft.com/office/drawing/2014/main" id="{5221BE27-997C-7C44-B3DF-78C6BA80B3B3}"/>
              </a:ext>
            </a:extLst>
          </p:cNvPr>
          <p:cNvSpPr/>
          <p:nvPr/>
        </p:nvSpPr>
        <p:spPr bwMode="auto">
          <a:xfrm>
            <a:off x="8349971" y="3038555"/>
            <a:ext cx="1404218" cy="1404218"/>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6" name="TextBox 45">
            <a:extLst>
              <a:ext uri="{FF2B5EF4-FFF2-40B4-BE49-F238E27FC236}">
                <a16:creationId xmlns:a16="http://schemas.microsoft.com/office/drawing/2014/main" id="{D2E1CFF4-56DA-B14A-98CE-8A7DEDD3D760}"/>
              </a:ext>
            </a:extLst>
          </p:cNvPr>
          <p:cNvSpPr txBox="1"/>
          <p:nvPr/>
        </p:nvSpPr>
        <p:spPr>
          <a:xfrm>
            <a:off x="8725836" y="3186103"/>
            <a:ext cx="615874" cy="424732"/>
          </a:xfrm>
          <a:prstGeom prst="rect">
            <a:avLst/>
          </a:prstGeom>
          <a:noFill/>
        </p:spPr>
        <p:txBody>
          <a:bodyPr wrap="none" rtlCol="0">
            <a:spAutoFit/>
          </a:bodyPr>
          <a:lstStyle/>
          <a:p>
            <a:r>
              <a:rPr lang="en-US" sz="2160" dirty="0"/>
              <a:t>RM</a:t>
            </a:r>
          </a:p>
        </p:txBody>
      </p:sp>
      <p:sp>
        <p:nvSpPr>
          <p:cNvPr id="47" name="Oval 46">
            <a:extLst>
              <a:ext uri="{FF2B5EF4-FFF2-40B4-BE49-F238E27FC236}">
                <a16:creationId xmlns:a16="http://schemas.microsoft.com/office/drawing/2014/main" id="{15A76F79-9C82-F343-AFE8-456C30F1AD82}"/>
              </a:ext>
            </a:extLst>
          </p:cNvPr>
          <p:cNvSpPr/>
          <p:nvPr/>
        </p:nvSpPr>
        <p:spPr>
          <a:xfrm>
            <a:off x="8512926" y="3686326"/>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48" name="Rounded Rectangle 47">
            <a:extLst>
              <a:ext uri="{FF2B5EF4-FFF2-40B4-BE49-F238E27FC236}">
                <a16:creationId xmlns:a16="http://schemas.microsoft.com/office/drawing/2014/main" id="{83500C72-4AA5-7843-87F1-04E6306E25F1}"/>
              </a:ext>
            </a:extLst>
          </p:cNvPr>
          <p:cNvSpPr/>
          <p:nvPr/>
        </p:nvSpPr>
        <p:spPr>
          <a:xfrm>
            <a:off x="8085476" y="6919135"/>
            <a:ext cx="578032" cy="42098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0" dirty="0">
              <a:solidFill>
                <a:schemeClr val="tx1"/>
              </a:solidFill>
            </a:endParaRPr>
          </a:p>
        </p:txBody>
      </p:sp>
      <p:sp>
        <p:nvSpPr>
          <p:cNvPr id="50" name="Rounded Rectangle 49">
            <a:extLst>
              <a:ext uri="{FF2B5EF4-FFF2-40B4-BE49-F238E27FC236}">
                <a16:creationId xmlns:a16="http://schemas.microsoft.com/office/drawing/2014/main" id="{DE927F0B-4A1E-914F-8807-1B70B2881DC0}"/>
              </a:ext>
            </a:extLst>
          </p:cNvPr>
          <p:cNvSpPr/>
          <p:nvPr/>
        </p:nvSpPr>
        <p:spPr>
          <a:xfrm>
            <a:off x="9421262" y="6919135"/>
            <a:ext cx="578032" cy="42098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0" dirty="0">
              <a:solidFill>
                <a:schemeClr val="tx1"/>
              </a:solidFill>
            </a:endParaRPr>
          </a:p>
        </p:txBody>
      </p:sp>
      <p:cxnSp>
        <p:nvCxnSpPr>
          <p:cNvPr id="13" name="Straight Connector 12">
            <a:extLst>
              <a:ext uri="{FF2B5EF4-FFF2-40B4-BE49-F238E27FC236}">
                <a16:creationId xmlns:a16="http://schemas.microsoft.com/office/drawing/2014/main" id="{0F4582C1-97C4-284F-9589-28F5289ADFC3}"/>
              </a:ext>
            </a:extLst>
          </p:cNvPr>
          <p:cNvCxnSpPr>
            <a:cxnSpLocks/>
            <a:stCxn id="32" idx="4"/>
            <a:endCxn id="48" idx="0"/>
          </p:cNvCxnSpPr>
          <p:nvPr/>
        </p:nvCxnSpPr>
        <p:spPr bwMode="auto">
          <a:xfrm flipH="1">
            <a:off x="8374492" y="6170922"/>
            <a:ext cx="681006" cy="748212"/>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B6995D13-8F5E-2646-B30A-8EE06493AEB9}"/>
              </a:ext>
            </a:extLst>
          </p:cNvPr>
          <p:cNvCxnSpPr>
            <a:cxnSpLocks/>
            <a:stCxn id="32" idx="4"/>
            <a:endCxn id="50" idx="0"/>
          </p:cNvCxnSpPr>
          <p:nvPr/>
        </p:nvCxnSpPr>
        <p:spPr bwMode="auto">
          <a:xfrm>
            <a:off x="9055498" y="6170922"/>
            <a:ext cx="654780" cy="748212"/>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24" name="Elbow Connector 23">
            <a:extLst>
              <a:ext uri="{FF2B5EF4-FFF2-40B4-BE49-F238E27FC236}">
                <a16:creationId xmlns:a16="http://schemas.microsoft.com/office/drawing/2014/main" id="{2152E64D-2308-7E45-88D7-D970CA316F76}"/>
              </a:ext>
            </a:extLst>
          </p:cNvPr>
          <p:cNvCxnSpPr>
            <a:cxnSpLocks/>
            <a:stCxn id="7" idx="0"/>
          </p:cNvCxnSpPr>
          <p:nvPr/>
        </p:nvCxnSpPr>
        <p:spPr bwMode="auto">
          <a:xfrm rot="5400000" flipH="1" flipV="1">
            <a:off x="6704728" y="111682"/>
            <a:ext cx="845093" cy="5008655"/>
          </a:xfrm>
          <a:prstGeom prst="bentConnector2">
            <a:avLst/>
          </a:prstGeom>
          <a:solidFill>
            <a:schemeClr val="accent1"/>
          </a:solidFill>
          <a:ln w="28575" cap="flat" cmpd="sng" algn="ctr">
            <a:solidFill>
              <a:schemeClr val="tx1"/>
            </a:solidFill>
            <a:prstDash val="solid"/>
            <a:round/>
            <a:headEnd type="none" w="med" len="med"/>
            <a:tailEnd type="arrow" w="med" len="med"/>
          </a:ln>
          <a:effectLst/>
        </p:spPr>
      </p:cxnSp>
      <p:cxnSp>
        <p:nvCxnSpPr>
          <p:cNvPr id="33" name="Straight Connector 32">
            <a:extLst>
              <a:ext uri="{FF2B5EF4-FFF2-40B4-BE49-F238E27FC236}">
                <a16:creationId xmlns:a16="http://schemas.microsoft.com/office/drawing/2014/main" id="{F6BC3CC8-FFF2-2D45-87BE-52DA56A429D6}"/>
              </a:ext>
            </a:extLst>
          </p:cNvPr>
          <p:cNvCxnSpPr>
            <a:cxnSpLocks/>
            <a:endCxn id="45" idx="0"/>
          </p:cNvCxnSpPr>
          <p:nvPr/>
        </p:nvCxnSpPr>
        <p:spPr bwMode="auto">
          <a:xfrm>
            <a:off x="9052080" y="2203482"/>
            <a:ext cx="0" cy="835073"/>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3" name="Oval 42">
            <a:extLst>
              <a:ext uri="{FF2B5EF4-FFF2-40B4-BE49-F238E27FC236}">
                <a16:creationId xmlns:a16="http://schemas.microsoft.com/office/drawing/2014/main" id="{D6AE67D8-6B4E-CC4F-A06C-D3E10A7233B8}"/>
              </a:ext>
            </a:extLst>
          </p:cNvPr>
          <p:cNvSpPr/>
          <p:nvPr/>
        </p:nvSpPr>
        <p:spPr bwMode="auto">
          <a:xfrm>
            <a:off x="986832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1" name="Oval 60">
            <a:extLst>
              <a:ext uri="{FF2B5EF4-FFF2-40B4-BE49-F238E27FC236}">
                <a16:creationId xmlns:a16="http://schemas.microsoft.com/office/drawing/2014/main" id="{D20F9410-A706-5D42-9A5E-08B4DE5B8D60}"/>
              </a:ext>
            </a:extLst>
          </p:cNvPr>
          <p:cNvSpPr/>
          <p:nvPr/>
        </p:nvSpPr>
        <p:spPr bwMode="auto">
          <a:xfrm>
            <a:off x="1005120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2" name="Oval 61">
            <a:extLst>
              <a:ext uri="{FF2B5EF4-FFF2-40B4-BE49-F238E27FC236}">
                <a16:creationId xmlns:a16="http://schemas.microsoft.com/office/drawing/2014/main" id="{EDFA1CAA-33F8-2A4D-8B5F-B796E8457EC2}"/>
              </a:ext>
            </a:extLst>
          </p:cNvPr>
          <p:cNvSpPr/>
          <p:nvPr/>
        </p:nvSpPr>
        <p:spPr bwMode="auto">
          <a:xfrm>
            <a:off x="1023408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3" name="Decagon 62">
            <a:extLst>
              <a:ext uri="{FF2B5EF4-FFF2-40B4-BE49-F238E27FC236}">
                <a16:creationId xmlns:a16="http://schemas.microsoft.com/office/drawing/2014/main" id="{A22E8380-1F25-C849-A375-20B762123EEA}"/>
              </a:ext>
            </a:extLst>
          </p:cNvPr>
          <p:cNvSpPr/>
          <p:nvPr/>
        </p:nvSpPr>
        <p:spPr bwMode="auto">
          <a:xfrm>
            <a:off x="9874278" y="5541391"/>
            <a:ext cx="1170178" cy="1170178"/>
          </a:xfrm>
          <a:prstGeom prst="decag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4080" dirty="0">
              <a:latin typeface="Arial" pitchFamily="-65" charset="0"/>
              <a:ea typeface="ＭＳ Ｐゴシック" pitchFamily="-65" charset="-128"/>
              <a:cs typeface="ＭＳ Ｐゴシック" pitchFamily="-65" charset="-128"/>
            </a:endParaRPr>
          </a:p>
        </p:txBody>
      </p:sp>
      <p:sp>
        <p:nvSpPr>
          <p:cNvPr id="64" name="TextBox 63">
            <a:extLst>
              <a:ext uri="{FF2B5EF4-FFF2-40B4-BE49-F238E27FC236}">
                <a16:creationId xmlns:a16="http://schemas.microsoft.com/office/drawing/2014/main" id="{4519D15D-35F1-E44F-8652-EBCD53AED290}"/>
              </a:ext>
            </a:extLst>
          </p:cNvPr>
          <p:cNvSpPr txBox="1"/>
          <p:nvPr/>
        </p:nvSpPr>
        <p:spPr>
          <a:xfrm>
            <a:off x="10048486" y="5738682"/>
            <a:ext cx="785793" cy="757130"/>
          </a:xfrm>
          <a:prstGeom prst="rect">
            <a:avLst/>
          </a:prstGeom>
          <a:noFill/>
        </p:spPr>
        <p:txBody>
          <a:bodyPr wrap="none" rtlCol="0">
            <a:spAutoFit/>
          </a:bodyPr>
          <a:lstStyle/>
          <a:p>
            <a:r>
              <a:rPr lang="en-US" sz="2160" dirty="0">
                <a:solidFill>
                  <a:schemeClr val="bg1"/>
                </a:solidFill>
              </a:rPr>
              <a:t>Dbgr</a:t>
            </a:r>
          </a:p>
          <a:p>
            <a:r>
              <a:rPr lang="en-US" sz="2160" dirty="0">
                <a:solidFill>
                  <a:schemeClr val="bg1"/>
                </a:solidFill>
              </a:rPr>
              <a:t>Dmn</a:t>
            </a:r>
          </a:p>
        </p:txBody>
      </p:sp>
      <p:sp>
        <p:nvSpPr>
          <p:cNvPr id="66" name="Freeform 65">
            <a:extLst>
              <a:ext uri="{FF2B5EF4-FFF2-40B4-BE49-F238E27FC236}">
                <a16:creationId xmlns:a16="http://schemas.microsoft.com/office/drawing/2014/main" id="{DF0301CA-9CF2-EC42-9D48-62AEB4685FCE}"/>
              </a:ext>
            </a:extLst>
          </p:cNvPr>
          <p:cNvSpPr/>
          <p:nvPr/>
        </p:nvSpPr>
        <p:spPr bwMode="auto">
          <a:xfrm>
            <a:off x="8475333" y="6704071"/>
            <a:ext cx="2163500" cy="1172070"/>
          </a:xfrm>
          <a:custGeom>
            <a:avLst/>
            <a:gdLst>
              <a:gd name="connsiteX0" fmla="*/ 1665249 w 1802917"/>
              <a:gd name="connsiteY0" fmla="*/ 0 h 976725"/>
              <a:gd name="connsiteX1" fmla="*/ 1635512 w 1802917"/>
              <a:gd name="connsiteY1" fmla="*/ 966439 h 976725"/>
              <a:gd name="connsiteX2" fmla="*/ 0 w 1802917"/>
              <a:gd name="connsiteY2" fmla="*/ 535258 h 976725"/>
              <a:gd name="connsiteX3" fmla="*/ 0 w 1802917"/>
              <a:gd name="connsiteY3" fmla="*/ 535258 h 976725"/>
            </a:gdLst>
            <a:ahLst/>
            <a:cxnLst>
              <a:cxn ang="0">
                <a:pos x="connsiteX0" y="connsiteY0"/>
              </a:cxn>
              <a:cxn ang="0">
                <a:pos x="connsiteX1" y="connsiteY1"/>
              </a:cxn>
              <a:cxn ang="0">
                <a:pos x="connsiteX2" y="connsiteY2"/>
              </a:cxn>
              <a:cxn ang="0">
                <a:pos x="connsiteX3" y="connsiteY3"/>
              </a:cxn>
            </a:cxnLst>
            <a:rect l="l" t="t" r="r" b="b"/>
            <a:pathLst>
              <a:path w="1802917" h="976725">
                <a:moveTo>
                  <a:pt x="1665249" y="0"/>
                </a:moveTo>
                <a:cubicBezTo>
                  <a:pt x="1789151" y="438614"/>
                  <a:pt x="1913053" y="877229"/>
                  <a:pt x="1635512" y="966439"/>
                </a:cubicBezTo>
                <a:cubicBezTo>
                  <a:pt x="1357971" y="1055649"/>
                  <a:pt x="0" y="535258"/>
                  <a:pt x="0" y="535258"/>
                </a:cubicBezTo>
                <a:lnTo>
                  <a:pt x="0" y="535258"/>
                </a:lnTo>
              </a:path>
            </a:pathLst>
          </a:custGeom>
          <a:noFill/>
          <a:ln w="28575" cap="flat" cmpd="sng" algn="ctr">
            <a:solidFill>
              <a:schemeClr val="accent1">
                <a:lumMod val="75000"/>
              </a:schemeClr>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7" name="Freeform 66">
            <a:extLst>
              <a:ext uri="{FF2B5EF4-FFF2-40B4-BE49-F238E27FC236}">
                <a16:creationId xmlns:a16="http://schemas.microsoft.com/office/drawing/2014/main" id="{797814C3-0D8D-F24F-9466-B755DE6EA5A5}"/>
              </a:ext>
            </a:extLst>
          </p:cNvPr>
          <p:cNvSpPr/>
          <p:nvPr/>
        </p:nvSpPr>
        <p:spPr bwMode="auto">
          <a:xfrm>
            <a:off x="9742112" y="7337459"/>
            <a:ext cx="688692" cy="536789"/>
          </a:xfrm>
          <a:custGeom>
            <a:avLst/>
            <a:gdLst>
              <a:gd name="connsiteX0" fmla="*/ 669073 w 669073"/>
              <a:gd name="connsiteY0" fmla="*/ 386576 h 386576"/>
              <a:gd name="connsiteX1" fmla="*/ 245326 w 669073"/>
              <a:gd name="connsiteY1" fmla="*/ 319668 h 386576"/>
              <a:gd name="connsiteX2" fmla="*/ 0 w 669073"/>
              <a:gd name="connsiteY2" fmla="*/ 0 h 386576"/>
            </a:gdLst>
            <a:ahLst/>
            <a:cxnLst>
              <a:cxn ang="0">
                <a:pos x="connsiteX0" y="connsiteY0"/>
              </a:cxn>
              <a:cxn ang="0">
                <a:pos x="connsiteX1" y="connsiteY1"/>
              </a:cxn>
              <a:cxn ang="0">
                <a:pos x="connsiteX2" y="connsiteY2"/>
              </a:cxn>
            </a:cxnLst>
            <a:rect l="l" t="t" r="r" b="b"/>
            <a:pathLst>
              <a:path w="669073" h="386576">
                <a:moveTo>
                  <a:pt x="669073" y="386576"/>
                </a:moveTo>
                <a:cubicBezTo>
                  <a:pt x="512955" y="385336"/>
                  <a:pt x="356838" y="384097"/>
                  <a:pt x="245326" y="319668"/>
                </a:cubicBezTo>
                <a:cubicBezTo>
                  <a:pt x="133814" y="255239"/>
                  <a:pt x="66907" y="127619"/>
                  <a:pt x="0" y="0"/>
                </a:cubicBezTo>
              </a:path>
            </a:pathLst>
          </a:custGeom>
          <a:noFill/>
          <a:ln w="28575" cap="flat" cmpd="sng" algn="ctr">
            <a:solidFill>
              <a:schemeClr val="accent1">
                <a:lumMod val="75000"/>
              </a:schemeClr>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25" name="Rounded Rectangle 24">
            <a:extLst>
              <a:ext uri="{FF2B5EF4-FFF2-40B4-BE49-F238E27FC236}">
                <a16:creationId xmlns:a16="http://schemas.microsoft.com/office/drawing/2014/main" id="{D120A957-DBA5-7C40-BB8B-DAF3BD4F83CB}"/>
              </a:ext>
            </a:extLst>
          </p:cNvPr>
          <p:cNvSpPr/>
          <p:nvPr/>
        </p:nvSpPr>
        <p:spPr>
          <a:xfrm>
            <a:off x="5421772" y="5050235"/>
            <a:ext cx="1479686" cy="1129810"/>
          </a:xfrm>
          <a:prstGeom prst="roundRect">
            <a:avLst/>
          </a:prstGeom>
          <a:pattFill prst="pct10">
            <a:fgClr>
              <a:srgbClr val="FF0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160" dirty="0">
              <a:solidFill>
                <a:schemeClr val="tx1"/>
              </a:solidFill>
            </a:endParaRPr>
          </a:p>
        </p:txBody>
      </p:sp>
      <p:cxnSp>
        <p:nvCxnSpPr>
          <p:cNvPr id="69" name="Straight Connector 68">
            <a:extLst>
              <a:ext uri="{FF2B5EF4-FFF2-40B4-BE49-F238E27FC236}">
                <a16:creationId xmlns:a16="http://schemas.microsoft.com/office/drawing/2014/main" id="{6976D459-E441-1246-9339-82E38649B28A}"/>
              </a:ext>
            </a:extLst>
          </p:cNvPr>
          <p:cNvCxnSpPr>
            <a:cxnSpLocks/>
            <a:stCxn id="32" idx="6"/>
          </p:cNvCxnSpPr>
          <p:nvPr/>
        </p:nvCxnSpPr>
        <p:spPr bwMode="auto">
          <a:xfrm>
            <a:off x="9594652" y="5839824"/>
            <a:ext cx="353966" cy="128309"/>
          </a:xfrm>
          <a:prstGeom prst="line">
            <a:avLst/>
          </a:prstGeom>
          <a:solidFill>
            <a:schemeClr val="accent1"/>
          </a:solidFill>
          <a:ln w="28575" cap="flat" cmpd="sng" algn="ctr">
            <a:solidFill>
              <a:srgbClr val="FF0000"/>
            </a:solidFill>
            <a:prstDash val="solid"/>
            <a:round/>
            <a:headEnd type="arrow" w="med" len="med"/>
            <a:tailEnd type="none" w="med" len="med"/>
          </a:ln>
          <a:effectLst/>
        </p:spPr>
      </p:cxnSp>
      <p:cxnSp>
        <p:nvCxnSpPr>
          <p:cNvPr id="3" name="Straight Connector 2">
            <a:extLst>
              <a:ext uri="{FF2B5EF4-FFF2-40B4-BE49-F238E27FC236}">
                <a16:creationId xmlns:a16="http://schemas.microsoft.com/office/drawing/2014/main" id="{5A3F1174-9118-9348-A6A5-ABAD55B59605}"/>
              </a:ext>
            </a:extLst>
          </p:cNvPr>
          <p:cNvCxnSpPr>
            <a:cxnSpLocks/>
            <a:stCxn id="38" idx="5"/>
            <a:endCxn id="35" idx="0"/>
          </p:cNvCxnSpPr>
          <p:nvPr/>
        </p:nvCxnSpPr>
        <p:spPr bwMode="auto">
          <a:xfrm>
            <a:off x="5103730" y="4640088"/>
            <a:ext cx="1057885" cy="808949"/>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32" name="Oval 31">
            <a:extLst>
              <a:ext uri="{FF2B5EF4-FFF2-40B4-BE49-F238E27FC236}">
                <a16:creationId xmlns:a16="http://schemas.microsoft.com/office/drawing/2014/main" id="{F9F7777B-F34E-7744-8898-E89CD8433B4A}"/>
              </a:ext>
            </a:extLst>
          </p:cNvPr>
          <p:cNvSpPr/>
          <p:nvPr/>
        </p:nvSpPr>
        <p:spPr>
          <a:xfrm>
            <a:off x="8516344" y="5508726"/>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12" name="TextBox 11">
            <a:extLst>
              <a:ext uri="{FF2B5EF4-FFF2-40B4-BE49-F238E27FC236}">
                <a16:creationId xmlns:a16="http://schemas.microsoft.com/office/drawing/2014/main" id="{EE1A12C3-34DF-BE40-B5AE-A0582BA40897}"/>
              </a:ext>
            </a:extLst>
          </p:cNvPr>
          <p:cNvSpPr txBox="1"/>
          <p:nvPr/>
        </p:nvSpPr>
        <p:spPr>
          <a:xfrm>
            <a:off x="5535289" y="5050235"/>
            <a:ext cx="1213794" cy="424732"/>
          </a:xfrm>
          <a:prstGeom prst="rect">
            <a:avLst/>
          </a:prstGeom>
          <a:noFill/>
        </p:spPr>
        <p:txBody>
          <a:bodyPr wrap="none" rtlCol="0">
            <a:spAutoFit/>
          </a:bodyPr>
          <a:lstStyle/>
          <a:p>
            <a:r>
              <a:rPr lang="en-US" sz="2160" dirty="0"/>
              <a:t>mpiexec</a:t>
            </a:r>
            <a:endParaRPr lang="en-US" sz="3360" dirty="0"/>
          </a:p>
        </p:txBody>
      </p:sp>
      <p:sp>
        <p:nvSpPr>
          <p:cNvPr id="35" name="Oval 34">
            <a:extLst>
              <a:ext uri="{FF2B5EF4-FFF2-40B4-BE49-F238E27FC236}">
                <a16:creationId xmlns:a16="http://schemas.microsoft.com/office/drawing/2014/main" id="{FB1F33CF-71F9-0D46-87E0-14CE7DC8D362}"/>
              </a:ext>
            </a:extLst>
          </p:cNvPr>
          <p:cNvSpPr/>
          <p:nvPr/>
        </p:nvSpPr>
        <p:spPr>
          <a:xfrm>
            <a:off x="5622461" y="5449038"/>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2" name="Title 1">
            <a:extLst>
              <a:ext uri="{FF2B5EF4-FFF2-40B4-BE49-F238E27FC236}">
                <a16:creationId xmlns:a16="http://schemas.microsoft.com/office/drawing/2014/main" id="{143D3DC0-5C8C-9C4A-BEB6-2EA958AB40A0}"/>
              </a:ext>
            </a:extLst>
          </p:cNvPr>
          <p:cNvSpPr>
            <a:spLocks noGrp="1"/>
          </p:cNvSpPr>
          <p:nvPr>
            <p:ph type="title"/>
          </p:nvPr>
        </p:nvSpPr>
        <p:spPr/>
        <p:txBody>
          <a:bodyPr/>
          <a:lstStyle/>
          <a:p>
            <a:r>
              <a:rPr lang="en-US" dirty="0"/>
              <a:t>Assigning Procs-&gt;Daemons</a:t>
            </a:r>
          </a:p>
        </p:txBody>
      </p:sp>
      <p:cxnSp>
        <p:nvCxnSpPr>
          <p:cNvPr id="11" name="Straight Connector 10">
            <a:extLst>
              <a:ext uri="{FF2B5EF4-FFF2-40B4-BE49-F238E27FC236}">
                <a16:creationId xmlns:a16="http://schemas.microsoft.com/office/drawing/2014/main" id="{3B1B9C86-AA50-7547-A8AA-3F8B2F2B39FD}"/>
              </a:ext>
            </a:extLst>
          </p:cNvPr>
          <p:cNvCxnSpPr>
            <a:cxnSpLocks/>
            <a:endCxn id="38" idx="4"/>
          </p:cNvCxnSpPr>
          <p:nvPr/>
        </p:nvCxnSpPr>
        <p:spPr bwMode="auto">
          <a:xfrm flipV="1">
            <a:off x="3846038" y="4762386"/>
            <a:ext cx="776909" cy="1520705"/>
          </a:xfrm>
          <a:prstGeom prst="line">
            <a:avLst/>
          </a:prstGeom>
          <a:solidFill>
            <a:schemeClr val="accent1"/>
          </a:solidFill>
          <a:ln w="28575" cap="flat" cmpd="sng" algn="ctr">
            <a:solidFill>
              <a:srgbClr val="00B050"/>
            </a:solidFill>
            <a:prstDash val="sysDash"/>
            <a:round/>
            <a:headEnd type="none" w="med" len="med"/>
            <a:tailEnd type="arrow" w="med" len="med"/>
          </a:ln>
          <a:effectLst/>
        </p:spPr>
      </p:cxnSp>
      <p:cxnSp>
        <p:nvCxnSpPr>
          <p:cNvPr id="37" name="Straight Connector 36">
            <a:extLst>
              <a:ext uri="{FF2B5EF4-FFF2-40B4-BE49-F238E27FC236}">
                <a16:creationId xmlns:a16="http://schemas.microsoft.com/office/drawing/2014/main" id="{0FAAA4A7-F39F-DA4B-9C69-A5D741E16138}"/>
              </a:ext>
            </a:extLst>
          </p:cNvPr>
          <p:cNvCxnSpPr>
            <a:cxnSpLocks/>
            <a:stCxn id="47" idx="4"/>
            <a:endCxn id="32" idx="0"/>
          </p:cNvCxnSpPr>
          <p:nvPr/>
        </p:nvCxnSpPr>
        <p:spPr bwMode="auto">
          <a:xfrm>
            <a:off x="9052080" y="4348523"/>
            <a:ext cx="3418" cy="1160202"/>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F8CABF04-C26D-6147-94EA-12E2CA8ED1B6}"/>
              </a:ext>
            </a:extLst>
          </p:cNvPr>
          <p:cNvSpPr txBox="1"/>
          <p:nvPr/>
        </p:nvSpPr>
        <p:spPr>
          <a:xfrm>
            <a:off x="8641197" y="5007049"/>
            <a:ext cx="784189" cy="424732"/>
          </a:xfrm>
          <a:prstGeom prst="rect">
            <a:avLst/>
          </a:prstGeom>
          <a:noFill/>
        </p:spPr>
        <p:txBody>
          <a:bodyPr wrap="none" rtlCol="0">
            <a:spAutoFit/>
          </a:bodyPr>
          <a:lstStyle/>
          <a:p>
            <a:r>
              <a:rPr lang="en-US" sz="2160" dirty="0">
                <a:latin typeface="Arial" pitchFamily="-65" charset="0"/>
                <a:ea typeface="ＭＳ Ｐゴシック" pitchFamily="-65" charset="-128"/>
                <a:cs typeface="ＭＳ Ｐゴシック" pitchFamily="-65" charset="-128"/>
              </a:rPr>
              <a:t>mpid</a:t>
            </a:r>
            <a:endParaRPr lang="en-US" sz="2160" dirty="0"/>
          </a:p>
        </p:txBody>
      </p:sp>
      <p:sp>
        <p:nvSpPr>
          <p:cNvPr id="4" name="Right Arrow 3">
            <a:extLst>
              <a:ext uri="{FF2B5EF4-FFF2-40B4-BE49-F238E27FC236}">
                <a16:creationId xmlns:a16="http://schemas.microsoft.com/office/drawing/2014/main" id="{5707D988-1F49-2A47-AEE0-A06B7C67252F}"/>
              </a:ext>
            </a:extLst>
          </p:cNvPr>
          <p:cNvSpPr/>
          <p:nvPr/>
        </p:nvSpPr>
        <p:spPr bwMode="auto">
          <a:xfrm>
            <a:off x="6901458" y="5541391"/>
            <a:ext cx="1473034" cy="23874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5" name="TextBox 4">
            <a:extLst>
              <a:ext uri="{FF2B5EF4-FFF2-40B4-BE49-F238E27FC236}">
                <a16:creationId xmlns:a16="http://schemas.microsoft.com/office/drawing/2014/main" id="{DDD0F401-0BF1-404E-BF0D-024B9C737452}"/>
              </a:ext>
            </a:extLst>
          </p:cNvPr>
          <p:cNvSpPr txBox="1"/>
          <p:nvPr/>
        </p:nvSpPr>
        <p:spPr>
          <a:xfrm>
            <a:off x="9838891" y="4166822"/>
            <a:ext cx="2475678" cy="1089529"/>
          </a:xfrm>
          <a:prstGeom prst="rect">
            <a:avLst/>
          </a:prstGeom>
          <a:noFill/>
        </p:spPr>
        <p:txBody>
          <a:bodyPr wrap="none" rtlCol="0">
            <a:spAutoFit/>
          </a:bodyPr>
          <a:lstStyle/>
          <a:p>
            <a:r>
              <a:rPr lang="en-US" sz="2160" i="1" dirty="0">
                <a:solidFill>
                  <a:srgbClr val="FF0000"/>
                </a:solidFill>
              </a:rPr>
              <a:t>Query:</a:t>
            </a:r>
          </a:p>
          <a:p>
            <a:pPr marL="411480" indent="-411480">
              <a:buFont typeface="Arial" panose="020B0604020202020204" pitchFamily="34" charset="0"/>
              <a:buChar char="•"/>
            </a:pPr>
            <a:r>
              <a:rPr lang="en-US" sz="2160" i="1" dirty="0">
                <a:solidFill>
                  <a:srgbClr val="FF0000"/>
                </a:solidFill>
              </a:rPr>
              <a:t>Local proctable</a:t>
            </a:r>
          </a:p>
          <a:p>
            <a:pPr marL="411480" indent="-411480">
              <a:buFont typeface="Arial" panose="020B0604020202020204" pitchFamily="34" charset="0"/>
              <a:buChar char="•"/>
            </a:pPr>
            <a:r>
              <a:rPr lang="en-US" sz="2160" i="1" dirty="0">
                <a:solidFill>
                  <a:srgbClr val="FF0000"/>
                </a:solidFill>
              </a:rPr>
              <a:t>Local rank</a:t>
            </a:r>
          </a:p>
        </p:txBody>
      </p:sp>
      <p:sp>
        <p:nvSpPr>
          <p:cNvPr id="42" name="TextBox 41">
            <a:extLst>
              <a:ext uri="{FF2B5EF4-FFF2-40B4-BE49-F238E27FC236}">
                <a16:creationId xmlns:a16="http://schemas.microsoft.com/office/drawing/2014/main" id="{0920447E-E202-8D40-B07B-2ED59356A7D2}"/>
              </a:ext>
            </a:extLst>
          </p:cNvPr>
          <p:cNvSpPr txBox="1"/>
          <p:nvPr/>
        </p:nvSpPr>
        <p:spPr>
          <a:xfrm>
            <a:off x="4387976" y="6902305"/>
            <a:ext cx="3119765" cy="757130"/>
          </a:xfrm>
          <a:prstGeom prst="rect">
            <a:avLst/>
          </a:prstGeom>
          <a:noFill/>
        </p:spPr>
        <p:txBody>
          <a:bodyPr wrap="none" rtlCol="0">
            <a:spAutoFit/>
          </a:bodyPr>
          <a:lstStyle/>
          <a:p>
            <a:pPr algn="ctr"/>
            <a:r>
              <a:rPr lang="en-US" sz="2160" i="1" dirty="0">
                <a:solidFill>
                  <a:srgbClr val="FF0000"/>
                </a:solidFill>
              </a:rPr>
              <a:t>PMIX_DEBUG_JOB</a:t>
            </a:r>
          </a:p>
          <a:p>
            <a:pPr algn="ctr"/>
            <a:r>
              <a:rPr lang="en-US" sz="2160" i="1" dirty="0">
                <a:solidFill>
                  <a:srgbClr val="FF0000"/>
                </a:solidFill>
              </a:rPr>
              <a:t>Assigned in launch data</a:t>
            </a:r>
          </a:p>
        </p:txBody>
      </p:sp>
    </p:spTree>
    <p:extLst>
      <p:ext uri="{BB962C8B-B14F-4D97-AF65-F5344CB8AC3E}">
        <p14:creationId xmlns:p14="http://schemas.microsoft.com/office/powerpoint/2010/main" val="197029274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9BB35223-F299-8545-B20B-A68454581137}"/>
              </a:ext>
            </a:extLst>
          </p:cNvPr>
          <p:cNvSpPr/>
          <p:nvPr/>
        </p:nvSpPr>
        <p:spPr bwMode="auto">
          <a:xfrm>
            <a:off x="8374492" y="4926113"/>
            <a:ext cx="1325579" cy="1356976"/>
          </a:xfrm>
          <a:prstGeom prst="roundRect">
            <a:avLst/>
          </a:prstGeom>
          <a:pattFill prst="pct10">
            <a:fgClr>
              <a:srgbClr val="FF0000"/>
            </a:fgClr>
            <a:bgClr>
              <a:schemeClr val="bg1"/>
            </a:bgClr>
          </a:patt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7" name="Oval 6"/>
          <p:cNvSpPr/>
          <p:nvPr/>
        </p:nvSpPr>
        <p:spPr bwMode="auto">
          <a:xfrm>
            <a:off x="3617107" y="3038555"/>
            <a:ext cx="2011680" cy="201168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8" name="TextBox 7"/>
          <p:cNvSpPr txBox="1"/>
          <p:nvPr/>
        </p:nvSpPr>
        <p:spPr>
          <a:xfrm>
            <a:off x="4224570" y="3085442"/>
            <a:ext cx="998991" cy="720197"/>
          </a:xfrm>
          <a:prstGeom prst="rect">
            <a:avLst/>
          </a:prstGeom>
          <a:noFill/>
        </p:spPr>
        <p:txBody>
          <a:bodyPr wrap="none" rtlCol="0">
            <a:spAutoFit/>
          </a:bodyPr>
          <a:lstStyle/>
          <a:p>
            <a:r>
              <a:rPr lang="en-US" sz="4080" dirty="0"/>
              <a:t>RM</a:t>
            </a:r>
          </a:p>
        </p:txBody>
      </p:sp>
      <p:sp>
        <p:nvSpPr>
          <p:cNvPr id="38" name="Oval 37"/>
          <p:cNvSpPr/>
          <p:nvPr/>
        </p:nvSpPr>
        <p:spPr>
          <a:xfrm>
            <a:off x="3943018" y="3927287"/>
            <a:ext cx="1359859" cy="835099"/>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dirty="0">
                <a:solidFill>
                  <a:schemeClr val="bg1"/>
                </a:solidFill>
              </a:rPr>
              <a:t>PMIx</a:t>
            </a:r>
          </a:p>
          <a:p>
            <a:pPr algn="ctr"/>
            <a:r>
              <a:rPr lang="en-US" sz="1920" dirty="0">
                <a:solidFill>
                  <a:schemeClr val="bg1"/>
                </a:solidFill>
              </a:rPr>
              <a:t>Server</a:t>
            </a:r>
          </a:p>
        </p:txBody>
      </p:sp>
      <p:pic>
        <p:nvPicPr>
          <p:cNvPr id="51"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06711" y="5626754"/>
            <a:ext cx="1986330" cy="1229818"/>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2" name="Oval 51"/>
          <p:cNvSpPr/>
          <p:nvPr/>
        </p:nvSpPr>
        <p:spPr bwMode="auto">
          <a:xfrm>
            <a:off x="3599878" y="6126480"/>
            <a:ext cx="246161" cy="36576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5" name="Oval 44">
            <a:extLst>
              <a:ext uri="{FF2B5EF4-FFF2-40B4-BE49-F238E27FC236}">
                <a16:creationId xmlns:a16="http://schemas.microsoft.com/office/drawing/2014/main" id="{5221BE27-997C-7C44-B3DF-78C6BA80B3B3}"/>
              </a:ext>
            </a:extLst>
          </p:cNvPr>
          <p:cNvSpPr/>
          <p:nvPr/>
        </p:nvSpPr>
        <p:spPr bwMode="auto">
          <a:xfrm>
            <a:off x="8349971" y="3038555"/>
            <a:ext cx="1404218" cy="1404218"/>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6" name="TextBox 45">
            <a:extLst>
              <a:ext uri="{FF2B5EF4-FFF2-40B4-BE49-F238E27FC236}">
                <a16:creationId xmlns:a16="http://schemas.microsoft.com/office/drawing/2014/main" id="{D2E1CFF4-56DA-B14A-98CE-8A7DEDD3D760}"/>
              </a:ext>
            </a:extLst>
          </p:cNvPr>
          <p:cNvSpPr txBox="1"/>
          <p:nvPr/>
        </p:nvSpPr>
        <p:spPr>
          <a:xfrm>
            <a:off x="8725836" y="3186103"/>
            <a:ext cx="615874" cy="424732"/>
          </a:xfrm>
          <a:prstGeom prst="rect">
            <a:avLst/>
          </a:prstGeom>
          <a:noFill/>
        </p:spPr>
        <p:txBody>
          <a:bodyPr wrap="none" rtlCol="0">
            <a:spAutoFit/>
          </a:bodyPr>
          <a:lstStyle/>
          <a:p>
            <a:r>
              <a:rPr lang="en-US" sz="2160" dirty="0"/>
              <a:t>RM</a:t>
            </a:r>
          </a:p>
        </p:txBody>
      </p:sp>
      <p:sp>
        <p:nvSpPr>
          <p:cNvPr id="47" name="Oval 46">
            <a:extLst>
              <a:ext uri="{FF2B5EF4-FFF2-40B4-BE49-F238E27FC236}">
                <a16:creationId xmlns:a16="http://schemas.microsoft.com/office/drawing/2014/main" id="{15A76F79-9C82-F343-AFE8-456C30F1AD82}"/>
              </a:ext>
            </a:extLst>
          </p:cNvPr>
          <p:cNvSpPr/>
          <p:nvPr/>
        </p:nvSpPr>
        <p:spPr>
          <a:xfrm>
            <a:off x="8512926" y="3686326"/>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48" name="Rounded Rectangle 47">
            <a:extLst>
              <a:ext uri="{FF2B5EF4-FFF2-40B4-BE49-F238E27FC236}">
                <a16:creationId xmlns:a16="http://schemas.microsoft.com/office/drawing/2014/main" id="{83500C72-4AA5-7843-87F1-04E6306E25F1}"/>
              </a:ext>
            </a:extLst>
          </p:cNvPr>
          <p:cNvSpPr/>
          <p:nvPr/>
        </p:nvSpPr>
        <p:spPr>
          <a:xfrm>
            <a:off x="8085476" y="6919135"/>
            <a:ext cx="578032" cy="42098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0" dirty="0">
              <a:solidFill>
                <a:schemeClr val="tx1"/>
              </a:solidFill>
            </a:endParaRPr>
          </a:p>
        </p:txBody>
      </p:sp>
      <p:sp>
        <p:nvSpPr>
          <p:cNvPr id="50" name="Rounded Rectangle 49">
            <a:extLst>
              <a:ext uri="{FF2B5EF4-FFF2-40B4-BE49-F238E27FC236}">
                <a16:creationId xmlns:a16="http://schemas.microsoft.com/office/drawing/2014/main" id="{DE927F0B-4A1E-914F-8807-1B70B2881DC0}"/>
              </a:ext>
            </a:extLst>
          </p:cNvPr>
          <p:cNvSpPr/>
          <p:nvPr/>
        </p:nvSpPr>
        <p:spPr>
          <a:xfrm>
            <a:off x="9421262" y="6919135"/>
            <a:ext cx="578032" cy="42098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0" dirty="0">
              <a:solidFill>
                <a:schemeClr val="tx1"/>
              </a:solidFill>
            </a:endParaRPr>
          </a:p>
        </p:txBody>
      </p:sp>
      <p:cxnSp>
        <p:nvCxnSpPr>
          <p:cNvPr id="13" name="Straight Connector 12">
            <a:extLst>
              <a:ext uri="{FF2B5EF4-FFF2-40B4-BE49-F238E27FC236}">
                <a16:creationId xmlns:a16="http://schemas.microsoft.com/office/drawing/2014/main" id="{0F4582C1-97C4-284F-9589-28F5289ADFC3}"/>
              </a:ext>
            </a:extLst>
          </p:cNvPr>
          <p:cNvCxnSpPr>
            <a:cxnSpLocks/>
            <a:stCxn id="32" idx="4"/>
            <a:endCxn id="48" idx="0"/>
          </p:cNvCxnSpPr>
          <p:nvPr/>
        </p:nvCxnSpPr>
        <p:spPr bwMode="auto">
          <a:xfrm flipH="1">
            <a:off x="8374492" y="6170922"/>
            <a:ext cx="681006" cy="748212"/>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B6995D13-8F5E-2646-B30A-8EE06493AEB9}"/>
              </a:ext>
            </a:extLst>
          </p:cNvPr>
          <p:cNvCxnSpPr>
            <a:cxnSpLocks/>
            <a:stCxn id="32" idx="4"/>
            <a:endCxn id="50" idx="0"/>
          </p:cNvCxnSpPr>
          <p:nvPr/>
        </p:nvCxnSpPr>
        <p:spPr bwMode="auto">
          <a:xfrm>
            <a:off x="9055498" y="6170922"/>
            <a:ext cx="654780" cy="748212"/>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24" name="Elbow Connector 23">
            <a:extLst>
              <a:ext uri="{FF2B5EF4-FFF2-40B4-BE49-F238E27FC236}">
                <a16:creationId xmlns:a16="http://schemas.microsoft.com/office/drawing/2014/main" id="{2152E64D-2308-7E45-88D7-D970CA316F76}"/>
              </a:ext>
            </a:extLst>
          </p:cNvPr>
          <p:cNvCxnSpPr>
            <a:cxnSpLocks/>
            <a:stCxn id="7" idx="0"/>
          </p:cNvCxnSpPr>
          <p:nvPr/>
        </p:nvCxnSpPr>
        <p:spPr bwMode="auto">
          <a:xfrm rot="5400000" flipH="1" flipV="1">
            <a:off x="6704728" y="111682"/>
            <a:ext cx="845093" cy="5008655"/>
          </a:xfrm>
          <a:prstGeom prst="bentConnector2">
            <a:avLst/>
          </a:prstGeom>
          <a:solidFill>
            <a:schemeClr val="accent1"/>
          </a:solidFill>
          <a:ln w="28575" cap="flat" cmpd="sng" algn="ctr">
            <a:solidFill>
              <a:schemeClr val="tx1"/>
            </a:solidFill>
            <a:prstDash val="solid"/>
            <a:round/>
            <a:headEnd type="none" w="med" len="med"/>
            <a:tailEnd type="arrow" w="med" len="med"/>
          </a:ln>
          <a:effectLst/>
        </p:spPr>
      </p:cxnSp>
      <p:cxnSp>
        <p:nvCxnSpPr>
          <p:cNvPr id="33" name="Straight Connector 32">
            <a:extLst>
              <a:ext uri="{FF2B5EF4-FFF2-40B4-BE49-F238E27FC236}">
                <a16:creationId xmlns:a16="http://schemas.microsoft.com/office/drawing/2014/main" id="{F6BC3CC8-FFF2-2D45-87BE-52DA56A429D6}"/>
              </a:ext>
            </a:extLst>
          </p:cNvPr>
          <p:cNvCxnSpPr>
            <a:cxnSpLocks/>
            <a:endCxn id="45" idx="0"/>
          </p:cNvCxnSpPr>
          <p:nvPr/>
        </p:nvCxnSpPr>
        <p:spPr bwMode="auto">
          <a:xfrm>
            <a:off x="9052080" y="2203482"/>
            <a:ext cx="0" cy="835073"/>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3" name="Oval 42">
            <a:extLst>
              <a:ext uri="{FF2B5EF4-FFF2-40B4-BE49-F238E27FC236}">
                <a16:creationId xmlns:a16="http://schemas.microsoft.com/office/drawing/2014/main" id="{D6AE67D8-6B4E-CC4F-A06C-D3E10A7233B8}"/>
              </a:ext>
            </a:extLst>
          </p:cNvPr>
          <p:cNvSpPr/>
          <p:nvPr/>
        </p:nvSpPr>
        <p:spPr bwMode="auto">
          <a:xfrm>
            <a:off x="986832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1" name="Oval 60">
            <a:extLst>
              <a:ext uri="{FF2B5EF4-FFF2-40B4-BE49-F238E27FC236}">
                <a16:creationId xmlns:a16="http://schemas.microsoft.com/office/drawing/2014/main" id="{D20F9410-A706-5D42-9A5E-08B4DE5B8D60}"/>
              </a:ext>
            </a:extLst>
          </p:cNvPr>
          <p:cNvSpPr/>
          <p:nvPr/>
        </p:nvSpPr>
        <p:spPr bwMode="auto">
          <a:xfrm>
            <a:off x="1005120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2" name="Oval 61">
            <a:extLst>
              <a:ext uri="{FF2B5EF4-FFF2-40B4-BE49-F238E27FC236}">
                <a16:creationId xmlns:a16="http://schemas.microsoft.com/office/drawing/2014/main" id="{EDFA1CAA-33F8-2A4D-8B5F-B796E8457EC2}"/>
              </a:ext>
            </a:extLst>
          </p:cNvPr>
          <p:cNvSpPr/>
          <p:nvPr/>
        </p:nvSpPr>
        <p:spPr bwMode="auto">
          <a:xfrm>
            <a:off x="1023408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3" name="Decagon 62">
            <a:extLst>
              <a:ext uri="{FF2B5EF4-FFF2-40B4-BE49-F238E27FC236}">
                <a16:creationId xmlns:a16="http://schemas.microsoft.com/office/drawing/2014/main" id="{A22E8380-1F25-C849-A375-20B762123EEA}"/>
              </a:ext>
            </a:extLst>
          </p:cNvPr>
          <p:cNvSpPr/>
          <p:nvPr/>
        </p:nvSpPr>
        <p:spPr bwMode="auto">
          <a:xfrm>
            <a:off x="9874278" y="5541391"/>
            <a:ext cx="1170178" cy="1170178"/>
          </a:xfrm>
          <a:prstGeom prst="decag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4080" dirty="0">
              <a:latin typeface="Arial" pitchFamily="-65" charset="0"/>
              <a:ea typeface="ＭＳ Ｐゴシック" pitchFamily="-65" charset="-128"/>
              <a:cs typeface="ＭＳ Ｐゴシック" pitchFamily="-65" charset="-128"/>
            </a:endParaRPr>
          </a:p>
        </p:txBody>
      </p:sp>
      <p:sp>
        <p:nvSpPr>
          <p:cNvPr id="64" name="TextBox 63">
            <a:extLst>
              <a:ext uri="{FF2B5EF4-FFF2-40B4-BE49-F238E27FC236}">
                <a16:creationId xmlns:a16="http://schemas.microsoft.com/office/drawing/2014/main" id="{4519D15D-35F1-E44F-8652-EBCD53AED290}"/>
              </a:ext>
            </a:extLst>
          </p:cNvPr>
          <p:cNvSpPr txBox="1"/>
          <p:nvPr/>
        </p:nvSpPr>
        <p:spPr>
          <a:xfrm>
            <a:off x="10048486" y="5738682"/>
            <a:ext cx="785793" cy="757130"/>
          </a:xfrm>
          <a:prstGeom prst="rect">
            <a:avLst/>
          </a:prstGeom>
          <a:noFill/>
        </p:spPr>
        <p:txBody>
          <a:bodyPr wrap="none" rtlCol="0">
            <a:spAutoFit/>
          </a:bodyPr>
          <a:lstStyle/>
          <a:p>
            <a:r>
              <a:rPr lang="en-US" sz="2160" dirty="0">
                <a:solidFill>
                  <a:schemeClr val="bg1"/>
                </a:solidFill>
              </a:rPr>
              <a:t>Dbgr</a:t>
            </a:r>
          </a:p>
          <a:p>
            <a:r>
              <a:rPr lang="en-US" sz="2160" dirty="0">
                <a:solidFill>
                  <a:schemeClr val="bg1"/>
                </a:solidFill>
              </a:rPr>
              <a:t>Dmn</a:t>
            </a:r>
          </a:p>
        </p:txBody>
      </p:sp>
      <p:sp>
        <p:nvSpPr>
          <p:cNvPr id="66" name="Freeform 65">
            <a:extLst>
              <a:ext uri="{FF2B5EF4-FFF2-40B4-BE49-F238E27FC236}">
                <a16:creationId xmlns:a16="http://schemas.microsoft.com/office/drawing/2014/main" id="{DF0301CA-9CF2-EC42-9D48-62AEB4685FCE}"/>
              </a:ext>
            </a:extLst>
          </p:cNvPr>
          <p:cNvSpPr/>
          <p:nvPr/>
        </p:nvSpPr>
        <p:spPr bwMode="auto">
          <a:xfrm>
            <a:off x="8475333" y="6704071"/>
            <a:ext cx="2163500" cy="1172070"/>
          </a:xfrm>
          <a:custGeom>
            <a:avLst/>
            <a:gdLst>
              <a:gd name="connsiteX0" fmla="*/ 1665249 w 1802917"/>
              <a:gd name="connsiteY0" fmla="*/ 0 h 976725"/>
              <a:gd name="connsiteX1" fmla="*/ 1635512 w 1802917"/>
              <a:gd name="connsiteY1" fmla="*/ 966439 h 976725"/>
              <a:gd name="connsiteX2" fmla="*/ 0 w 1802917"/>
              <a:gd name="connsiteY2" fmla="*/ 535258 h 976725"/>
              <a:gd name="connsiteX3" fmla="*/ 0 w 1802917"/>
              <a:gd name="connsiteY3" fmla="*/ 535258 h 976725"/>
            </a:gdLst>
            <a:ahLst/>
            <a:cxnLst>
              <a:cxn ang="0">
                <a:pos x="connsiteX0" y="connsiteY0"/>
              </a:cxn>
              <a:cxn ang="0">
                <a:pos x="connsiteX1" y="connsiteY1"/>
              </a:cxn>
              <a:cxn ang="0">
                <a:pos x="connsiteX2" y="connsiteY2"/>
              </a:cxn>
              <a:cxn ang="0">
                <a:pos x="connsiteX3" y="connsiteY3"/>
              </a:cxn>
            </a:cxnLst>
            <a:rect l="l" t="t" r="r" b="b"/>
            <a:pathLst>
              <a:path w="1802917" h="976725">
                <a:moveTo>
                  <a:pt x="1665249" y="0"/>
                </a:moveTo>
                <a:cubicBezTo>
                  <a:pt x="1789151" y="438614"/>
                  <a:pt x="1913053" y="877229"/>
                  <a:pt x="1635512" y="966439"/>
                </a:cubicBezTo>
                <a:cubicBezTo>
                  <a:pt x="1357971" y="1055649"/>
                  <a:pt x="0" y="535258"/>
                  <a:pt x="0" y="535258"/>
                </a:cubicBezTo>
                <a:lnTo>
                  <a:pt x="0" y="535258"/>
                </a:lnTo>
              </a:path>
            </a:pathLst>
          </a:custGeom>
          <a:noFill/>
          <a:ln w="28575" cap="flat" cmpd="sng" algn="ctr">
            <a:solidFill>
              <a:schemeClr val="accent1">
                <a:lumMod val="75000"/>
              </a:schemeClr>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7" name="Freeform 66">
            <a:extLst>
              <a:ext uri="{FF2B5EF4-FFF2-40B4-BE49-F238E27FC236}">
                <a16:creationId xmlns:a16="http://schemas.microsoft.com/office/drawing/2014/main" id="{797814C3-0D8D-F24F-9466-B755DE6EA5A5}"/>
              </a:ext>
            </a:extLst>
          </p:cNvPr>
          <p:cNvSpPr/>
          <p:nvPr/>
        </p:nvSpPr>
        <p:spPr bwMode="auto">
          <a:xfrm>
            <a:off x="9742112" y="7337459"/>
            <a:ext cx="688692" cy="536789"/>
          </a:xfrm>
          <a:custGeom>
            <a:avLst/>
            <a:gdLst>
              <a:gd name="connsiteX0" fmla="*/ 669073 w 669073"/>
              <a:gd name="connsiteY0" fmla="*/ 386576 h 386576"/>
              <a:gd name="connsiteX1" fmla="*/ 245326 w 669073"/>
              <a:gd name="connsiteY1" fmla="*/ 319668 h 386576"/>
              <a:gd name="connsiteX2" fmla="*/ 0 w 669073"/>
              <a:gd name="connsiteY2" fmla="*/ 0 h 386576"/>
            </a:gdLst>
            <a:ahLst/>
            <a:cxnLst>
              <a:cxn ang="0">
                <a:pos x="connsiteX0" y="connsiteY0"/>
              </a:cxn>
              <a:cxn ang="0">
                <a:pos x="connsiteX1" y="connsiteY1"/>
              </a:cxn>
              <a:cxn ang="0">
                <a:pos x="connsiteX2" y="connsiteY2"/>
              </a:cxn>
            </a:cxnLst>
            <a:rect l="l" t="t" r="r" b="b"/>
            <a:pathLst>
              <a:path w="669073" h="386576">
                <a:moveTo>
                  <a:pt x="669073" y="386576"/>
                </a:moveTo>
                <a:cubicBezTo>
                  <a:pt x="512955" y="385336"/>
                  <a:pt x="356838" y="384097"/>
                  <a:pt x="245326" y="319668"/>
                </a:cubicBezTo>
                <a:cubicBezTo>
                  <a:pt x="133814" y="255239"/>
                  <a:pt x="66907" y="127619"/>
                  <a:pt x="0" y="0"/>
                </a:cubicBezTo>
              </a:path>
            </a:pathLst>
          </a:custGeom>
          <a:noFill/>
          <a:ln w="28575" cap="flat" cmpd="sng" algn="ctr">
            <a:solidFill>
              <a:schemeClr val="accent1">
                <a:lumMod val="75000"/>
              </a:schemeClr>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25" name="Rounded Rectangle 24">
            <a:extLst>
              <a:ext uri="{FF2B5EF4-FFF2-40B4-BE49-F238E27FC236}">
                <a16:creationId xmlns:a16="http://schemas.microsoft.com/office/drawing/2014/main" id="{D120A957-DBA5-7C40-BB8B-DAF3BD4F83CB}"/>
              </a:ext>
            </a:extLst>
          </p:cNvPr>
          <p:cNvSpPr/>
          <p:nvPr/>
        </p:nvSpPr>
        <p:spPr>
          <a:xfrm>
            <a:off x="5421772" y="5050235"/>
            <a:ext cx="1479686" cy="1129810"/>
          </a:xfrm>
          <a:prstGeom prst="roundRect">
            <a:avLst/>
          </a:prstGeom>
          <a:pattFill prst="pct10">
            <a:fgClr>
              <a:srgbClr val="FF0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160" dirty="0">
              <a:solidFill>
                <a:schemeClr val="tx1"/>
              </a:solidFill>
            </a:endParaRPr>
          </a:p>
        </p:txBody>
      </p:sp>
      <p:cxnSp>
        <p:nvCxnSpPr>
          <p:cNvPr id="69" name="Straight Connector 68">
            <a:extLst>
              <a:ext uri="{FF2B5EF4-FFF2-40B4-BE49-F238E27FC236}">
                <a16:creationId xmlns:a16="http://schemas.microsoft.com/office/drawing/2014/main" id="{6976D459-E441-1246-9339-82E38649B28A}"/>
              </a:ext>
            </a:extLst>
          </p:cNvPr>
          <p:cNvCxnSpPr>
            <a:cxnSpLocks/>
            <a:stCxn id="47" idx="5"/>
          </p:cNvCxnSpPr>
          <p:nvPr/>
        </p:nvCxnSpPr>
        <p:spPr bwMode="auto">
          <a:xfrm>
            <a:off x="9433320" y="4251546"/>
            <a:ext cx="700486" cy="1409218"/>
          </a:xfrm>
          <a:prstGeom prst="line">
            <a:avLst/>
          </a:prstGeom>
          <a:solidFill>
            <a:schemeClr val="accent1"/>
          </a:solidFill>
          <a:ln w="28575" cap="flat" cmpd="sng" algn="ctr">
            <a:solidFill>
              <a:srgbClr val="FF0000"/>
            </a:solidFill>
            <a:prstDash val="solid"/>
            <a:round/>
            <a:headEnd type="arrow" w="med" len="med"/>
            <a:tailEnd type="none" w="med" len="med"/>
          </a:ln>
          <a:effectLst/>
        </p:spPr>
      </p:cxnSp>
      <p:cxnSp>
        <p:nvCxnSpPr>
          <p:cNvPr id="3" name="Straight Connector 2">
            <a:extLst>
              <a:ext uri="{FF2B5EF4-FFF2-40B4-BE49-F238E27FC236}">
                <a16:creationId xmlns:a16="http://schemas.microsoft.com/office/drawing/2014/main" id="{5A3F1174-9118-9348-A6A5-ABAD55B59605}"/>
              </a:ext>
            </a:extLst>
          </p:cNvPr>
          <p:cNvCxnSpPr>
            <a:cxnSpLocks/>
            <a:stCxn id="38" idx="5"/>
            <a:endCxn id="35" idx="0"/>
          </p:cNvCxnSpPr>
          <p:nvPr/>
        </p:nvCxnSpPr>
        <p:spPr bwMode="auto">
          <a:xfrm>
            <a:off x="5103730" y="4640088"/>
            <a:ext cx="1057885" cy="808949"/>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32" name="Oval 31">
            <a:extLst>
              <a:ext uri="{FF2B5EF4-FFF2-40B4-BE49-F238E27FC236}">
                <a16:creationId xmlns:a16="http://schemas.microsoft.com/office/drawing/2014/main" id="{F9F7777B-F34E-7744-8898-E89CD8433B4A}"/>
              </a:ext>
            </a:extLst>
          </p:cNvPr>
          <p:cNvSpPr/>
          <p:nvPr/>
        </p:nvSpPr>
        <p:spPr>
          <a:xfrm>
            <a:off x="8516344" y="5508726"/>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12" name="TextBox 11">
            <a:extLst>
              <a:ext uri="{FF2B5EF4-FFF2-40B4-BE49-F238E27FC236}">
                <a16:creationId xmlns:a16="http://schemas.microsoft.com/office/drawing/2014/main" id="{EE1A12C3-34DF-BE40-B5AE-A0582BA40897}"/>
              </a:ext>
            </a:extLst>
          </p:cNvPr>
          <p:cNvSpPr txBox="1"/>
          <p:nvPr/>
        </p:nvSpPr>
        <p:spPr>
          <a:xfrm>
            <a:off x="5535289" y="5050235"/>
            <a:ext cx="1213794" cy="424732"/>
          </a:xfrm>
          <a:prstGeom prst="rect">
            <a:avLst/>
          </a:prstGeom>
          <a:noFill/>
        </p:spPr>
        <p:txBody>
          <a:bodyPr wrap="none" rtlCol="0">
            <a:spAutoFit/>
          </a:bodyPr>
          <a:lstStyle/>
          <a:p>
            <a:r>
              <a:rPr lang="en-US" sz="2160" dirty="0"/>
              <a:t>mpiexec</a:t>
            </a:r>
            <a:endParaRPr lang="en-US" sz="3360" dirty="0"/>
          </a:p>
        </p:txBody>
      </p:sp>
      <p:sp>
        <p:nvSpPr>
          <p:cNvPr id="35" name="Oval 34">
            <a:extLst>
              <a:ext uri="{FF2B5EF4-FFF2-40B4-BE49-F238E27FC236}">
                <a16:creationId xmlns:a16="http://schemas.microsoft.com/office/drawing/2014/main" id="{FB1F33CF-71F9-0D46-87E0-14CE7DC8D362}"/>
              </a:ext>
            </a:extLst>
          </p:cNvPr>
          <p:cNvSpPr/>
          <p:nvPr/>
        </p:nvSpPr>
        <p:spPr>
          <a:xfrm>
            <a:off x="5622461" y="5449038"/>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2" name="Title 1">
            <a:extLst>
              <a:ext uri="{FF2B5EF4-FFF2-40B4-BE49-F238E27FC236}">
                <a16:creationId xmlns:a16="http://schemas.microsoft.com/office/drawing/2014/main" id="{143D3DC0-5C8C-9C4A-BEB6-2EA958AB40A0}"/>
              </a:ext>
            </a:extLst>
          </p:cNvPr>
          <p:cNvSpPr>
            <a:spLocks noGrp="1"/>
          </p:cNvSpPr>
          <p:nvPr>
            <p:ph type="title"/>
          </p:nvPr>
        </p:nvSpPr>
        <p:spPr/>
        <p:txBody>
          <a:bodyPr/>
          <a:lstStyle/>
          <a:p>
            <a:r>
              <a:rPr lang="en-US" dirty="0"/>
              <a:t>Assigning Procs-&gt;Daemons</a:t>
            </a:r>
          </a:p>
        </p:txBody>
      </p:sp>
      <p:cxnSp>
        <p:nvCxnSpPr>
          <p:cNvPr id="11" name="Straight Connector 10">
            <a:extLst>
              <a:ext uri="{FF2B5EF4-FFF2-40B4-BE49-F238E27FC236}">
                <a16:creationId xmlns:a16="http://schemas.microsoft.com/office/drawing/2014/main" id="{3B1B9C86-AA50-7547-A8AA-3F8B2F2B39FD}"/>
              </a:ext>
            </a:extLst>
          </p:cNvPr>
          <p:cNvCxnSpPr>
            <a:cxnSpLocks/>
            <a:endCxn id="38" idx="4"/>
          </p:cNvCxnSpPr>
          <p:nvPr/>
        </p:nvCxnSpPr>
        <p:spPr bwMode="auto">
          <a:xfrm flipV="1">
            <a:off x="3846038" y="4762386"/>
            <a:ext cx="776909" cy="1520705"/>
          </a:xfrm>
          <a:prstGeom prst="line">
            <a:avLst/>
          </a:prstGeom>
          <a:solidFill>
            <a:schemeClr val="accent1"/>
          </a:solidFill>
          <a:ln w="28575" cap="flat" cmpd="sng" algn="ctr">
            <a:solidFill>
              <a:srgbClr val="00B050"/>
            </a:solidFill>
            <a:prstDash val="sysDash"/>
            <a:round/>
            <a:headEnd type="none" w="med" len="med"/>
            <a:tailEnd type="arrow" w="med" len="med"/>
          </a:ln>
          <a:effectLst/>
        </p:spPr>
      </p:cxnSp>
      <p:cxnSp>
        <p:nvCxnSpPr>
          <p:cNvPr id="37" name="Straight Connector 36">
            <a:extLst>
              <a:ext uri="{FF2B5EF4-FFF2-40B4-BE49-F238E27FC236}">
                <a16:creationId xmlns:a16="http://schemas.microsoft.com/office/drawing/2014/main" id="{0FAAA4A7-F39F-DA4B-9C69-A5D741E16138}"/>
              </a:ext>
            </a:extLst>
          </p:cNvPr>
          <p:cNvCxnSpPr>
            <a:cxnSpLocks/>
            <a:stCxn id="47" idx="4"/>
            <a:endCxn id="32" idx="0"/>
          </p:cNvCxnSpPr>
          <p:nvPr/>
        </p:nvCxnSpPr>
        <p:spPr bwMode="auto">
          <a:xfrm>
            <a:off x="9052080" y="4348523"/>
            <a:ext cx="3418" cy="1160202"/>
          </a:xfrm>
          <a:prstGeom prst="line">
            <a:avLst/>
          </a:prstGeom>
          <a:solidFill>
            <a:schemeClr val="accent1"/>
          </a:solidFill>
          <a:ln w="28575" cap="flat" cmpd="sng" algn="ctr">
            <a:solidFill>
              <a:srgbClr val="FF0000"/>
            </a:solidFill>
            <a:prstDash val="solid"/>
            <a:round/>
            <a:headEnd type="none" w="med" len="med"/>
            <a:tailEnd type="arrow" w="med" len="med"/>
          </a:ln>
          <a:effectLst/>
        </p:spPr>
      </p:cxnSp>
      <p:sp>
        <p:nvSpPr>
          <p:cNvPr id="9" name="TextBox 8">
            <a:extLst>
              <a:ext uri="{FF2B5EF4-FFF2-40B4-BE49-F238E27FC236}">
                <a16:creationId xmlns:a16="http://schemas.microsoft.com/office/drawing/2014/main" id="{F8CABF04-C26D-6147-94EA-12E2CA8ED1B6}"/>
              </a:ext>
            </a:extLst>
          </p:cNvPr>
          <p:cNvSpPr txBox="1"/>
          <p:nvPr/>
        </p:nvSpPr>
        <p:spPr>
          <a:xfrm>
            <a:off x="8641197" y="5007049"/>
            <a:ext cx="784189" cy="424732"/>
          </a:xfrm>
          <a:prstGeom prst="rect">
            <a:avLst/>
          </a:prstGeom>
          <a:noFill/>
        </p:spPr>
        <p:txBody>
          <a:bodyPr wrap="none" rtlCol="0">
            <a:spAutoFit/>
          </a:bodyPr>
          <a:lstStyle/>
          <a:p>
            <a:r>
              <a:rPr lang="en-US" sz="2160" dirty="0">
                <a:latin typeface="Arial" pitchFamily="-65" charset="0"/>
                <a:ea typeface="ＭＳ Ｐゴシック" pitchFamily="-65" charset="-128"/>
                <a:cs typeface="ＭＳ Ｐゴシック" pitchFamily="-65" charset="-128"/>
              </a:rPr>
              <a:t>mpid</a:t>
            </a:r>
            <a:endParaRPr lang="en-US" sz="2160" dirty="0"/>
          </a:p>
        </p:txBody>
      </p:sp>
      <p:sp>
        <p:nvSpPr>
          <p:cNvPr id="4" name="Right Arrow 3">
            <a:extLst>
              <a:ext uri="{FF2B5EF4-FFF2-40B4-BE49-F238E27FC236}">
                <a16:creationId xmlns:a16="http://schemas.microsoft.com/office/drawing/2014/main" id="{5707D988-1F49-2A47-AEE0-A06B7C67252F}"/>
              </a:ext>
            </a:extLst>
          </p:cNvPr>
          <p:cNvSpPr/>
          <p:nvPr/>
        </p:nvSpPr>
        <p:spPr bwMode="auto">
          <a:xfrm>
            <a:off x="6901458" y="5541391"/>
            <a:ext cx="1473034" cy="23874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5" name="TextBox 4">
            <a:extLst>
              <a:ext uri="{FF2B5EF4-FFF2-40B4-BE49-F238E27FC236}">
                <a16:creationId xmlns:a16="http://schemas.microsoft.com/office/drawing/2014/main" id="{DDD0F401-0BF1-404E-BF0D-024B9C737452}"/>
              </a:ext>
            </a:extLst>
          </p:cNvPr>
          <p:cNvSpPr txBox="1"/>
          <p:nvPr/>
        </p:nvSpPr>
        <p:spPr>
          <a:xfrm>
            <a:off x="9838891" y="4166822"/>
            <a:ext cx="2475678" cy="1089529"/>
          </a:xfrm>
          <a:prstGeom prst="rect">
            <a:avLst/>
          </a:prstGeom>
          <a:noFill/>
        </p:spPr>
        <p:txBody>
          <a:bodyPr wrap="none" rtlCol="0">
            <a:spAutoFit/>
          </a:bodyPr>
          <a:lstStyle/>
          <a:p>
            <a:r>
              <a:rPr lang="en-US" sz="2160" i="1" dirty="0">
                <a:solidFill>
                  <a:srgbClr val="FF0000"/>
                </a:solidFill>
              </a:rPr>
              <a:t>Query:</a:t>
            </a:r>
          </a:p>
          <a:p>
            <a:pPr marL="411480" indent="-411480">
              <a:buFont typeface="Arial" panose="020B0604020202020204" pitchFamily="34" charset="0"/>
              <a:buChar char="•"/>
            </a:pPr>
            <a:r>
              <a:rPr lang="en-US" sz="2160" i="1" dirty="0">
                <a:solidFill>
                  <a:srgbClr val="FF0000"/>
                </a:solidFill>
              </a:rPr>
              <a:t>Local proctable</a:t>
            </a:r>
          </a:p>
          <a:p>
            <a:pPr marL="411480" indent="-411480">
              <a:buFont typeface="Arial" panose="020B0604020202020204" pitchFamily="34" charset="0"/>
              <a:buChar char="•"/>
            </a:pPr>
            <a:r>
              <a:rPr lang="en-US" sz="2160" i="1" dirty="0">
                <a:solidFill>
                  <a:srgbClr val="FF0000"/>
                </a:solidFill>
              </a:rPr>
              <a:t>Local rank</a:t>
            </a:r>
          </a:p>
        </p:txBody>
      </p:sp>
      <p:sp>
        <p:nvSpPr>
          <p:cNvPr id="40" name="TextBox 39">
            <a:extLst>
              <a:ext uri="{FF2B5EF4-FFF2-40B4-BE49-F238E27FC236}">
                <a16:creationId xmlns:a16="http://schemas.microsoft.com/office/drawing/2014/main" id="{4E7343B0-19EE-0D42-9007-AD1A8973F12B}"/>
              </a:ext>
            </a:extLst>
          </p:cNvPr>
          <p:cNvSpPr txBox="1"/>
          <p:nvPr/>
        </p:nvSpPr>
        <p:spPr>
          <a:xfrm>
            <a:off x="4387976" y="6902305"/>
            <a:ext cx="3119765" cy="757130"/>
          </a:xfrm>
          <a:prstGeom prst="rect">
            <a:avLst/>
          </a:prstGeom>
          <a:noFill/>
        </p:spPr>
        <p:txBody>
          <a:bodyPr wrap="none" rtlCol="0">
            <a:spAutoFit/>
          </a:bodyPr>
          <a:lstStyle/>
          <a:p>
            <a:pPr algn="ctr"/>
            <a:r>
              <a:rPr lang="en-US" sz="2160" i="1" dirty="0">
                <a:solidFill>
                  <a:srgbClr val="FF0000"/>
                </a:solidFill>
              </a:rPr>
              <a:t>PMIX_DEBUG_JOB</a:t>
            </a:r>
          </a:p>
          <a:p>
            <a:pPr algn="ctr"/>
            <a:r>
              <a:rPr lang="en-US" sz="2160" i="1" dirty="0">
                <a:solidFill>
                  <a:srgbClr val="FF0000"/>
                </a:solidFill>
              </a:rPr>
              <a:t>Assigned in launch data</a:t>
            </a:r>
          </a:p>
        </p:txBody>
      </p:sp>
    </p:spTree>
    <p:extLst>
      <p:ext uri="{BB962C8B-B14F-4D97-AF65-F5344CB8AC3E}">
        <p14:creationId xmlns:p14="http://schemas.microsoft.com/office/powerpoint/2010/main" val="121750000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ecagon 30">
            <a:extLst>
              <a:ext uri="{FF2B5EF4-FFF2-40B4-BE49-F238E27FC236}">
                <a16:creationId xmlns:a16="http://schemas.microsoft.com/office/drawing/2014/main" id="{9B77292F-73B3-CF45-9AB5-EA9E1F57C11E}"/>
              </a:ext>
            </a:extLst>
          </p:cNvPr>
          <p:cNvSpPr/>
          <p:nvPr/>
        </p:nvSpPr>
        <p:spPr bwMode="auto">
          <a:xfrm>
            <a:off x="10017011" y="5122106"/>
            <a:ext cx="1170178" cy="1170178"/>
          </a:xfrm>
          <a:prstGeom prst="decag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4080" dirty="0">
              <a:latin typeface="Arial" pitchFamily="-65" charset="0"/>
              <a:ea typeface="ＭＳ Ｐゴシック" pitchFamily="-65" charset="-128"/>
              <a:cs typeface="ＭＳ Ｐゴシック" pitchFamily="-65" charset="-128"/>
            </a:endParaRPr>
          </a:p>
        </p:txBody>
      </p:sp>
      <p:sp>
        <p:nvSpPr>
          <p:cNvPr id="62" name="Oval 61">
            <a:extLst>
              <a:ext uri="{FF2B5EF4-FFF2-40B4-BE49-F238E27FC236}">
                <a16:creationId xmlns:a16="http://schemas.microsoft.com/office/drawing/2014/main" id="{647F5603-AF99-A546-99E8-C1FE4874B1F6}"/>
              </a:ext>
            </a:extLst>
          </p:cNvPr>
          <p:cNvSpPr/>
          <p:nvPr/>
        </p:nvSpPr>
        <p:spPr bwMode="auto">
          <a:xfrm>
            <a:off x="4705463" y="3520285"/>
            <a:ext cx="2011680" cy="201168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3" name="TextBox 62">
            <a:extLst>
              <a:ext uri="{FF2B5EF4-FFF2-40B4-BE49-F238E27FC236}">
                <a16:creationId xmlns:a16="http://schemas.microsoft.com/office/drawing/2014/main" id="{C903AED5-6A4D-8140-B77D-73886E92528E}"/>
              </a:ext>
            </a:extLst>
          </p:cNvPr>
          <p:cNvSpPr txBox="1"/>
          <p:nvPr/>
        </p:nvSpPr>
        <p:spPr>
          <a:xfrm>
            <a:off x="5312925" y="3567172"/>
            <a:ext cx="998991" cy="720197"/>
          </a:xfrm>
          <a:prstGeom prst="rect">
            <a:avLst/>
          </a:prstGeom>
          <a:noFill/>
        </p:spPr>
        <p:txBody>
          <a:bodyPr wrap="none" rtlCol="0">
            <a:spAutoFit/>
          </a:bodyPr>
          <a:lstStyle/>
          <a:p>
            <a:r>
              <a:rPr lang="en-US" sz="4080" dirty="0"/>
              <a:t>RM</a:t>
            </a:r>
          </a:p>
        </p:txBody>
      </p:sp>
      <p:sp>
        <p:nvSpPr>
          <p:cNvPr id="64" name="Oval 63">
            <a:extLst>
              <a:ext uri="{FF2B5EF4-FFF2-40B4-BE49-F238E27FC236}">
                <a16:creationId xmlns:a16="http://schemas.microsoft.com/office/drawing/2014/main" id="{3C870C15-3987-2940-8758-D59315AFCCD1}"/>
              </a:ext>
            </a:extLst>
          </p:cNvPr>
          <p:cNvSpPr/>
          <p:nvPr/>
        </p:nvSpPr>
        <p:spPr>
          <a:xfrm>
            <a:off x="5031373" y="4409017"/>
            <a:ext cx="1359859" cy="835099"/>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dirty="0">
                <a:solidFill>
                  <a:schemeClr val="bg1"/>
                </a:solidFill>
              </a:rPr>
              <a:t>PMIx</a:t>
            </a:r>
          </a:p>
          <a:p>
            <a:pPr algn="ctr"/>
            <a:r>
              <a:rPr lang="en-US" sz="1920" dirty="0">
                <a:solidFill>
                  <a:schemeClr val="bg1"/>
                </a:solidFill>
              </a:rPr>
              <a:t>Server</a:t>
            </a:r>
          </a:p>
        </p:txBody>
      </p:sp>
      <p:pic>
        <p:nvPicPr>
          <p:cNvPr id="65" name="Picture 64">
            <a:extLst>
              <a:ext uri="{FF2B5EF4-FFF2-40B4-BE49-F238E27FC236}">
                <a16:creationId xmlns:a16="http://schemas.microsoft.com/office/drawing/2014/main" id="{2D224509-DBB5-424C-B68F-B34C4EEB8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295066" y="6108485"/>
            <a:ext cx="1986330" cy="1229818"/>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6" name="Oval 65">
            <a:extLst>
              <a:ext uri="{FF2B5EF4-FFF2-40B4-BE49-F238E27FC236}">
                <a16:creationId xmlns:a16="http://schemas.microsoft.com/office/drawing/2014/main" id="{855BBA0C-CA52-3D43-B745-728F0F47EFDA}"/>
              </a:ext>
            </a:extLst>
          </p:cNvPr>
          <p:cNvSpPr/>
          <p:nvPr/>
        </p:nvSpPr>
        <p:spPr bwMode="auto">
          <a:xfrm>
            <a:off x="4688233" y="6608210"/>
            <a:ext cx="246161" cy="36576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cxnSp>
        <p:nvCxnSpPr>
          <p:cNvPr id="67" name="Straight Connector 66">
            <a:extLst>
              <a:ext uri="{FF2B5EF4-FFF2-40B4-BE49-F238E27FC236}">
                <a16:creationId xmlns:a16="http://schemas.microsoft.com/office/drawing/2014/main" id="{D3EA9752-5936-9E41-B699-D56B366D954B}"/>
              </a:ext>
            </a:extLst>
          </p:cNvPr>
          <p:cNvCxnSpPr/>
          <p:nvPr/>
        </p:nvCxnSpPr>
        <p:spPr bwMode="auto">
          <a:xfrm flipV="1">
            <a:off x="4898345" y="5244117"/>
            <a:ext cx="812958" cy="1417658"/>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68" name="Oval 67">
            <a:extLst>
              <a:ext uri="{FF2B5EF4-FFF2-40B4-BE49-F238E27FC236}">
                <a16:creationId xmlns:a16="http://schemas.microsoft.com/office/drawing/2014/main" id="{85A30EFE-4271-6E45-B79F-5F4C7765AE06}"/>
              </a:ext>
            </a:extLst>
          </p:cNvPr>
          <p:cNvSpPr/>
          <p:nvPr/>
        </p:nvSpPr>
        <p:spPr bwMode="auto">
          <a:xfrm>
            <a:off x="7966080" y="3520285"/>
            <a:ext cx="1404218" cy="1404218"/>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9" name="TextBox 68">
            <a:extLst>
              <a:ext uri="{FF2B5EF4-FFF2-40B4-BE49-F238E27FC236}">
                <a16:creationId xmlns:a16="http://schemas.microsoft.com/office/drawing/2014/main" id="{B203E893-03E3-ED42-9531-690AFB1D6A9C}"/>
              </a:ext>
            </a:extLst>
          </p:cNvPr>
          <p:cNvSpPr txBox="1"/>
          <p:nvPr/>
        </p:nvSpPr>
        <p:spPr>
          <a:xfrm>
            <a:off x="8341945" y="3667834"/>
            <a:ext cx="615874" cy="424732"/>
          </a:xfrm>
          <a:prstGeom prst="rect">
            <a:avLst/>
          </a:prstGeom>
          <a:noFill/>
        </p:spPr>
        <p:txBody>
          <a:bodyPr wrap="none" rtlCol="0">
            <a:spAutoFit/>
          </a:bodyPr>
          <a:lstStyle/>
          <a:p>
            <a:r>
              <a:rPr lang="en-US" sz="2160" dirty="0"/>
              <a:t>RM</a:t>
            </a:r>
          </a:p>
        </p:txBody>
      </p:sp>
      <p:sp>
        <p:nvSpPr>
          <p:cNvPr id="70" name="Oval 69">
            <a:extLst>
              <a:ext uri="{FF2B5EF4-FFF2-40B4-BE49-F238E27FC236}">
                <a16:creationId xmlns:a16="http://schemas.microsoft.com/office/drawing/2014/main" id="{CB5A0CC8-D438-5341-897A-5F23C55B9610}"/>
              </a:ext>
            </a:extLst>
          </p:cNvPr>
          <p:cNvSpPr/>
          <p:nvPr/>
        </p:nvSpPr>
        <p:spPr>
          <a:xfrm>
            <a:off x="8129035" y="4168057"/>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71" name="Rounded Rectangle 70">
            <a:extLst>
              <a:ext uri="{FF2B5EF4-FFF2-40B4-BE49-F238E27FC236}">
                <a16:creationId xmlns:a16="http://schemas.microsoft.com/office/drawing/2014/main" id="{61482EBE-5902-734A-A8FF-7EB71958C917}"/>
              </a:ext>
            </a:extLst>
          </p:cNvPr>
          <p:cNvSpPr/>
          <p:nvPr/>
        </p:nvSpPr>
        <p:spPr>
          <a:xfrm>
            <a:off x="7763914" y="5531965"/>
            <a:ext cx="578032" cy="42098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0" dirty="0">
              <a:solidFill>
                <a:schemeClr val="tx1"/>
              </a:solidFill>
            </a:endParaRPr>
          </a:p>
        </p:txBody>
      </p:sp>
      <p:sp>
        <p:nvSpPr>
          <p:cNvPr id="72" name="Rounded Rectangle 71">
            <a:extLst>
              <a:ext uri="{FF2B5EF4-FFF2-40B4-BE49-F238E27FC236}">
                <a16:creationId xmlns:a16="http://schemas.microsoft.com/office/drawing/2014/main" id="{45610627-9AB4-9247-B548-214F97A95831}"/>
              </a:ext>
            </a:extLst>
          </p:cNvPr>
          <p:cNvSpPr/>
          <p:nvPr/>
        </p:nvSpPr>
        <p:spPr>
          <a:xfrm>
            <a:off x="9099700" y="5531965"/>
            <a:ext cx="578032" cy="42098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0" dirty="0">
              <a:solidFill>
                <a:schemeClr val="tx1"/>
              </a:solidFill>
            </a:endParaRPr>
          </a:p>
        </p:txBody>
      </p:sp>
      <p:cxnSp>
        <p:nvCxnSpPr>
          <p:cNvPr id="73" name="Straight Connector 72">
            <a:extLst>
              <a:ext uri="{FF2B5EF4-FFF2-40B4-BE49-F238E27FC236}">
                <a16:creationId xmlns:a16="http://schemas.microsoft.com/office/drawing/2014/main" id="{7DD58A06-98EF-B644-9D17-38B93D57DFAA}"/>
              </a:ext>
            </a:extLst>
          </p:cNvPr>
          <p:cNvCxnSpPr/>
          <p:nvPr/>
        </p:nvCxnSpPr>
        <p:spPr bwMode="auto">
          <a:xfrm flipH="1">
            <a:off x="8052930" y="4830254"/>
            <a:ext cx="615259" cy="701711"/>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999B94C6-B631-9A4F-9314-C5EA1BB78BE7}"/>
              </a:ext>
            </a:extLst>
          </p:cNvPr>
          <p:cNvCxnSpPr>
            <a:cxnSpLocks/>
          </p:cNvCxnSpPr>
          <p:nvPr/>
        </p:nvCxnSpPr>
        <p:spPr bwMode="auto">
          <a:xfrm>
            <a:off x="8668190" y="4830254"/>
            <a:ext cx="720527" cy="701711"/>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75" name="Elbow Connector 74">
            <a:extLst>
              <a:ext uri="{FF2B5EF4-FFF2-40B4-BE49-F238E27FC236}">
                <a16:creationId xmlns:a16="http://schemas.microsoft.com/office/drawing/2014/main" id="{95637415-6B0F-4643-A4AE-EC39357138CB}"/>
              </a:ext>
            </a:extLst>
          </p:cNvPr>
          <p:cNvCxnSpPr>
            <a:stCxn id="67" idx="0"/>
          </p:cNvCxnSpPr>
          <p:nvPr/>
        </p:nvCxnSpPr>
        <p:spPr bwMode="auto">
          <a:xfrm rot="5400000" flipH="1" flipV="1">
            <a:off x="7768397" y="628119"/>
            <a:ext cx="835074" cy="4949262"/>
          </a:xfrm>
          <a:prstGeom prst="bentConnector2">
            <a:avLst/>
          </a:prstGeom>
          <a:solidFill>
            <a:schemeClr val="accent1"/>
          </a:solidFill>
          <a:ln w="28575" cap="flat" cmpd="sng" algn="ctr">
            <a:solidFill>
              <a:schemeClr val="tx1"/>
            </a:solidFill>
            <a:prstDash val="solid"/>
            <a:round/>
            <a:headEnd type="none" w="med" len="med"/>
            <a:tailEnd type="arrow" w="med" len="med"/>
          </a:ln>
          <a:effectLst/>
        </p:spPr>
      </p:cxnSp>
      <p:cxnSp>
        <p:nvCxnSpPr>
          <p:cNvPr id="76" name="Straight Connector 75">
            <a:extLst>
              <a:ext uri="{FF2B5EF4-FFF2-40B4-BE49-F238E27FC236}">
                <a16:creationId xmlns:a16="http://schemas.microsoft.com/office/drawing/2014/main" id="{F410AD3E-6E9D-704E-B364-102B241B04EF}"/>
              </a:ext>
            </a:extLst>
          </p:cNvPr>
          <p:cNvCxnSpPr>
            <a:cxnSpLocks/>
          </p:cNvCxnSpPr>
          <p:nvPr/>
        </p:nvCxnSpPr>
        <p:spPr bwMode="auto">
          <a:xfrm>
            <a:off x="8668189" y="2685212"/>
            <a:ext cx="0" cy="835073"/>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7" name="Oval 76">
            <a:extLst>
              <a:ext uri="{FF2B5EF4-FFF2-40B4-BE49-F238E27FC236}">
                <a16:creationId xmlns:a16="http://schemas.microsoft.com/office/drawing/2014/main" id="{2F4CEECD-66EC-0340-9F62-C681A3B01AF9}"/>
              </a:ext>
            </a:extLst>
          </p:cNvPr>
          <p:cNvSpPr/>
          <p:nvPr/>
        </p:nvSpPr>
        <p:spPr bwMode="auto">
          <a:xfrm>
            <a:off x="10767619" y="263615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78" name="Oval 77">
            <a:extLst>
              <a:ext uri="{FF2B5EF4-FFF2-40B4-BE49-F238E27FC236}">
                <a16:creationId xmlns:a16="http://schemas.microsoft.com/office/drawing/2014/main" id="{50418162-1F6C-A348-9444-BBF9F6AB9DBB}"/>
              </a:ext>
            </a:extLst>
          </p:cNvPr>
          <p:cNvSpPr/>
          <p:nvPr/>
        </p:nvSpPr>
        <p:spPr bwMode="auto">
          <a:xfrm>
            <a:off x="10950499" y="263615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79" name="Oval 78">
            <a:extLst>
              <a:ext uri="{FF2B5EF4-FFF2-40B4-BE49-F238E27FC236}">
                <a16:creationId xmlns:a16="http://schemas.microsoft.com/office/drawing/2014/main" id="{352452E3-E48C-5246-BE0C-0748C7A5B8E2}"/>
              </a:ext>
            </a:extLst>
          </p:cNvPr>
          <p:cNvSpPr/>
          <p:nvPr/>
        </p:nvSpPr>
        <p:spPr bwMode="auto">
          <a:xfrm>
            <a:off x="11133379" y="263615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9" name="Freeform 8">
            <a:extLst>
              <a:ext uri="{FF2B5EF4-FFF2-40B4-BE49-F238E27FC236}">
                <a16:creationId xmlns:a16="http://schemas.microsoft.com/office/drawing/2014/main" id="{BE1422F9-CCB4-7F4E-B958-6695CBE9550C}"/>
              </a:ext>
            </a:extLst>
          </p:cNvPr>
          <p:cNvSpPr/>
          <p:nvPr/>
        </p:nvSpPr>
        <p:spPr bwMode="auto">
          <a:xfrm>
            <a:off x="9358105" y="4059042"/>
            <a:ext cx="823211" cy="1454119"/>
          </a:xfrm>
          <a:custGeom>
            <a:avLst/>
            <a:gdLst>
              <a:gd name="connsiteX0" fmla="*/ 170985 w 686009"/>
              <a:gd name="connsiteY0" fmla="*/ 1211766 h 1211766"/>
              <a:gd name="connsiteX1" fmla="*/ 683941 w 686009"/>
              <a:gd name="connsiteY1" fmla="*/ 490654 h 1211766"/>
              <a:gd name="connsiteX2" fmla="*/ 0 w 686009"/>
              <a:gd name="connsiteY2" fmla="*/ 0 h 1211766"/>
            </a:gdLst>
            <a:ahLst/>
            <a:cxnLst>
              <a:cxn ang="0">
                <a:pos x="connsiteX0" y="connsiteY0"/>
              </a:cxn>
              <a:cxn ang="0">
                <a:pos x="connsiteX1" y="connsiteY1"/>
              </a:cxn>
              <a:cxn ang="0">
                <a:pos x="connsiteX2" y="connsiteY2"/>
              </a:cxn>
            </a:cxnLst>
            <a:rect l="l" t="t" r="r" b="b"/>
            <a:pathLst>
              <a:path w="686009" h="1211766">
                <a:moveTo>
                  <a:pt x="170985" y="1211766"/>
                </a:moveTo>
                <a:cubicBezTo>
                  <a:pt x="441711" y="952190"/>
                  <a:pt x="712438" y="692615"/>
                  <a:pt x="683941" y="490654"/>
                </a:cubicBezTo>
                <a:cubicBezTo>
                  <a:pt x="655444" y="288693"/>
                  <a:pt x="327722" y="144346"/>
                  <a:pt x="0" y="0"/>
                </a:cubicBezTo>
              </a:path>
            </a:pathLst>
          </a:custGeom>
          <a:noFill/>
          <a:ln w="28575" cap="flat" cmpd="sng" algn="ctr">
            <a:solidFill>
              <a:srgbClr val="FF0000"/>
            </a:solidFill>
            <a:prstDash val="sysDot"/>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11" name="TextBox 10">
            <a:extLst>
              <a:ext uri="{FF2B5EF4-FFF2-40B4-BE49-F238E27FC236}">
                <a16:creationId xmlns:a16="http://schemas.microsoft.com/office/drawing/2014/main" id="{AB34FF53-35CE-4841-8121-14252787E36B}"/>
              </a:ext>
            </a:extLst>
          </p:cNvPr>
          <p:cNvSpPr txBox="1"/>
          <p:nvPr/>
        </p:nvSpPr>
        <p:spPr>
          <a:xfrm>
            <a:off x="10213050" y="4123522"/>
            <a:ext cx="854721" cy="683264"/>
          </a:xfrm>
          <a:prstGeom prst="rect">
            <a:avLst/>
          </a:prstGeom>
          <a:noFill/>
        </p:spPr>
        <p:txBody>
          <a:bodyPr wrap="none" rtlCol="0">
            <a:spAutoFit/>
          </a:bodyPr>
          <a:lstStyle/>
          <a:p>
            <a:pPr algn="ctr"/>
            <a:r>
              <a:rPr lang="en-US" sz="1920" dirty="0">
                <a:solidFill>
                  <a:srgbClr val="FF0000"/>
                </a:solidFill>
              </a:rPr>
              <a:t>stdout</a:t>
            </a:r>
          </a:p>
          <a:p>
            <a:pPr algn="ctr"/>
            <a:r>
              <a:rPr lang="en-US" sz="1920" dirty="0">
                <a:solidFill>
                  <a:srgbClr val="FF0000"/>
                </a:solidFill>
              </a:rPr>
              <a:t>stderr</a:t>
            </a:r>
          </a:p>
        </p:txBody>
      </p:sp>
      <p:sp>
        <p:nvSpPr>
          <p:cNvPr id="14" name="Down Arrow 13">
            <a:extLst>
              <a:ext uri="{FF2B5EF4-FFF2-40B4-BE49-F238E27FC236}">
                <a16:creationId xmlns:a16="http://schemas.microsoft.com/office/drawing/2014/main" id="{DF83E1EE-56E3-6B42-9893-0131A6FDE4FE}"/>
              </a:ext>
            </a:extLst>
          </p:cNvPr>
          <p:cNvSpPr/>
          <p:nvPr/>
        </p:nvSpPr>
        <p:spPr bwMode="auto">
          <a:xfrm>
            <a:off x="5636414" y="4003126"/>
            <a:ext cx="149778" cy="349974"/>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cxnSp>
        <p:nvCxnSpPr>
          <p:cNvPr id="22" name="Straight Arrow Connector 21">
            <a:extLst>
              <a:ext uri="{FF2B5EF4-FFF2-40B4-BE49-F238E27FC236}">
                <a16:creationId xmlns:a16="http://schemas.microsoft.com/office/drawing/2014/main" id="{05A3288E-B5CD-F54A-AC7D-79CFE64DB813}"/>
              </a:ext>
            </a:extLst>
          </p:cNvPr>
          <p:cNvCxnSpPr>
            <a:cxnSpLocks/>
            <a:endCxn id="66" idx="7"/>
          </p:cNvCxnSpPr>
          <p:nvPr/>
        </p:nvCxnSpPr>
        <p:spPr bwMode="auto">
          <a:xfrm flipH="1">
            <a:off x="4898345" y="5300034"/>
            <a:ext cx="793804" cy="1361741"/>
          </a:xfrm>
          <a:prstGeom prst="straightConnector1">
            <a:avLst/>
          </a:prstGeom>
          <a:solidFill>
            <a:schemeClr val="accent1"/>
          </a:solidFill>
          <a:ln w="38100" cap="flat" cmpd="sng" algn="ctr">
            <a:solidFill>
              <a:srgbClr val="FF0000"/>
            </a:solidFill>
            <a:prstDash val="sysDot"/>
            <a:round/>
            <a:headEnd type="none" w="med" len="med"/>
            <a:tailEnd type="triangle"/>
          </a:ln>
          <a:effectLst/>
        </p:spPr>
      </p:cxnSp>
      <p:sp>
        <p:nvSpPr>
          <p:cNvPr id="24" name="Curved Down Arrow 23">
            <a:extLst>
              <a:ext uri="{FF2B5EF4-FFF2-40B4-BE49-F238E27FC236}">
                <a16:creationId xmlns:a16="http://schemas.microsoft.com/office/drawing/2014/main" id="{66B9229C-41EF-F646-ABF9-0C7ACDF78F2C}"/>
              </a:ext>
            </a:extLst>
          </p:cNvPr>
          <p:cNvSpPr/>
          <p:nvPr/>
        </p:nvSpPr>
        <p:spPr bwMode="auto">
          <a:xfrm flipH="1">
            <a:off x="6012738" y="2791066"/>
            <a:ext cx="2216914" cy="822044"/>
          </a:xfrm>
          <a:prstGeom prst="curved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 name="TextBox 3">
            <a:extLst>
              <a:ext uri="{FF2B5EF4-FFF2-40B4-BE49-F238E27FC236}">
                <a16:creationId xmlns:a16="http://schemas.microsoft.com/office/drawing/2014/main" id="{64F0B002-55A0-3346-A8E2-C1AB8840363F}"/>
              </a:ext>
            </a:extLst>
          </p:cNvPr>
          <p:cNvSpPr txBox="1"/>
          <p:nvPr/>
        </p:nvSpPr>
        <p:spPr>
          <a:xfrm>
            <a:off x="5234001" y="5721814"/>
            <a:ext cx="941839" cy="867930"/>
          </a:xfrm>
          <a:prstGeom prst="rect">
            <a:avLst/>
          </a:prstGeom>
          <a:noFill/>
        </p:spPr>
        <p:txBody>
          <a:bodyPr wrap="square" rtlCol="0">
            <a:spAutoFit/>
          </a:bodyPr>
          <a:lstStyle/>
          <a:p>
            <a:pPr algn="ctr"/>
            <a:r>
              <a:rPr lang="en-US" sz="1680" dirty="0">
                <a:solidFill>
                  <a:srgbClr val="FF0000"/>
                </a:solidFill>
              </a:rPr>
              <a:t>Sent via PMIx</a:t>
            </a:r>
          </a:p>
        </p:txBody>
      </p:sp>
      <p:sp>
        <p:nvSpPr>
          <p:cNvPr id="2" name="Title 1">
            <a:extLst>
              <a:ext uri="{FF2B5EF4-FFF2-40B4-BE49-F238E27FC236}">
                <a16:creationId xmlns:a16="http://schemas.microsoft.com/office/drawing/2014/main" id="{D77BB55E-15EC-1444-B964-D40A4ABBC7DC}"/>
              </a:ext>
            </a:extLst>
          </p:cNvPr>
          <p:cNvSpPr>
            <a:spLocks noGrp="1"/>
          </p:cNvSpPr>
          <p:nvPr>
            <p:ph type="title"/>
          </p:nvPr>
        </p:nvSpPr>
        <p:spPr/>
        <p:txBody>
          <a:bodyPr/>
          <a:lstStyle/>
          <a:p>
            <a:r>
              <a:rPr lang="en-US" dirty="0"/>
              <a:t>Forwarding of Output</a:t>
            </a:r>
          </a:p>
        </p:txBody>
      </p:sp>
      <p:sp>
        <p:nvSpPr>
          <p:cNvPr id="27" name="TextBox 26">
            <a:extLst>
              <a:ext uri="{FF2B5EF4-FFF2-40B4-BE49-F238E27FC236}">
                <a16:creationId xmlns:a16="http://schemas.microsoft.com/office/drawing/2014/main" id="{5F1041E8-82E0-1740-84DB-2FE35ADC36A7}"/>
              </a:ext>
            </a:extLst>
          </p:cNvPr>
          <p:cNvSpPr txBox="1"/>
          <p:nvPr/>
        </p:nvSpPr>
        <p:spPr>
          <a:xfrm>
            <a:off x="10207208" y="5297804"/>
            <a:ext cx="785793" cy="757130"/>
          </a:xfrm>
          <a:prstGeom prst="rect">
            <a:avLst/>
          </a:prstGeom>
          <a:noFill/>
        </p:spPr>
        <p:txBody>
          <a:bodyPr wrap="none" rtlCol="0">
            <a:spAutoFit/>
          </a:bodyPr>
          <a:lstStyle/>
          <a:p>
            <a:r>
              <a:rPr lang="en-US" sz="2160" dirty="0">
                <a:solidFill>
                  <a:schemeClr val="bg1"/>
                </a:solidFill>
              </a:rPr>
              <a:t>Dbgr</a:t>
            </a:r>
          </a:p>
          <a:p>
            <a:r>
              <a:rPr lang="en-US" sz="2160" dirty="0">
                <a:solidFill>
                  <a:schemeClr val="bg1"/>
                </a:solidFill>
              </a:rPr>
              <a:t>Dmn</a:t>
            </a:r>
          </a:p>
        </p:txBody>
      </p:sp>
      <p:cxnSp>
        <p:nvCxnSpPr>
          <p:cNvPr id="30" name="Straight Connector 29">
            <a:extLst>
              <a:ext uri="{FF2B5EF4-FFF2-40B4-BE49-F238E27FC236}">
                <a16:creationId xmlns:a16="http://schemas.microsoft.com/office/drawing/2014/main" id="{E6824750-4B60-0642-A3FF-CF09E33B8145}"/>
              </a:ext>
            </a:extLst>
          </p:cNvPr>
          <p:cNvCxnSpPr>
            <a:cxnSpLocks/>
            <a:stCxn id="70" idx="5"/>
          </p:cNvCxnSpPr>
          <p:nvPr/>
        </p:nvCxnSpPr>
        <p:spPr bwMode="auto">
          <a:xfrm>
            <a:off x="9049429" y="4733277"/>
            <a:ext cx="1029202" cy="766658"/>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32" name="Freeform 31">
            <a:extLst>
              <a:ext uri="{FF2B5EF4-FFF2-40B4-BE49-F238E27FC236}">
                <a16:creationId xmlns:a16="http://schemas.microsoft.com/office/drawing/2014/main" id="{252A972F-7CBC-6447-844F-4B62422A02F8}"/>
              </a:ext>
            </a:extLst>
          </p:cNvPr>
          <p:cNvSpPr/>
          <p:nvPr/>
        </p:nvSpPr>
        <p:spPr bwMode="auto">
          <a:xfrm>
            <a:off x="9393318" y="5971747"/>
            <a:ext cx="685313" cy="752081"/>
          </a:xfrm>
          <a:custGeom>
            <a:avLst/>
            <a:gdLst>
              <a:gd name="connsiteX0" fmla="*/ 669073 w 669073"/>
              <a:gd name="connsiteY0" fmla="*/ 386576 h 386576"/>
              <a:gd name="connsiteX1" fmla="*/ 245326 w 669073"/>
              <a:gd name="connsiteY1" fmla="*/ 319668 h 386576"/>
              <a:gd name="connsiteX2" fmla="*/ 0 w 669073"/>
              <a:gd name="connsiteY2" fmla="*/ 0 h 386576"/>
            </a:gdLst>
            <a:ahLst/>
            <a:cxnLst>
              <a:cxn ang="0">
                <a:pos x="connsiteX0" y="connsiteY0"/>
              </a:cxn>
              <a:cxn ang="0">
                <a:pos x="connsiteX1" y="connsiteY1"/>
              </a:cxn>
              <a:cxn ang="0">
                <a:pos x="connsiteX2" y="connsiteY2"/>
              </a:cxn>
            </a:cxnLst>
            <a:rect l="l" t="t" r="r" b="b"/>
            <a:pathLst>
              <a:path w="669073" h="386576">
                <a:moveTo>
                  <a:pt x="669073" y="386576"/>
                </a:moveTo>
                <a:cubicBezTo>
                  <a:pt x="512955" y="385336"/>
                  <a:pt x="356838" y="384097"/>
                  <a:pt x="245326" y="319668"/>
                </a:cubicBezTo>
                <a:cubicBezTo>
                  <a:pt x="133814" y="255239"/>
                  <a:pt x="66907" y="127619"/>
                  <a:pt x="0" y="0"/>
                </a:cubicBezTo>
              </a:path>
            </a:pathLst>
          </a:custGeom>
          <a:noFill/>
          <a:ln w="28575" cap="flat" cmpd="sng" algn="ctr">
            <a:solidFill>
              <a:schemeClr val="accent1">
                <a:lumMod val="75000"/>
              </a:schemeClr>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3" name="Freeform 2">
            <a:extLst>
              <a:ext uri="{FF2B5EF4-FFF2-40B4-BE49-F238E27FC236}">
                <a16:creationId xmlns:a16="http://schemas.microsoft.com/office/drawing/2014/main" id="{52485FC8-BA54-6643-94CA-D821B050B35A}"/>
              </a:ext>
            </a:extLst>
          </p:cNvPr>
          <p:cNvSpPr/>
          <p:nvPr/>
        </p:nvSpPr>
        <p:spPr bwMode="auto">
          <a:xfrm>
            <a:off x="8052931" y="6029886"/>
            <a:ext cx="2607635" cy="940843"/>
          </a:xfrm>
          <a:custGeom>
            <a:avLst/>
            <a:gdLst>
              <a:gd name="connsiteX0" fmla="*/ 2185639 w 2185639"/>
              <a:gd name="connsiteY0" fmla="*/ 282497 h 1029740"/>
              <a:gd name="connsiteX1" fmla="*/ 1174596 w 2185639"/>
              <a:gd name="connsiteY1" fmla="*/ 1025912 h 1029740"/>
              <a:gd name="connsiteX2" fmla="*/ 0 w 2185639"/>
              <a:gd name="connsiteY2" fmla="*/ 0 h 1029740"/>
            </a:gdLst>
            <a:ahLst/>
            <a:cxnLst>
              <a:cxn ang="0">
                <a:pos x="connsiteX0" y="connsiteY0"/>
              </a:cxn>
              <a:cxn ang="0">
                <a:pos x="connsiteX1" y="connsiteY1"/>
              </a:cxn>
              <a:cxn ang="0">
                <a:pos x="connsiteX2" y="connsiteY2"/>
              </a:cxn>
            </a:cxnLst>
            <a:rect l="l" t="t" r="r" b="b"/>
            <a:pathLst>
              <a:path w="2185639" h="1029740">
                <a:moveTo>
                  <a:pt x="2185639" y="282497"/>
                </a:moveTo>
                <a:cubicBezTo>
                  <a:pt x="1862254" y="677746"/>
                  <a:pt x="1538869" y="1072995"/>
                  <a:pt x="1174596" y="1025912"/>
                </a:cubicBezTo>
                <a:cubicBezTo>
                  <a:pt x="810323" y="978829"/>
                  <a:pt x="405161" y="489414"/>
                  <a:pt x="0" y="0"/>
                </a:cubicBezTo>
              </a:path>
            </a:pathLst>
          </a:custGeom>
          <a:noFill/>
          <a:ln w="28575" cap="flat" cmpd="sng" algn="ctr">
            <a:solidFill>
              <a:srgbClr val="0000FF"/>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7" name="Freeform 6">
            <a:extLst>
              <a:ext uri="{FF2B5EF4-FFF2-40B4-BE49-F238E27FC236}">
                <a16:creationId xmlns:a16="http://schemas.microsoft.com/office/drawing/2014/main" id="{A9895EA0-8170-0048-84D8-34077B5393A0}"/>
              </a:ext>
            </a:extLst>
          </p:cNvPr>
          <p:cNvSpPr/>
          <p:nvPr/>
        </p:nvSpPr>
        <p:spPr bwMode="auto">
          <a:xfrm>
            <a:off x="9375946" y="4076887"/>
            <a:ext cx="2304308" cy="1418435"/>
          </a:xfrm>
          <a:custGeom>
            <a:avLst/>
            <a:gdLst>
              <a:gd name="connsiteX0" fmla="*/ 1479395 w 1920257"/>
              <a:gd name="connsiteY0" fmla="*/ 1182029 h 1182029"/>
              <a:gd name="connsiteX1" fmla="*/ 1828800 w 1920257"/>
              <a:gd name="connsiteY1" fmla="*/ 148683 h 1182029"/>
              <a:gd name="connsiteX2" fmla="*/ 0 w 1920257"/>
              <a:gd name="connsiteY2" fmla="*/ 0 h 1182029"/>
            </a:gdLst>
            <a:ahLst/>
            <a:cxnLst>
              <a:cxn ang="0">
                <a:pos x="connsiteX0" y="connsiteY0"/>
              </a:cxn>
              <a:cxn ang="0">
                <a:pos x="connsiteX1" y="connsiteY1"/>
              </a:cxn>
              <a:cxn ang="0">
                <a:pos x="connsiteX2" y="connsiteY2"/>
              </a:cxn>
            </a:cxnLst>
            <a:rect l="l" t="t" r="r" b="b"/>
            <a:pathLst>
              <a:path w="1920257" h="1182029">
                <a:moveTo>
                  <a:pt x="1479395" y="1182029"/>
                </a:moveTo>
                <a:cubicBezTo>
                  <a:pt x="1777380" y="763858"/>
                  <a:pt x="2075366" y="345688"/>
                  <a:pt x="1828800" y="148683"/>
                </a:cubicBezTo>
                <a:cubicBezTo>
                  <a:pt x="1582234" y="-48322"/>
                  <a:pt x="258956" y="28498"/>
                  <a:pt x="0" y="0"/>
                </a:cubicBezTo>
              </a:path>
            </a:pathLst>
          </a:custGeom>
          <a:noFill/>
          <a:ln w="28575" cap="flat" cmpd="sng" algn="ctr">
            <a:solidFill>
              <a:srgbClr val="FF0000"/>
            </a:solidFill>
            <a:prstDash val="sysDot"/>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20140239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val 61">
            <a:extLst>
              <a:ext uri="{FF2B5EF4-FFF2-40B4-BE49-F238E27FC236}">
                <a16:creationId xmlns:a16="http://schemas.microsoft.com/office/drawing/2014/main" id="{647F5603-AF99-A546-99E8-C1FE4874B1F6}"/>
              </a:ext>
            </a:extLst>
          </p:cNvPr>
          <p:cNvSpPr/>
          <p:nvPr/>
        </p:nvSpPr>
        <p:spPr bwMode="auto">
          <a:xfrm>
            <a:off x="4705463" y="3493523"/>
            <a:ext cx="2011680" cy="201168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3" name="TextBox 62">
            <a:extLst>
              <a:ext uri="{FF2B5EF4-FFF2-40B4-BE49-F238E27FC236}">
                <a16:creationId xmlns:a16="http://schemas.microsoft.com/office/drawing/2014/main" id="{C903AED5-6A4D-8140-B77D-73886E92528E}"/>
              </a:ext>
            </a:extLst>
          </p:cNvPr>
          <p:cNvSpPr txBox="1"/>
          <p:nvPr/>
        </p:nvSpPr>
        <p:spPr>
          <a:xfrm>
            <a:off x="5312925" y="3540410"/>
            <a:ext cx="998991" cy="720197"/>
          </a:xfrm>
          <a:prstGeom prst="rect">
            <a:avLst/>
          </a:prstGeom>
          <a:noFill/>
        </p:spPr>
        <p:txBody>
          <a:bodyPr wrap="none" rtlCol="0">
            <a:spAutoFit/>
          </a:bodyPr>
          <a:lstStyle/>
          <a:p>
            <a:r>
              <a:rPr lang="en-US" sz="4080" dirty="0"/>
              <a:t>RM</a:t>
            </a:r>
          </a:p>
        </p:txBody>
      </p:sp>
      <p:sp>
        <p:nvSpPr>
          <p:cNvPr id="64" name="Oval 63">
            <a:extLst>
              <a:ext uri="{FF2B5EF4-FFF2-40B4-BE49-F238E27FC236}">
                <a16:creationId xmlns:a16="http://schemas.microsoft.com/office/drawing/2014/main" id="{3C870C15-3987-2940-8758-D59315AFCCD1}"/>
              </a:ext>
            </a:extLst>
          </p:cNvPr>
          <p:cNvSpPr/>
          <p:nvPr/>
        </p:nvSpPr>
        <p:spPr>
          <a:xfrm>
            <a:off x="5031373" y="4382255"/>
            <a:ext cx="1359859" cy="835099"/>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dirty="0">
                <a:solidFill>
                  <a:schemeClr val="bg1"/>
                </a:solidFill>
              </a:rPr>
              <a:t>PMIx</a:t>
            </a:r>
          </a:p>
          <a:p>
            <a:pPr algn="ctr"/>
            <a:r>
              <a:rPr lang="en-US" sz="1920" dirty="0">
                <a:solidFill>
                  <a:schemeClr val="bg1"/>
                </a:solidFill>
              </a:rPr>
              <a:t>Server</a:t>
            </a:r>
          </a:p>
        </p:txBody>
      </p:sp>
      <p:pic>
        <p:nvPicPr>
          <p:cNvPr id="65" name="Picture 64">
            <a:extLst>
              <a:ext uri="{FF2B5EF4-FFF2-40B4-BE49-F238E27FC236}">
                <a16:creationId xmlns:a16="http://schemas.microsoft.com/office/drawing/2014/main" id="{2D224509-DBB5-424C-B68F-B34C4EEB8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295066" y="6081722"/>
            <a:ext cx="1986330" cy="1229818"/>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6" name="Oval 65">
            <a:extLst>
              <a:ext uri="{FF2B5EF4-FFF2-40B4-BE49-F238E27FC236}">
                <a16:creationId xmlns:a16="http://schemas.microsoft.com/office/drawing/2014/main" id="{855BBA0C-CA52-3D43-B745-728F0F47EFDA}"/>
              </a:ext>
            </a:extLst>
          </p:cNvPr>
          <p:cNvSpPr/>
          <p:nvPr/>
        </p:nvSpPr>
        <p:spPr bwMode="auto">
          <a:xfrm>
            <a:off x="4688233" y="6581448"/>
            <a:ext cx="246161" cy="36576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cxnSp>
        <p:nvCxnSpPr>
          <p:cNvPr id="67" name="Straight Connector 66">
            <a:extLst>
              <a:ext uri="{FF2B5EF4-FFF2-40B4-BE49-F238E27FC236}">
                <a16:creationId xmlns:a16="http://schemas.microsoft.com/office/drawing/2014/main" id="{D3EA9752-5936-9E41-B699-D56B366D954B}"/>
              </a:ext>
            </a:extLst>
          </p:cNvPr>
          <p:cNvCxnSpPr/>
          <p:nvPr/>
        </p:nvCxnSpPr>
        <p:spPr bwMode="auto">
          <a:xfrm flipV="1">
            <a:off x="4898345" y="5217354"/>
            <a:ext cx="812958" cy="1417658"/>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68" name="Oval 67">
            <a:extLst>
              <a:ext uri="{FF2B5EF4-FFF2-40B4-BE49-F238E27FC236}">
                <a16:creationId xmlns:a16="http://schemas.microsoft.com/office/drawing/2014/main" id="{85A30EFE-4271-6E45-B79F-5F4C7765AE06}"/>
              </a:ext>
            </a:extLst>
          </p:cNvPr>
          <p:cNvSpPr/>
          <p:nvPr/>
        </p:nvSpPr>
        <p:spPr bwMode="auto">
          <a:xfrm>
            <a:off x="7966080" y="3493523"/>
            <a:ext cx="1404218" cy="1404218"/>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9" name="TextBox 68">
            <a:extLst>
              <a:ext uri="{FF2B5EF4-FFF2-40B4-BE49-F238E27FC236}">
                <a16:creationId xmlns:a16="http://schemas.microsoft.com/office/drawing/2014/main" id="{B203E893-03E3-ED42-9531-690AFB1D6A9C}"/>
              </a:ext>
            </a:extLst>
          </p:cNvPr>
          <p:cNvSpPr txBox="1"/>
          <p:nvPr/>
        </p:nvSpPr>
        <p:spPr>
          <a:xfrm>
            <a:off x="8341945" y="3641071"/>
            <a:ext cx="615874" cy="424732"/>
          </a:xfrm>
          <a:prstGeom prst="rect">
            <a:avLst/>
          </a:prstGeom>
          <a:noFill/>
        </p:spPr>
        <p:txBody>
          <a:bodyPr wrap="none" rtlCol="0">
            <a:spAutoFit/>
          </a:bodyPr>
          <a:lstStyle/>
          <a:p>
            <a:r>
              <a:rPr lang="en-US" sz="2160" dirty="0"/>
              <a:t>RM</a:t>
            </a:r>
          </a:p>
        </p:txBody>
      </p:sp>
      <p:sp>
        <p:nvSpPr>
          <p:cNvPr id="70" name="Oval 69">
            <a:extLst>
              <a:ext uri="{FF2B5EF4-FFF2-40B4-BE49-F238E27FC236}">
                <a16:creationId xmlns:a16="http://schemas.microsoft.com/office/drawing/2014/main" id="{CB5A0CC8-D438-5341-897A-5F23C55B9610}"/>
              </a:ext>
            </a:extLst>
          </p:cNvPr>
          <p:cNvSpPr/>
          <p:nvPr/>
        </p:nvSpPr>
        <p:spPr>
          <a:xfrm>
            <a:off x="8129035" y="4141294"/>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71" name="Rounded Rectangle 70">
            <a:extLst>
              <a:ext uri="{FF2B5EF4-FFF2-40B4-BE49-F238E27FC236}">
                <a16:creationId xmlns:a16="http://schemas.microsoft.com/office/drawing/2014/main" id="{61482EBE-5902-734A-A8FF-7EB71958C917}"/>
              </a:ext>
            </a:extLst>
          </p:cNvPr>
          <p:cNvSpPr/>
          <p:nvPr/>
        </p:nvSpPr>
        <p:spPr>
          <a:xfrm>
            <a:off x="7763914" y="5505202"/>
            <a:ext cx="578032" cy="42098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0" dirty="0">
              <a:solidFill>
                <a:schemeClr val="tx1"/>
              </a:solidFill>
            </a:endParaRPr>
          </a:p>
        </p:txBody>
      </p:sp>
      <p:sp>
        <p:nvSpPr>
          <p:cNvPr id="72" name="Rounded Rectangle 71">
            <a:extLst>
              <a:ext uri="{FF2B5EF4-FFF2-40B4-BE49-F238E27FC236}">
                <a16:creationId xmlns:a16="http://schemas.microsoft.com/office/drawing/2014/main" id="{45610627-9AB4-9247-B548-214F97A95831}"/>
              </a:ext>
            </a:extLst>
          </p:cNvPr>
          <p:cNvSpPr/>
          <p:nvPr/>
        </p:nvSpPr>
        <p:spPr>
          <a:xfrm>
            <a:off x="9099700" y="5505202"/>
            <a:ext cx="578032" cy="42098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0" dirty="0">
              <a:solidFill>
                <a:schemeClr val="tx1"/>
              </a:solidFill>
            </a:endParaRPr>
          </a:p>
        </p:txBody>
      </p:sp>
      <p:cxnSp>
        <p:nvCxnSpPr>
          <p:cNvPr id="73" name="Straight Connector 72">
            <a:extLst>
              <a:ext uri="{FF2B5EF4-FFF2-40B4-BE49-F238E27FC236}">
                <a16:creationId xmlns:a16="http://schemas.microsoft.com/office/drawing/2014/main" id="{7DD58A06-98EF-B644-9D17-38B93D57DFAA}"/>
              </a:ext>
            </a:extLst>
          </p:cNvPr>
          <p:cNvCxnSpPr/>
          <p:nvPr/>
        </p:nvCxnSpPr>
        <p:spPr bwMode="auto">
          <a:xfrm flipH="1">
            <a:off x="8052930" y="4803491"/>
            <a:ext cx="615259" cy="701711"/>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999B94C6-B631-9A4F-9314-C5EA1BB78BE7}"/>
              </a:ext>
            </a:extLst>
          </p:cNvPr>
          <p:cNvCxnSpPr>
            <a:cxnSpLocks/>
          </p:cNvCxnSpPr>
          <p:nvPr/>
        </p:nvCxnSpPr>
        <p:spPr bwMode="auto">
          <a:xfrm>
            <a:off x="8668190" y="4803491"/>
            <a:ext cx="720527" cy="701711"/>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75" name="Elbow Connector 74">
            <a:extLst>
              <a:ext uri="{FF2B5EF4-FFF2-40B4-BE49-F238E27FC236}">
                <a16:creationId xmlns:a16="http://schemas.microsoft.com/office/drawing/2014/main" id="{95637415-6B0F-4643-A4AE-EC39357138CB}"/>
              </a:ext>
            </a:extLst>
          </p:cNvPr>
          <p:cNvCxnSpPr>
            <a:stCxn id="67" idx="0"/>
          </p:cNvCxnSpPr>
          <p:nvPr/>
        </p:nvCxnSpPr>
        <p:spPr bwMode="auto">
          <a:xfrm rot="5400000" flipH="1" flipV="1">
            <a:off x="7768397" y="601357"/>
            <a:ext cx="835074" cy="4949262"/>
          </a:xfrm>
          <a:prstGeom prst="bentConnector2">
            <a:avLst/>
          </a:prstGeom>
          <a:solidFill>
            <a:schemeClr val="accent1"/>
          </a:solidFill>
          <a:ln w="28575" cap="flat" cmpd="sng" algn="ctr">
            <a:solidFill>
              <a:schemeClr val="tx1"/>
            </a:solidFill>
            <a:prstDash val="solid"/>
            <a:round/>
            <a:headEnd type="none" w="med" len="med"/>
            <a:tailEnd type="arrow" w="med" len="med"/>
          </a:ln>
          <a:effectLst/>
        </p:spPr>
      </p:cxnSp>
      <p:cxnSp>
        <p:nvCxnSpPr>
          <p:cNvPr id="76" name="Straight Connector 75">
            <a:extLst>
              <a:ext uri="{FF2B5EF4-FFF2-40B4-BE49-F238E27FC236}">
                <a16:creationId xmlns:a16="http://schemas.microsoft.com/office/drawing/2014/main" id="{F410AD3E-6E9D-704E-B364-102B241B04EF}"/>
              </a:ext>
            </a:extLst>
          </p:cNvPr>
          <p:cNvCxnSpPr>
            <a:cxnSpLocks/>
          </p:cNvCxnSpPr>
          <p:nvPr/>
        </p:nvCxnSpPr>
        <p:spPr bwMode="auto">
          <a:xfrm>
            <a:off x="8668189" y="2658450"/>
            <a:ext cx="0" cy="835073"/>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7" name="Oval 76">
            <a:extLst>
              <a:ext uri="{FF2B5EF4-FFF2-40B4-BE49-F238E27FC236}">
                <a16:creationId xmlns:a16="http://schemas.microsoft.com/office/drawing/2014/main" id="{2F4CEECD-66EC-0340-9F62-C681A3B01AF9}"/>
              </a:ext>
            </a:extLst>
          </p:cNvPr>
          <p:cNvSpPr/>
          <p:nvPr/>
        </p:nvSpPr>
        <p:spPr bwMode="auto">
          <a:xfrm>
            <a:off x="10767619" y="2609388"/>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78" name="Oval 77">
            <a:extLst>
              <a:ext uri="{FF2B5EF4-FFF2-40B4-BE49-F238E27FC236}">
                <a16:creationId xmlns:a16="http://schemas.microsoft.com/office/drawing/2014/main" id="{50418162-1F6C-A348-9444-BBF9F6AB9DBB}"/>
              </a:ext>
            </a:extLst>
          </p:cNvPr>
          <p:cNvSpPr/>
          <p:nvPr/>
        </p:nvSpPr>
        <p:spPr bwMode="auto">
          <a:xfrm>
            <a:off x="10950499" y="2609388"/>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79" name="Oval 78">
            <a:extLst>
              <a:ext uri="{FF2B5EF4-FFF2-40B4-BE49-F238E27FC236}">
                <a16:creationId xmlns:a16="http://schemas.microsoft.com/office/drawing/2014/main" id="{352452E3-E48C-5246-BE0C-0748C7A5B8E2}"/>
              </a:ext>
            </a:extLst>
          </p:cNvPr>
          <p:cNvSpPr/>
          <p:nvPr/>
        </p:nvSpPr>
        <p:spPr bwMode="auto">
          <a:xfrm>
            <a:off x="11133379" y="2609388"/>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9" name="Freeform 8">
            <a:extLst>
              <a:ext uri="{FF2B5EF4-FFF2-40B4-BE49-F238E27FC236}">
                <a16:creationId xmlns:a16="http://schemas.microsoft.com/office/drawing/2014/main" id="{BE1422F9-CCB4-7F4E-B958-6695CBE9550C}"/>
              </a:ext>
            </a:extLst>
          </p:cNvPr>
          <p:cNvSpPr/>
          <p:nvPr/>
        </p:nvSpPr>
        <p:spPr bwMode="auto">
          <a:xfrm>
            <a:off x="9358105" y="4032280"/>
            <a:ext cx="823211" cy="1454119"/>
          </a:xfrm>
          <a:custGeom>
            <a:avLst/>
            <a:gdLst>
              <a:gd name="connsiteX0" fmla="*/ 170985 w 686009"/>
              <a:gd name="connsiteY0" fmla="*/ 1211766 h 1211766"/>
              <a:gd name="connsiteX1" fmla="*/ 683941 w 686009"/>
              <a:gd name="connsiteY1" fmla="*/ 490654 h 1211766"/>
              <a:gd name="connsiteX2" fmla="*/ 0 w 686009"/>
              <a:gd name="connsiteY2" fmla="*/ 0 h 1211766"/>
            </a:gdLst>
            <a:ahLst/>
            <a:cxnLst>
              <a:cxn ang="0">
                <a:pos x="connsiteX0" y="connsiteY0"/>
              </a:cxn>
              <a:cxn ang="0">
                <a:pos x="connsiteX1" y="connsiteY1"/>
              </a:cxn>
              <a:cxn ang="0">
                <a:pos x="connsiteX2" y="connsiteY2"/>
              </a:cxn>
            </a:cxnLst>
            <a:rect l="l" t="t" r="r" b="b"/>
            <a:pathLst>
              <a:path w="686009" h="1211766">
                <a:moveTo>
                  <a:pt x="170985" y="1211766"/>
                </a:moveTo>
                <a:cubicBezTo>
                  <a:pt x="441711" y="952190"/>
                  <a:pt x="712438" y="692615"/>
                  <a:pt x="683941" y="490654"/>
                </a:cubicBezTo>
                <a:cubicBezTo>
                  <a:pt x="655444" y="288693"/>
                  <a:pt x="327722" y="144346"/>
                  <a:pt x="0" y="0"/>
                </a:cubicBezTo>
              </a:path>
            </a:pathLst>
          </a:custGeom>
          <a:noFill/>
          <a:ln w="28575" cap="flat" cmpd="sng" algn="ctr">
            <a:solidFill>
              <a:srgbClr val="FF0000"/>
            </a:solidFill>
            <a:prstDash val="sysDot"/>
            <a:round/>
            <a:headEnd type="arrow"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11" name="TextBox 10">
            <a:extLst>
              <a:ext uri="{FF2B5EF4-FFF2-40B4-BE49-F238E27FC236}">
                <a16:creationId xmlns:a16="http://schemas.microsoft.com/office/drawing/2014/main" id="{AB34FF53-35CE-4841-8121-14252787E36B}"/>
              </a:ext>
            </a:extLst>
          </p:cNvPr>
          <p:cNvSpPr txBox="1"/>
          <p:nvPr/>
        </p:nvSpPr>
        <p:spPr>
          <a:xfrm>
            <a:off x="10153619" y="4195632"/>
            <a:ext cx="704039" cy="387798"/>
          </a:xfrm>
          <a:prstGeom prst="rect">
            <a:avLst/>
          </a:prstGeom>
          <a:noFill/>
        </p:spPr>
        <p:txBody>
          <a:bodyPr wrap="none" rtlCol="0">
            <a:spAutoFit/>
          </a:bodyPr>
          <a:lstStyle/>
          <a:p>
            <a:pPr algn="ctr"/>
            <a:r>
              <a:rPr lang="en-US" sz="1920" dirty="0">
                <a:solidFill>
                  <a:srgbClr val="FF0000"/>
                </a:solidFill>
              </a:rPr>
              <a:t>stdin</a:t>
            </a:r>
          </a:p>
        </p:txBody>
      </p:sp>
      <p:sp>
        <p:nvSpPr>
          <p:cNvPr id="14" name="Down Arrow 13">
            <a:extLst>
              <a:ext uri="{FF2B5EF4-FFF2-40B4-BE49-F238E27FC236}">
                <a16:creationId xmlns:a16="http://schemas.microsoft.com/office/drawing/2014/main" id="{DF83E1EE-56E3-6B42-9893-0131A6FDE4FE}"/>
              </a:ext>
            </a:extLst>
          </p:cNvPr>
          <p:cNvSpPr/>
          <p:nvPr/>
        </p:nvSpPr>
        <p:spPr bwMode="auto">
          <a:xfrm flipV="1">
            <a:off x="5636414" y="3976364"/>
            <a:ext cx="149778" cy="349974"/>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cxnSp>
        <p:nvCxnSpPr>
          <p:cNvPr id="22" name="Straight Arrow Connector 21">
            <a:extLst>
              <a:ext uri="{FF2B5EF4-FFF2-40B4-BE49-F238E27FC236}">
                <a16:creationId xmlns:a16="http://schemas.microsoft.com/office/drawing/2014/main" id="{05A3288E-B5CD-F54A-AC7D-79CFE64DB813}"/>
              </a:ext>
            </a:extLst>
          </p:cNvPr>
          <p:cNvCxnSpPr>
            <a:cxnSpLocks/>
            <a:endCxn id="66" idx="7"/>
          </p:cNvCxnSpPr>
          <p:nvPr/>
        </p:nvCxnSpPr>
        <p:spPr bwMode="auto">
          <a:xfrm flipH="1">
            <a:off x="4898345" y="5205971"/>
            <a:ext cx="800786" cy="1429042"/>
          </a:xfrm>
          <a:prstGeom prst="straightConnector1">
            <a:avLst/>
          </a:prstGeom>
          <a:solidFill>
            <a:schemeClr val="accent1"/>
          </a:solidFill>
          <a:ln w="38100" cap="flat" cmpd="sng" algn="ctr">
            <a:solidFill>
              <a:srgbClr val="FF0000"/>
            </a:solidFill>
            <a:prstDash val="sysDot"/>
            <a:round/>
            <a:headEnd type="triangle" w="med" len="med"/>
            <a:tailEnd type="none" w="med" len="med"/>
          </a:ln>
          <a:effectLst/>
        </p:spPr>
      </p:cxnSp>
      <p:sp>
        <p:nvSpPr>
          <p:cNvPr id="24" name="Curved Down Arrow 23">
            <a:extLst>
              <a:ext uri="{FF2B5EF4-FFF2-40B4-BE49-F238E27FC236}">
                <a16:creationId xmlns:a16="http://schemas.microsoft.com/office/drawing/2014/main" id="{66B9229C-41EF-F646-ABF9-0C7ACDF78F2C}"/>
              </a:ext>
            </a:extLst>
          </p:cNvPr>
          <p:cNvSpPr/>
          <p:nvPr/>
        </p:nvSpPr>
        <p:spPr bwMode="auto">
          <a:xfrm>
            <a:off x="6189895" y="2762004"/>
            <a:ext cx="2216914" cy="822044"/>
          </a:xfrm>
          <a:prstGeom prst="curved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26" name="TextBox 25">
            <a:extLst>
              <a:ext uri="{FF2B5EF4-FFF2-40B4-BE49-F238E27FC236}">
                <a16:creationId xmlns:a16="http://schemas.microsoft.com/office/drawing/2014/main" id="{3B72E3A5-33EA-ED4E-9FB3-972C274AB362}"/>
              </a:ext>
            </a:extLst>
          </p:cNvPr>
          <p:cNvSpPr txBox="1"/>
          <p:nvPr/>
        </p:nvSpPr>
        <p:spPr>
          <a:xfrm>
            <a:off x="5234001" y="5695051"/>
            <a:ext cx="941839" cy="867930"/>
          </a:xfrm>
          <a:prstGeom prst="rect">
            <a:avLst/>
          </a:prstGeom>
          <a:noFill/>
        </p:spPr>
        <p:txBody>
          <a:bodyPr wrap="square" rtlCol="0">
            <a:spAutoFit/>
          </a:bodyPr>
          <a:lstStyle/>
          <a:p>
            <a:pPr algn="ctr"/>
            <a:r>
              <a:rPr lang="en-US" sz="1680" dirty="0">
                <a:solidFill>
                  <a:srgbClr val="FF0000"/>
                </a:solidFill>
              </a:rPr>
              <a:t>Sent via PMIx</a:t>
            </a:r>
          </a:p>
        </p:txBody>
      </p:sp>
      <p:sp>
        <p:nvSpPr>
          <p:cNvPr id="2" name="Title 1">
            <a:extLst>
              <a:ext uri="{FF2B5EF4-FFF2-40B4-BE49-F238E27FC236}">
                <a16:creationId xmlns:a16="http://schemas.microsoft.com/office/drawing/2014/main" id="{C16A2951-C976-A147-AD4A-A6CFF15153A6}"/>
              </a:ext>
            </a:extLst>
          </p:cNvPr>
          <p:cNvSpPr>
            <a:spLocks noGrp="1"/>
          </p:cNvSpPr>
          <p:nvPr>
            <p:ph type="title"/>
          </p:nvPr>
        </p:nvSpPr>
        <p:spPr/>
        <p:txBody>
          <a:bodyPr/>
          <a:lstStyle/>
          <a:p>
            <a:r>
              <a:rPr lang="en-US" dirty="0"/>
              <a:t>Forwarding Stdin</a:t>
            </a:r>
          </a:p>
        </p:txBody>
      </p:sp>
      <p:sp>
        <p:nvSpPr>
          <p:cNvPr id="3" name="Freeform 2">
            <a:extLst>
              <a:ext uri="{FF2B5EF4-FFF2-40B4-BE49-F238E27FC236}">
                <a16:creationId xmlns:a16="http://schemas.microsoft.com/office/drawing/2014/main" id="{B1CB00F3-D8FD-5E46-8070-5B99C66565E6}"/>
              </a:ext>
            </a:extLst>
          </p:cNvPr>
          <p:cNvSpPr/>
          <p:nvPr/>
        </p:nvSpPr>
        <p:spPr bwMode="auto">
          <a:xfrm>
            <a:off x="4273148" y="6049071"/>
            <a:ext cx="544180" cy="1096630"/>
          </a:xfrm>
          <a:custGeom>
            <a:avLst/>
            <a:gdLst>
              <a:gd name="connsiteX0" fmla="*/ 453483 w 453483"/>
              <a:gd name="connsiteY0" fmla="*/ 445507 h 913858"/>
              <a:gd name="connsiteX1" fmla="*/ 223024 w 453483"/>
              <a:gd name="connsiteY1" fmla="*/ 14327 h 913858"/>
              <a:gd name="connsiteX2" fmla="*/ 0 w 453483"/>
              <a:gd name="connsiteY2" fmla="*/ 913858 h 913858"/>
            </a:gdLst>
            <a:ahLst/>
            <a:cxnLst>
              <a:cxn ang="0">
                <a:pos x="connsiteX0" y="connsiteY0"/>
              </a:cxn>
              <a:cxn ang="0">
                <a:pos x="connsiteX1" y="connsiteY1"/>
              </a:cxn>
              <a:cxn ang="0">
                <a:pos x="connsiteX2" y="connsiteY2"/>
              </a:cxn>
            </a:cxnLst>
            <a:rect l="l" t="t" r="r" b="b"/>
            <a:pathLst>
              <a:path w="453483" h="913858">
                <a:moveTo>
                  <a:pt x="453483" y="445507"/>
                </a:moveTo>
                <a:cubicBezTo>
                  <a:pt x="376043" y="190887"/>
                  <a:pt x="298604" y="-63732"/>
                  <a:pt x="223024" y="14327"/>
                </a:cubicBezTo>
                <a:cubicBezTo>
                  <a:pt x="147443" y="92385"/>
                  <a:pt x="73721" y="503121"/>
                  <a:pt x="0" y="913858"/>
                </a:cubicBezTo>
              </a:path>
            </a:pathLst>
          </a:custGeom>
          <a:noFill/>
          <a:ln w="28575" cap="flat" cmpd="sng" algn="ctr">
            <a:solidFill>
              <a:srgbClr val="FF0000"/>
            </a:solidFill>
            <a:prstDash val="solid"/>
            <a:round/>
            <a:headEnd type="arrow"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 name="TextBox 3">
            <a:extLst>
              <a:ext uri="{FF2B5EF4-FFF2-40B4-BE49-F238E27FC236}">
                <a16:creationId xmlns:a16="http://schemas.microsoft.com/office/drawing/2014/main" id="{4D2AE17F-EE62-E94C-AB1D-F852A56FB278}"/>
              </a:ext>
            </a:extLst>
          </p:cNvPr>
          <p:cNvSpPr txBox="1"/>
          <p:nvPr/>
        </p:nvSpPr>
        <p:spPr>
          <a:xfrm>
            <a:off x="3772671" y="5404355"/>
            <a:ext cx="1443023" cy="683264"/>
          </a:xfrm>
          <a:prstGeom prst="rect">
            <a:avLst/>
          </a:prstGeom>
          <a:noFill/>
        </p:spPr>
        <p:txBody>
          <a:bodyPr wrap="none" rtlCol="0">
            <a:spAutoFit/>
          </a:bodyPr>
          <a:lstStyle/>
          <a:p>
            <a:pPr algn="ctr"/>
            <a:r>
              <a:rPr lang="en-US" sz="1920" dirty="0"/>
              <a:t>PMIx Client</a:t>
            </a:r>
          </a:p>
          <a:p>
            <a:pPr algn="ctr"/>
            <a:r>
              <a:rPr lang="en-US" sz="1920" dirty="0"/>
              <a:t>Collects</a:t>
            </a:r>
          </a:p>
        </p:txBody>
      </p:sp>
      <p:sp>
        <p:nvSpPr>
          <p:cNvPr id="5" name="Freeform 4">
            <a:extLst>
              <a:ext uri="{FF2B5EF4-FFF2-40B4-BE49-F238E27FC236}">
                <a16:creationId xmlns:a16="http://schemas.microsoft.com/office/drawing/2014/main" id="{46B91423-B040-B44D-8196-C5A052342E56}"/>
              </a:ext>
            </a:extLst>
          </p:cNvPr>
          <p:cNvSpPr/>
          <p:nvPr/>
        </p:nvSpPr>
        <p:spPr bwMode="auto">
          <a:xfrm>
            <a:off x="4192860" y="7311541"/>
            <a:ext cx="472812" cy="613812"/>
          </a:xfrm>
          <a:custGeom>
            <a:avLst/>
            <a:gdLst>
              <a:gd name="connsiteX0" fmla="*/ 28708 w 385547"/>
              <a:gd name="connsiteY0" fmla="*/ 0 h 475711"/>
              <a:gd name="connsiteX1" fmla="*/ 36142 w 385547"/>
              <a:gd name="connsiteY1" fmla="*/ 453483 h 475711"/>
              <a:gd name="connsiteX2" fmla="*/ 385547 w 385547"/>
              <a:gd name="connsiteY2" fmla="*/ 364273 h 475711"/>
            </a:gdLst>
            <a:ahLst/>
            <a:cxnLst>
              <a:cxn ang="0">
                <a:pos x="connsiteX0" y="connsiteY0"/>
              </a:cxn>
              <a:cxn ang="0">
                <a:pos x="connsiteX1" y="connsiteY1"/>
              </a:cxn>
              <a:cxn ang="0">
                <a:pos x="connsiteX2" y="connsiteY2"/>
              </a:cxn>
            </a:cxnLst>
            <a:rect l="l" t="t" r="r" b="b"/>
            <a:pathLst>
              <a:path w="385547" h="475711">
                <a:moveTo>
                  <a:pt x="28708" y="0"/>
                </a:moveTo>
                <a:cubicBezTo>
                  <a:pt x="2688" y="196385"/>
                  <a:pt x="-23331" y="392771"/>
                  <a:pt x="36142" y="453483"/>
                </a:cubicBezTo>
                <a:cubicBezTo>
                  <a:pt x="95615" y="514195"/>
                  <a:pt x="240581" y="439234"/>
                  <a:pt x="385547" y="364273"/>
                </a:cubicBezTo>
              </a:path>
            </a:pathLst>
          </a:custGeom>
          <a:noFill/>
          <a:ln w="28575" cap="flat" cmpd="sng" algn="ctr">
            <a:solidFill>
              <a:srgbClr val="FF0000"/>
            </a:solidFill>
            <a:prstDash val="solid"/>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 name="Rectangle 5">
            <a:extLst>
              <a:ext uri="{FF2B5EF4-FFF2-40B4-BE49-F238E27FC236}">
                <a16:creationId xmlns:a16="http://schemas.microsoft.com/office/drawing/2014/main" id="{55F7E2E7-21EE-4040-A309-C97577CDC674}"/>
              </a:ext>
            </a:extLst>
          </p:cNvPr>
          <p:cNvSpPr/>
          <p:nvPr/>
        </p:nvSpPr>
        <p:spPr bwMode="auto">
          <a:xfrm>
            <a:off x="4665672" y="7572778"/>
            <a:ext cx="481732" cy="42825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cxnSp>
        <p:nvCxnSpPr>
          <p:cNvPr id="8" name="Straight Arrow Connector 7">
            <a:extLst>
              <a:ext uri="{FF2B5EF4-FFF2-40B4-BE49-F238E27FC236}">
                <a16:creationId xmlns:a16="http://schemas.microsoft.com/office/drawing/2014/main" id="{24DEADF3-91CB-394B-B8D4-6EB44DD9865F}"/>
              </a:ext>
            </a:extLst>
          </p:cNvPr>
          <p:cNvCxnSpPr>
            <a:stCxn id="6" idx="0"/>
            <a:endCxn id="66" idx="4"/>
          </p:cNvCxnSpPr>
          <p:nvPr/>
        </p:nvCxnSpPr>
        <p:spPr bwMode="auto">
          <a:xfrm flipH="1" flipV="1">
            <a:off x="4811314" y="6947208"/>
            <a:ext cx="95225" cy="62557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0" name="TextBox 9">
            <a:extLst>
              <a:ext uri="{FF2B5EF4-FFF2-40B4-BE49-F238E27FC236}">
                <a16:creationId xmlns:a16="http://schemas.microsoft.com/office/drawing/2014/main" id="{6EA277A8-8F38-834E-8E74-B011A83A1E50}"/>
              </a:ext>
            </a:extLst>
          </p:cNvPr>
          <p:cNvSpPr txBox="1"/>
          <p:nvPr/>
        </p:nvSpPr>
        <p:spPr>
          <a:xfrm>
            <a:off x="3217858" y="7347346"/>
            <a:ext cx="1059906" cy="683264"/>
          </a:xfrm>
          <a:prstGeom prst="rect">
            <a:avLst/>
          </a:prstGeom>
          <a:noFill/>
        </p:spPr>
        <p:txBody>
          <a:bodyPr wrap="none" rtlCol="0">
            <a:spAutoFit/>
          </a:bodyPr>
          <a:lstStyle/>
          <a:p>
            <a:pPr algn="ctr"/>
            <a:r>
              <a:rPr lang="en-US" sz="1920" dirty="0"/>
              <a:t>Tool</a:t>
            </a:r>
          </a:p>
          <a:p>
            <a:pPr algn="ctr"/>
            <a:r>
              <a:rPr lang="en-US" sz="1920" dirty="0"/>
              <a:t>Collects</a:t>
            </a:r>
          </a:p>
        </p:txBody>
      </p:sp>
      <p:sp>
        <p:nvSpPr>
          <p:cNvPr id="40" name="Decagon 39">
            <a:extLst>
              <a:ext uri="{FF2B5EF4-FFF2-40B4-BE49-F238E27FC236}">
                <a16:creationId xmlns:a16="http://schemas.microsoft.com/office/drawing/2014/main" id="{901E002F-F617-4D44-83B6-E17F7F3A1395}"/>
              </a:ext>
            </a:extLst>
          </p:cNvPr>
          <p:cNvSpPr/>
          <p:nvPr/>
        </p:nvSpPr>
        <p:spPr bwMode="auto">
          <a:xfrm>
            <a:off x="10017011" y="5122106"/>
            <a:ext cx="1170178" cy="1170178"/>
          </a:xfrm>
          <a:prstGeom prst="decag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4080" dirty="0">
              <a:latin typeface="Arial" pitchFamily="-65" charset="0"/>
              <a:ea typeface="ＭＳ Ｐゴシック" pitchFamily="-65" charset="-128"/>
              <a:cs typeface="ＭＳ Ｐゴシック" pitchFamily="-65" charset="-128"/>
            </a:endParaRPr>
          </a:p>
        </p:txBody>
      </p:sp>
      <p:sp>
        <p:nvSpPr>
          <p:cNvPr id="41" name="TextBox 40">
            <a:extLst>
              <a:ext uri="{FF2B5EF4-FFF2-40B4-BE49-F238E27FC236}">
                <a16:creationId xmlns:a16="http://schemas.microsoft.com/office/drawing/2014/main" id="{4D7AFAE5-F273-654A-966D-A80012A49599}"/>
              </a:ext>
            </a:extLst>
          </p:cNvPr>
          <p:cNvSpPr txBox="1"/>
          <p:nvPr/>
        </p:nvSpPr>
        <p:spPr>
          <a:xfrm>
            <a:off x="10207208" y="5297804"/>
            <a:ext cx="785793" cy="757130"/>
          </a:xfrm>
          <a:prstGeom prst="rect">
            <a:avLst/>
          </a:prstGeom>
          <a:noFill/>
        </p:spPr>
        <p:txBody>
          <a:bodyPr wrap="none" rtlCol="0">
            <a:spAutoFit/>
          </a:bodyPr>
          <a:lstStyle/>
          <a:p>
            <a:r>
              <a:rPr lang="en-US" sz="2160" dirty="0">
                <a:solidFill>
                  <a:schemeClr val="bg1"/>
                </a:solidFill>
              </a:rPr>
              <a:t>Dbgr</a:t>
            </a:r>
          </a:p>
          <a:p>
            <a:r>
              <a:rPr lang="en-US" sz="2160" dirty="0">
                <a:solidFill>
                  <a:schemeClr val="bg1"/>
                </a:solidFill>
              </a:rPr>
              <a:t>Dmn</a:t>
            </a:r>
          </a:p>
        </p:txBody>
      </p:sp>
      <p:cxnSp>
        <p:nvCxnSpPr>
          <p:cNvPr id="42" name="Straight Connector 41">
            <a:extLst>
              <a:ext uri="{FF2B5EF4-FFF2-40B4-BE49-F238E27FC236}">
                <a16:creationId xmlns:a16="http://schemas.microsoft.com/office/drawing/2014/main" id="{F8CA4EE9-16E2-564A-AC4B-6960BD2677BE}"/>
              </a:ext>
            </a:extLst>
          </p:cNvPr>
          <p:cNvCxnSpPr>
            <a:cxnSpLocks/>
          </p:cNvCxnSpPr>
          <p:nvPr/>
        </p:nvCxnSpPr>
        <p:spPr bwMode="auto">
          <a:xfrm>
            <a:off x="9049429" y="4733277"/>
            <a:ext cx="1029202" cy="766658"/>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43" name="Freeform 42">
            <a:extLst>
              <a:ext uri="{FF2B5EF4-FFF2-40B4-BE49-F238E27FC236}">
                <a16:creationId xmlns:a16="http://schemas.microsoft.com/office/drawing/2014/main" id="{6871BC36-8894-544D-8AFD-AA8A2AEC7783}"/>
              </a:ext>
            </a:extLst>
          </p:cNvPr>
          <p:cNvSpPr/>
          <p:nvPr/>
        </p:nvSpPr>
        <p:spPr bwMode="auto">
          <a:xfrm>
            <a:off x="9393318" y="5971747"/>
            <a:ext cx="685313" cy="752081"/>
          </a:xfrm>
          <a:custGeom>
            <a:avLst/>
            <a:gdLst>
              <a:gd name="connsiteX0" fmla="*/ 669073 w 669073"/>
              <a:gd name="connsiteY0" fmla="*/ 386576 h 386576"/>
              <a:gd name="connsiteX1" fmla="*/ 245326 w 669073"/>
              <a:gd name="connsiteY1" fmla="*/ 319668 h 386576"/>
              <a:gd name="connsiteX2" fmla="*/ 0 w 669073"/>
              <a:gd name="connsiteY2" fmla="*/ 0 h 386576"/>
            </a:gdLst>
            <a:ahLst/>
            <a:cxnLst>
              <a:cxn ang="0">
                <a:pos x="connsiteX0" y="connsiteY0"/>
              </a:cxn>
              <a:cxn ang="0">
                <a:pos x="connsiteX1" y="connsiteY1"/>
              </a:cxn>
              <a:cxn ang="0">
                <a:pos x="connsiteX2" y="connsiteY2"/>
              </a:cxn>
            </a:cxnLst>
            <a:rect l="l" t="t" r="r" b="b"/>
            <a:pathLst>
              <a:path w="669073" h="386576">
                <a:moveTo>
                  <a:pt x="669073" y="386576"/>
                </a:moveTo>
                <a:cubicBezTo>
                  <a:pt x="512955" y="385336"/>
                  <a:pt x="356838" y="384097"/>
                  <a:pt x="245326" y="319668"/>
                </a:cubicBezTo>
                <a:cubicBezTo>
                  <a:pt x="133814" y="255239"/>
                  <a:pt x="66907" y="127619"/>
                  <a:pt x="0" y="0"/>
                </a:cubicBezTo>
              </a:path>
            </a:pathLst>
          </a:custGeom>
          <a:noFill/>
          <a:ln w="28575" cap="flat" cmpd="sng" algn="ctr">
            <a:solidFill>
              <a:schemeClr val="accent1">
                <a:lumMod val="75000"/>
              </a:schemeClr>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4" name="Freeform 43">
            <a:extLst>
              <a:ext uri="{FF2B5EF4-FFF2-40B4-BE49-F238E27FC236}">
                <a16:creationId xmlns:a16="http://schemas.microsoft.com/office/drawing/2014/main" id="{7EC4C181-C35E-9543-BB4E-F155D047ABE5}"/>
              </a:ext>
            </a:extLst>
          </p:cNvPr>
          <p:cNvSpPr/>
          <p:nvPr/>
        </p:nvSpPr>
        <p:spPr bwMode="auto">
          <a:xfrm>
            <a:off x="8052931" y="6025155"/>
            <a:ext cx="2607635" cy="945575"/>
          </a:xfrm>
          <a:custGeom>
            <a:avLst/>
            <a:gdLst>
              <a:gd name="connsiteX0" fmla="*/ 2185639 w 2185639"/>
              <a:gd name="connsiteY0" fmla="*/ 282497 h 1029740"/>
              <a:gd name="connsiteX1" fmla="*/ 1174596 w 2185639"/>
              <a:gd name="connsiteY1" fmla="*/ 1025912 h 1029740"/>
              <a:gd name="connsiteX2" fmla="*/ 0 w 2185639"/>
              <a:gd name="connsiteY2" fmla="*/ 0 h 1029740"/>
            </a:gdLst>
            <a:ahLst/>
            <a:cxnLst>
              <a:cxn ang="0">
                <a:pos x="connsiteX0" y="connsiteY0"/>
              </a:cxn>
              <a:cxn ang="0">
                <a:pos x="connsiteX1" y="connsiteY1"/>
              </a:cxn>
              <a:cxn ang="0">
                <a:pos x="connsiteX2" y="connsiteY2"/>
              </a:cxn>
            </a:cxnLst>
            <a:rect l="l" t="t" r="r" b="b"/>
            <a:pathLst>
              <a:path w="2185639" h="1029740">
                <a:moveTo>
                  <a:pt x="2185639" y="282497"/>
                </a:moveTo>
                <a:cubicBezTo>
                  <a:pt x="1862254" y="677746"/>
                  <a:pt x="1538869" y="1072995"/>
                  <a:pt x="1174596" y="1025912"/>
                </a:cubicBezTo>
                <a:cubicBezTo>
                  <a:pt x="810323" y="978829"/>
                  <a:pt x="405161" y="489414"/>
                  <a:pt x="0" y="0"/>
                </a:cubicBezTo>
              </a:path>
            </a:pathLst>
          </a:custGeom>
          <a:noFill/>
          <a:ln w="28575" cap="flat" cmpd="sng" algn="ctr">
            <a:solidFill>
              <a:srgbClr val="0000FF"/>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5" name="Freeform 44">
            <a:extLst>
              <a:ext uri="{FF2B5EF4-FFF2-40B4-BE49-F238E27FC236}">
                <a16:creationId xmlns:a16="http://schemas.microsoft.com/office/drawing/2014/main" id="{BCF61650-3D47-EB45-8E4C-8F904906DF67}"/>
              </a:ext>
            </a:extLst>
          </p:cNvPr>
          <p:cNvSpPr/>
          <p:nvPr/>
        </p:nvSpPr>
        <p:spPr bwMode="auto">
          <a:xfrm>
            <a:off x="9375946" y="4076887"/>
            <a:ext cx="2304308" cy="1418435"/>
          </a:xfrm>
          <a:custGeom>
            <a:avLst/>
            <a:gdLst>
              <a:gd name="connsiteX0" fmla="*/ 1479395 w 1920257"/>
              <a:gd name="connsiteY0" fmla="*/ 1182029 h 1182029"/>
              <a:gd name="connsiteX1" fmla="*/ 1828800 w 1920257"/>
              <a:gd name="connsiteY1" fmla="*/ 148683 h 1182029"/>
              <a:gd name="connsiteX2" fmla="*/ 0 w 1920257"/>
              <a:gd name="connsiteY2" fmla="*/ 0 h 1182029"/>
            </a:gdLst>
            <a:ahLst/>
            <a:cxnLst>
              <a:cxn ang="0">
                <a:pos x="connsiteX0" y="connsiteY0"/>
              </a:cxn>
              <a:cxn ang="0">
                <a:pos x="connsiteX1" y="connsiteY1"/>
              </a:cxn>
              <a:cxn ang="0">
                <a:pos x="connsiteX2" y="connsiteY2"/>
              </a:cxn>
            </a:cxnLst>
            <a:rect l="l" t="t" r="r" b="b"/>
            <a:pathLst>
              <a:path w="1920257" h="1182029">
                <a:moveTo>
                  <a:pt x="1479395" y="1182029"/>
                </a:moveTo>
                <a:cubicBezTo>
                  <a:pt x="1777380" y="763858"/>
                  <a:pt x="2075366" y="345688"/>
                  <a:pt x="1828800" y="148683"/>
                </a:cubicBezTo>
                <a:cubicBezTo>
                  <a:pt x="1582234" y="-48322"/>
                  <a:pt x="258956" y="28498"/>
                  <a:pt x="0" y="0"/>
                </a:cubicBezTo>
              </a:path>
            </a:pathLst>
          </a:custGeom>
          <a:noFill/>
          <a:ln w="28575" cap="flat" cmpd="sng" algn="ctr">
            <a:solidFill>
              <a:srgbClr val="FF0000"/>
            </a:solidFill>
            <a:prstDash val="sysDot"/>
            <a:round/>
            <a:headEnd type="arrow"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8280674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9BB35223-F299-8545-B20B-A68454581137}"/>
              </a:ext>
            </a:extLst>
          </p:cNvPr>
          <p:cNvSpPr/>
          <p:nvPr/>
        </p:nvSpPr>
        <p:spPr bwMode="auto">
          <a:xfrm>
            <a:off x="8374492" y="4926113"/>
            <a:ext cx="1325579" cy="1356976"/>
          </a:xfrm>
          <a:prstGeom prst="roundRect">
            <a:avLst/>
          </a:prstGeom>
          <a:pattFill prst="pct10">
            <a:fgClr>
              <a:srgbClr val="FF0000"/>
            </a:fgClr>
            <a:bgClr>
              <a:schemeClr val="bg1"/>
            </a:bgClr>
          </a:patt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7" name="Oval 6"/>
          <p:cNvSpPr/>
          <p:nvPr/>
        </p:nvSpPr>
        <p:spPr bwMode="auto">
          <a:xfrm>
            <a:off x="3617107" y="3038555"/>
            <a:ext cx="2011680" cy="201168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8" name="TextBox 7"/>
          <p:cNvSpPr txBox="1"/>
          <p:nvPr/>
        </p:nvSpPr>
        <p:spPr>
          <a:xfrm>
            <a:off x="4224570" y="3085442"/>
            <a:ext cx="998991" cy="720197"/>
          </a:xfrm>
          <a:prstGeom prst="rect">
            <a:avLst/>
          </a:prstGeom>
          <a:noFill/>
        </p:spPr>
        <p:txBody>
          <a:bodyPr wrap="none" rtlCol="0">
            <a:spAutoFit/>
          </a:bodyPr>
          <a:lstStyle/>
          <a:p>
            <a:r>
              <a:rPr lang="en-US" sz="4080" dirty="0"/>
              <a:t>RM</a:t>
            </a:r>
          </a:p>
        </p:txBody>
      </p:sp>
      <p:sp>
        <p:nvSpPr>
          <p:cNvPr id="38" name="Oval 37"/>
          <p:cNvSpPr/>
          <p:nvPr/>
        </p:nvSpPr>
        <p:spPr>
          <a:xfrm>
            <a:off x="3943018" y="3927287"/>
            <a:ext cx="1359859" cy="835099"/>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dirty="0">
                <a:solidFill>
                  <a:schemeClr val="bg1"/>
                </a:solidFill>
              </a:rPr>
              <a:t>PMIx</a:t>
            </a:r>
          </a:p>
          <a:p>
            <a:pPr algn="ctr"/>
            <a:r>
              <a:rPr lang="en-US" sz="1920" dirty="0">
                <a:solidFill>
                  <a:schemeClr val="bg1"/>
                </a:solidFill>
              </a:rPr>
              <a:t>Server</a:t>
            </a:r>
          </a:p>
        </p:txBody>
      </p:sp>
      <p:pic>
        <p:nvPicPr>
          <p:cNvPr id="51"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06711" y="5626754"/>
            <a:ext cx="1986330" cy="1229818"/>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2" name="Oval 51"/>
          <p:cNvSpPr/>
          <p:nvPr/>
        </p:nvSpPr>
        <p:spPr bwMode="auto">
          <a:xfrm>
            <a:off x="3599878" y="6126480"/>
            <a:ext cx="246161" cy="36576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5" name="Oval 44">
            <a:extLst>
              <a:ext uri="{FF2B5EF4-FFF2-40B4-BE49-F238E27FC236}">
                <a16:creationId xmlns:a16="http://schemas.microsoft.com/office/drawing/2014/main" id="{5221BE27-997C-7C44-B3DF-78C6BA80B3B3}"/>
              </a:ext>
            </a:extLst>
          </p:cNvPr>
          <p:cNvSpPr/>
          <p:nvPr/>
        </p:nvSpPr>
        <p:spPr bwMode="auto">
          <a:xfrm>
            <a:off x="8349971" y="3038555"/>
            <a:ext cx="1404218" cy="1404218"/>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6" name="TextBox 45">
            <a:extLst>
              <a:ext uri="{FF2B5EF4-FFF2-40B4-BE49-F238E27FC236}">
                <a16:creationId xmlns:a16="http://schemas.microsoft.com/office/drawing/2014/main" id="{D2E1CFF4-56DA-B14A-98CE-8A7DEDD3D760}"/>
              </a:ext>
            </a:extLst>
          </p:cNvPr>
          <p:cNvSpPr txBox="1"/>
          <p:nvPr/>
        </p:nvSpPr>
        <p:spPr>
          <a:xfrm>
            <a:off x="8725836" y="3186103"/>
            <a:ext cx="615874" cy="424732"/>
          </a:xfrm>
          <a:prstGeom prst="rect">
            <a:avLst/>
          </a:prstGeom>
          <a:noFill/>
        </p:spPr>
        <p:txBody>
          <a:bodyPr wrap="none" rtlCol="0">
            <a:spAutoFit/>
          </a:bodyPr>
          <a:lstStyle/>
          <a:p>
            <a:r>
              <a:rPr lang="en-US" sz="2160" dirty="0"/>
              <a:t>RM</a:t>
            </a:r>
          </a:p>
        </p:txBody>
      </p:sp>
      <p:sp>
        <p:nvSpPr>
          <p:cNvPr id="47" name="Oval 46">
            <a:extLst>
              <a:ext uri="{FF2B5EF4-FFF2-40B4-BE49-F238E27FC236}">
                <a16:creationId xmlns:a16="http://schemas.microsoft.com/office/drawing/2014/main" id="{15A76F79-9C82-F343-AFE8-456C30F1AD82}"/>
              </a:ext>
            </a:extLst>
          </p:cNvPr>
          <p:cNvSpPr/>
          <p:nvPr/>
        </p:nvSpPr>
        <p:spPr>
          <a:xfrm>
            <a:off x="8512926" y="3686326"/>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48" name="Rounded Rectangle 47">
            <a:extLst>
              <a:ext uri="{FF2B5EF4-FFF2-40B4-BE49-F238E27FC236}">
                <a16:creationId xmlns:a16="http://schemas.microsoft.com/office/drawing/2014/main" id="{83500C72-4AA5-7843-87F1-04E6306E25F1}"/>
              </a:ext>
            </a:extLst>
          </p:cNvPr>
          <p:cNvSpPr/>
          <p:nvPr/>
        </p:nvSpPr>
        <p:spPr>
          <a:xfrm>
            <a:off x="8085476" y="6919135"/>
            <a:ext cx="578032" cy="42098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0" dirty="0">
              <a:solidFill>
                <a:schemeClr val="tx1"/>
              </a:solidFill>
            </a:endParaRPr>
          </a:p>
        </p:txBody>
      </p:sp>
      <p:sp>
        <p:nvSpPr>
          <p:cNvPr id="50" name="Rounded Rectangle 49">
            <a:extLst>
              <a:ext uri="{FF2B5EF4-FFF2-40B4-BE49-F238E27FC236}">
                <a16:creationId xmlns:a16="http://schemas.microsoft.com/office/drawing/2014/main" id="{DE927F0B-4A1E-914F-8807-1B70B2881DC0}"/>
              </a:ext>
            </a:extLst>
          </p:cNvPr>
          <p:cNvSpPr/>
          <p:nvPr/>
        </p:nvSpPr>
        <p:spPr>
          <a:xfrm>
            <a:off x="9421262" y="6919135"/>
            <a:ext cx="578032" cy="42098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0" dirty="0">
              <a:solidFill>
                <a:schemeClr val="tx1"/>
              </a:solidFill>
            </a:endParaRPr>
          </a:p>
        </p:txBody>
      </p:sp>
      <p:cxnSp>
        <p:nvCxnSpPr>
          <p:cNvPr id="13" name="Straight Connector 12">
            <a:extLst>
              <a:ext uri="{FF2B5EF4-FFF2-40B4-BE49-F238E27FC236}">
                <a16:creationId xmlns:a16="http://schemas.microsoft.com/office/drawing/2014/main" id="{0F4582C1-97C4-284F-9589-28F5289ADFC3}"/>
              </a:ext>
            </a:extLst>
          </p:cNvPr>
          <p:cNvCxnSpPr>
            <a:cxnSpLocks/>
            <a:stCxn id="32" idx="4"/>
            <a:endCxn id="48" idx="0"/>
          </p:cNvCxnSpPr>
          <p:nvPr/>
        </p:nvCxnSpPr>
        <p:spPr bwMode="auto">
          <a:xfrm flipH="1">
            <a:off x="8374492" y="6170922"/>
            <a:ext cx="681006" cy="748212"/>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B6995D13-8F5E-2646-B30A-8EE06493AEB9}"/>
              </a:ext>
            </a:extLst>
          </p:cNvPr>
          <p:cNvCxnSpPr>
            <a:cxnSpLocks/>
            <a:stCxn id="32" idx="4"/>
            <a:endCxn id="50" idx="0"/>
          </p:cNvCxnSpPr>
          <p:nvPr/>
        </p:nvCxnSpPr>
        <p:spPr bwMode="auto">
          <a:xfrm>
            <a:off x="9055498" y="6170922"/>
            <a:ext cx="654780" cy="748212"/>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24" name="Elbow Connector 23">
            <a:extLst>
              <a:ext uri="{FF2B5EF4-FFF2-40B4-BE49-F238E27FC236}">
                <a16:creationId xmlns:a16="http://schemas.microsoft.com/office/drawing/2014/main" id="{2152E64D-2308-7E45-88D7-D970CA316F76}"/>
              </a:ext>
            </a:extLst>
          </p:cNvPr>
          <p:cNvCxnSpPr>
            <a:cxnSpLocks/>
            <a:stCxn id="7" idx="0"/>
          </p:cNvCxnSpPr>
          <p:nvPr/>
        </p:nvCxnSpPr>
        <p:spPr bwMode="auto">
          <a:xfrm rot="5400000" flipH="1" flipV="1">
            <a:off x="6704728" y="111682"/>
            <a:ext cx="845093" cy="5008655"/>
          </a:xfrm>
          <a:prstGeom prst="bentConnector2">
            <a:avLst/>
          </a:prstGeom>
          <a:solidFill>
            <a:schemeClr val="accent1"/>
          </a:solidFill>
          <a:ln w="28575" cap="flat" cmpd="sng" algn="ctr">
            <a:solidFill>
              <a:schemeClr val="tx1"/>
            </a:solidFill>
            <a:prstDash val="solid"/>
            <a:round/>
            <a:headEnd type="none" w="med" len="med"/>
            <a:tailEnd type="arrow" w="med" len="med"/>
          </a:ln>
          <a:effectLst/>
        </p:spPr>
      </p:cxnSp>
      <p:cxnSp>
        <p:nvCxnSpPr>
          <p:cNvPr id="33" name="Straight Connector 32">
            <a:extLst>
              <a:ext uri="{FF2B5EF4-FFF2-40B4-BE49-F238E27FC236}">
                <a16:creationId xmlns:a16="http://schemas.microsoft.com/office/drawing/2014/main" id="{F6BC3CC8-FFF2-2D45-87BE-52DA56A429D6}"/>
              </a:ext>
            </a:extLst>
          </p:cNvPr>
          <p:cNvCxnSpPr>
            <a:cxnSpLocks/>
            <a:endCxn id="45" idx="0"/>
          </p:cNvCxnSpPr>
          <p:nvPr/>
        </p:nvCxnSpPr>
        <p:spPr bwMode="auto">
          <a:xfrm>
            <a:off x="9052080" y="2203482"/>
            <a:ext cx="0" cy="835073"/>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3" name="Oval 42">
            <a:extLst>
              <a:ext uri="{FF2B5EF4-FFF2-40B4-BE49-F238E27FC236}">
                <a16:creationId xmlns:a16="http://schemas.microsoft.com/office/drawing/2014/main" id="{D6AE67D8-6B4E-CC4F-A06C-D3E10A7233B8}"/>
              </a:ext>
            </a:extLst>
          </p:cNvPr>
          <p:cNvSpPr/>
          <p:nvPr/>
        </p:nvSpPr>
        <p:spPr bwMode="auto">
          <a:xfrm>
            <a:off x="986832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1" name="Oval 60">
            <a:extLst>
              <a:ext uri="{FF2B5EF4-FFF2-40B4-BE49-F238E27FC236}">
                <a16:creationId xmlns:a16="http://schemas.microsoft.com/office/drawing/2014/main" id="{D20F9410-A706-5D42-9A5E-08B4DE5B8D60}"/>
              </a:ext>
            </a:extLst>
          </p:cNvPr>
          <p:cNvSpPr/>
          <p:nvPr/>
        </p:nvSpPr>
        <p:spPr bwMode="auto">
          <a:xfrm>
            <a:off x="1005120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2" name="Oval 61">
            <a:extLst>
              <a:ext uri="{FF2B5EF4-FFF2-40B4-BE49-F238E27FC236}">
                <a16:creationId xmlns:a16="http://schemas.microsoft.com/office/drawing/2014/main" id="{EDFA1CAA-33F8-2A4D-8B5F-B796E8457EC2}"/>
              </a:ext>
            </a:extLst>
          </p:cNvPr>
          <p:cNvSpPr/>
          <p:nvPr/>
        </p:nvSpPr>
        <p:spPr bwMode="auto">
          <a:xfrm>
            <a:off x="1023408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3" name="Decagon 62">
            <a:extLst>
              <a:ext uri="{FF2B5EF4-FFF2-40B4-BE49-F238E27FC236}">
                <a16:creationId xmlns:a16="http://schemas.microsoft.com/office/drawing/2014/main" id="{A22E8380-1F25-C849-A375-20B762123EEA}"/>
              </a:ext>
            </a:extLst>
          </p:cNvPr>
          <p:cNvSpPr/>
          <p:nvPr/>
        </p:nvSpPr>
        <p:spPr bwMode="auto">
          <a:xfrm>
            <a:off x="9874278" y="5541391"/>
            <a:ext cx="1170178" cy="1170178"/>
          </a:xfrm>
          <a:prstGeom prst="decag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4080" dirty="0">
              <a:latin typeface="Arial" pitchFamily="-65" charset="0"/>
              <a:ea typeface="ＭＳ Ｐゴシック" pitchFamily="-65" charset="-128"/>
              <a:cs typeface="ＭＳ Ｐゴシック" pitchFamily="-65" charset="-128"/>
            </a:endParaRPr>
          </a:p>
        </p:txBody>
      </p:sp>
      <p:sp>
        <p:nvSpPr>
          <p:cNvPr id="64" name="TextBox 63">
            <a:extLst>
              <a:ext uri="{FF2B5EF4-FFF2-40B4-BE49-F238E27FC236}">
                <a16:creationId xmlns:a16="http://schemas.microsoft.com/office/drawing/2014/main" id="{4519D15D-35F1-E44F-8652-EBCD53AED290}"/>
              </a:ext>
            </a:extLst>
          </p:cNvPr>
          <p:cNvSpPr txBox="1"/>
          <p:nvPr/>
        </p:nvSpPr>
        <p:spPr>
          <a:xfrm>
            <a:off x="10048486" y="5738682"/>
            <a:ext cx="785793" cy="757130"/>
          </a:xfrm>
          <a:prstGeom prst="rect">
            <a:avLst/>
          </a:prstGeom>
          <a:noFill/>
        </p:spPr>
        <p:txBody>
          <a:bodyPr wrap="none" rtlCol="0">
            <a:spAutoFit/>
          </a:bodyPr>
          <a:lstStyle/>
          <a:p>
            <a:r>
              <a:rPr lang="en-US" sz="2160" dirty="0">
                <a:solidFill>
                  <a:schemeClr val="bg1"/>
                </a:solidFill>
              </a:rPr>
              <a:t>Dbgr</a:t>
            </a:r>
          </a:p>
          <a:p>
            <a:r>
              <a:rPr lang="en-US" sz="2160" dirty="0">
                <a:solidFill>
                  <a:schemeClr val="bg1"/>
                </a:solidFill>
              </a:rPr>
              <a:t>Dmn</a:t>
            </a:r>
          </a:p>
        </p:txBody>
      </p:sp>
      <p:sp>
        <p:nvSpPr>
          <p:cNvPr id="66" name="Freeform 65">
            <a:extLst>
              <a:ext uri="{FF2B5EF4-FFF2-40B4-BE49-F238E27FC236}">
                <a16:creationId xmlns:a16="http://schemas.microsoft.com/office/drawing/2014/main" id="{DF0301CA-9CF2-EC42-9D48-62AEB4685FCE}"/>
              </a:ext>
            </a:extLst>
          </p:cNvPr>
          <p:cNvSpPr/>
          <p:nvPr/>
        </p:nvSpPr>
        <p:spPr bwMode="auto">
          <a:xfrm>
            <a:off x="8475333" y="6704071"/>
            <a:ext cx="2163500" cy="1172070"/>
          </a:xfrm>
          <a:custGeom>
            <a:avLst/>
            <a:gdLst>
              <a:gd name="connsiteX0" fmla="*/ 1665249 w 1802917"/>
              <a:gd name="connsiteY0" fmla="*/ 0 h 976725"/>
              <a:gd name="connsiteX1" fmla="*/ 1635512 w 1802917"/>
              <a:gd name="connsiteY1" fmla="*/ 966439 h 976725"/>
              <a:gd name="connsiteX2" fmla="*/ 0 w 1802917"/>
              <a:gd name="connsiteY2" fmla="*/ 535258 h 976725"/>
              <a:gd name="connsiteX3" fmla="*/ 0 w 1802917"/>
              <a:gd name="connsiteY3" fmla="*/ 535258 h 976725"/>
            </a:gdLst>
            <a:ahLst/>
            <a:cxnLst>
              <a:cxn ang="0">
                <a:pos x="connsiteX0" y="connsiteY0"/>
              </a:cxn>
              <a:cxn ang="0">
                <a:pos x="connsiteX1" y="connsiteY1"/>
              </a:cxn>
              <a:cxn ang="0">
                <a:pos x="connsiteX2" y="connsiteY2"/>
              </a:cxn>
              <a:cxn ang="0">
                <a:pos x="connsiteX3" y="connsiteY3"/>
              </a:cxn>
            </a:cxnLst>
            <a:rect l="l" t="t" r="r" b="b"/>
            <a:pathLst>
              <a:path w="1802917" h="976725">
                <a:moveTo>
                  <a:pt x="1665249" y="0"/>
                </a:moveTo>
                <a:cubicBezTo>
                  <a:pt x="1789151" y="438614"/>
                  <a:pt x="1913053" y="877229"/>
                  <a:pt x="1635512" y="966439"/>
                </a:cubicBezTo>
                <a:cubicBezTo>
                  <a:pt x="1357971" y="1055649"/>
                  <a:pt x="0" y="535258"/>
                  <a:pt x="0" y="535258"/>
                </a:cubicBezTo>
                <a:lnTo>
                  <a:pt x="0" y="535258"/>
                </a:lnTo>
              </a:path>
            </a:pathLst>
          </a:custGeom>
          <a:noFill/>
          <a:ln w="28575" cap="flat" cmpd="sng" algn="ctr">
            <a:solidFill>
              <a:schemeClr val="accent1">
                <a:lumMod val="75000"/>
              </a:schemeClr>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7" name="Freeform 66">
            <a:extLst>
              <a:ext uri="{FF2B5EF4-FFF2-40B4-BE49-F238E27FC236}">
                <a16:creationId xmlns:a16="http://schemas.microsoft.com/office/drawing/2014/main" id="{797814C3-0D8D-F24F-9466-B755DE6EA5A5}"/>
              </a:ext>
            </a:extLst>
          </p:cNvPr>
          <p:cNvSpPr/>
          <p:nvPr/>
        </p:nvSpPr>
        <p:spPr bwMode="auto">
          <a:xfrm>
            <a:off x="9742112" y="7337459"/>
            <a:ext cx="688692" cy="536789"/>
          </a:xfrm>
          <a:custGeom>
            <a:avLst/>
            <a:gdLst>
              <a:gd name="connsiteX0" fmla="*/ 669073 w 669073"/>
              <a:gd name="connsiteY0" fmla="*/ 386576 h 386576"/>
              <a:gd name="connsiteX1" fmla="*/ 245326 w 669073"/>
              <a:gd name="connsiteY1" fmla="*/ 319668 h 386576"/>
              <a:gd name="connsiteX2" fmla="*/ 0 w 669073"/>
              <a:gd name="connsiteY2" fmla="*/ 0 h 386576"/>
            </a:gdLst>
            <a:ahLst/>
            <a:cxnLst>
              <a:cxn ang="0">
                <a:pos x="connsiteX0" y="connsiteY0"/>
              </a:cxn>
              <a:cxn ang="0">
                <a:pos x="connsiteX1" y="connsiteY1"/>
              </a:cxn>
              <a:cxn ang="0">
                <a:pos x="connsiteX2" y="connsiteY2"/>
              </a:cxn>
            </a:cxnLst>
            <a:rect l="l" t="t" r="r" b="b"/>
            <a:pathLst>
              <a:path w="669073" h="386576">
                <a:moveTo>
                  <a:pt x="669073" y="386576"/>
                </a:moveTo>
                <a:cubicBezTo>
                  <a:pt x="512955" y="385336"/>
                  <a:pt x="356838" y="384097"/>
                  <a:pt x="245326" y="319668"/>
                </a:cubicBezTo>
                <a:cubicBezTo>
                  <a:pt x="133814" y="255239"/>
                  <a:pt x="66907" y="127619"/>
                  <a:pt x="0" y="0"/>
                </a:cubicBezTo>
              </a:path>
            </a:pathLst>
          </a:custGeom>
          <a:noFill/>
          <a:ln w="28575" cap="flat" cmpd="sng" algn="ctr">
            <a:solidFill>
              <a:schemeClr val="accent1">
                <a:lumMod val="75000"/>
              </a:schemeClr>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25" name="Rounded Rectangle 24">
            <a:extLst>
              <a:ext uri="{FF2B5EF4-FFF2-40B4-BE49-F238E27FC236}">
                <a16:creationId xmlns:a16="http://schemas.microsoft.com/office/drawing/2014/main" id="{D120A957-DBA5-7C40-BB8B-DAF3BD4F83CB}"/>
              </a:ext>
            </a:extLst>
          </p:cNvPr>
          <p:cNvSpPr/>
          <p:nvPr/>
        </p:nvSpPr>
        <p:spPr>
          <a:xfrm>
            <a:off x="5421772" y="5050235"/>
            <a:ext cx="1479686" cy="1129810"/>
          </a:xfrm>
          <a:prstGeom prst="roundRect">
            <a:avLst/>
          </a:prstGeom>
          <a:pattFill prst="pct10">
            <a:fgClr>
              <a:srgbClr val="FF0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160" dirty="0">
              <a:solidFill>
                <a:schemeClr val="tx1"/>
              </a:solidFill>
            </a:endParaRPr>
          </a:p>
        </p:txBody>
      </p:sp>
      <p:cxnSp>
        <p:nvCxnSpPr>
          <p:cNvPr id="69" name="Straight Connector 68">
            <a:extLst>
              <a:ext uri="{FF2B5EF4-FFF2-40B4-BE49-F238E27FC236}">
                <a16:creationId xmlns:a16="http://schemas.microsoft.com/office/drawing/2014/main" id="{6976D459-E441-1246-9339-82E38649B28A}"/>
              </a:ext>
            </a:extLst>
          </p:cNvPr>
          <p:cNvCxnSpPr>
            <a:cxnSpLocks/>
          </p:cNvCxnSpPr>
          <p:nvPr/>
        </p:nvCxnSpPr>
        <p:spPr bwMode="auto">
          <a:xfrm>
            <a:off x="9378323" y="4344837"/>
            <a:ext cx="755483" cy="1315927"/>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5A3F1174-9118-9348-A6A5-ABAD55B59605}"/>
              </a:ext>
            </a:extLst>
          </p:cNvPr>
          <p:cNvCxnSpPr>
            <a:cxnSpLocks/>
            <a:stCxn id="38" idx="5"/>
            <a:endCxn id="35" idx="0"/>
          </p:cNvCxnSpPr>
          <p:nvPr/>
        </p:nvCxnSpPr>
        <p:spPr bwMode="auto">
          <a:xfrm>
            <a:off x="5103730" y="4640088"/>
            <a:ext cx="1057885" cy="808949"/>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32" name="Oval 31">
            <a:extLst>
              <a:ext uri="{FF2B5EF4-FFF2-40B4-BE49-F238E27FC236}">
                <a16:creationId xmlns:a16="http://schemas.microsoft.com/office/drawing/2014/main" id="{F9F7777B-F34E-7744-8898-E89CD8433B4A}"/>
              </a:ext>
            </a:extLst>
          </p:cNvPr>
          <p:cNvSpPr/>
          <p:nvPr/>
        </p:nvSpPr>
        <p:spPr>
          <a:xfrm>
            <a:off x="8516344" y="5508726"/>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12" name="TextBox 11">
            <a:extLst>
              <a:ext uri="{FF2B5EF4-FFF2-40B4-BE49-F238E27FC236}">
                <a16:creationId xmlns:a16="http://schemas.microsoft.com/office/drawing/2014/main" id="{EE1A12C3-34DF-BE40-B5AE-A0582BA40897}"/>
              </a:ext>
            </a:extLst>
          </p:cNvPr>
          <p:cNvSpPr txBox="1"/>
          <p:nvPr/>
        </p:nvSpPr>
        <p:spPr>
          <a:xfrm>
            <a:off x="5535289" y="5050235"/>
            <a:ext cx="1213794" cy="424732"/>
          </a:xfrm>
          <a:prstGeom prst="rect">
            <a:avLst/>
          </a:prstGeom>
          <a:noFill/>
        </p:spPr>
        <p:txBody>
          <a:bodyPr wrap="none" rtlCol="0">
            <a:spAutoFit/>
          </a:bodyPr>
          <a:lstStyle/>
          <a:p>
            <a:r>
              <a:rPr lang="en-US" sz="2160" dirty="0"/>
              <a:t>mpiexec</a:t>
            </a:r>
            <a:endParaRPr lang="en-US" sz="3360" dirty="0"/>
          </a:p>
        </p:txBody>
      </p:sp>
      <p:sp>
        <p:nvSpPr>
          <p:cNvPr id="35" name="Oval 34">
            <a:extLst>
              <a:ext uri="{FF2B5EF4-FFF2-40B4-BE49-F238E27FC236}">
                <a16:creationId xmlns:a16="http://schemas.microsoft.com/office/drawing/2014/main" id="{FB1F33CF-71F9-0D46-87E0-14CE7DC8D362}"/>
              </a:ext>
            </a:extLst>
          </p:cNvPr>
          <p:cNvSpPr/>
          <p:nvPr/>
        </p:nvSpPr>
        <p:spPr>
          <a:xfrm>
            <a:off x="5622461" y="5449038"/>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2" name="Title 1">
            <a:extLst>
              <a:ext uri="{FF2B5EF4-FFF2-40B4-BE49-F238E27FC236}">
                <a16:creationId xmlns:a16="http://schemas.microsoft.com/office/drawing/2014/main" id="{143D3DC0-5C8C-9C4A-BEB6-2EA958AB40A0}"/>
              </a:ext>
            </a:extLst>
          </p:cNvPr>
          <p:cNvSpPr>
            <a:spLocks noGrp="1"/>
          </p:cNvSpPr>
          <p:nvPr>
            <p:ph type="title"/>
          </p:nvPr>
        </p:nvSpPr>
        <p:spPr/>
        <p:txBody>
          <a:bodyPr/>
          <a:lstStyle/>
          <a:p>
            <a:r>
              <a:rPr lang="en-US" dirty="0"/>
              <a:t>Forwarding Stdin</a:t>
            </a:r>
          </a:p>
        </p:txBody>
      </p:sp>
      <p:cxnSp>
        <p:nvCxnSpPr>
          <p:cNvPr id="11" name="Straight Connector 10">
            <a:extLst>
              <a:ext uri="{FF2B5EF4-FFF2-40B4-BE49-F238E27FC236}">
                <a16:creationId xmlns:a16="http://schemas.microsoft.com/office/drawing/2014/main" id="{3B1B9C86-AA50-7547-A8AA-3F8B2F2B39FD}"/>
              </a:ext>
            </a:extLst>
          </p:cNvPr>
          <p:cNvCxnSpPr>
            <a:cxnSpLocks/>
            <a:endCxn id="38" idx="4"/>
          </p:cNvCxnSpPr>
          <p:nvPr/>
        </p:nvCxnSpPr>
        <p:spPr bwMode="auto">
          <a:xfrm flipV="1">
            <a:off x="3846038" y="4762386"/>
            <a:ext cx="776909" cy="1520705"/>
          </a:xfrm>
          <a:prstGeom prst="line">
            <a:avLst/>
          </a:prstGeom>
          <a:solidFill>
            <a:schemeClr val="accent1"/>
          </a:solidFill>
          <a:ln w="28575" cap="flat" cmpd="sng" algn="ctr">
            <a:solidFill>
              <a:srgbClr val="00B050"/>
            </a:solidFill>
            <a:prstDash val="sysDash"/>
            <a:round/>
            <a:headEnd type="none" w="med" len="med"/>
            <a:tailEnd type="arrow" w="med" len="med"/>
          </a:ln>
          <a:effectLst/>
        </p:spPr>
      </p:cxnSp>
      <p:cxnSp>
        <p:nvCxnSpPr>
          <p:cNvPr id="37" name="Straight Connector 36">
            <a:extLst>
              <a:ext uri="{FF2B5EF4-FFF2-40B4-BE49-F238E27FC236}">
                <a16:creationId xmlns:a16="http://schemas.microsoft.com/office/drawing/2014/main" id="{0FAAA4A7-F39F-DA4B-9C69-A5D741E16138}"/>
              </a:ext>
            </a:extLst>
          </p:cNvPr>
          <p:cNvCxnSpPr>
            <a:cxnSpLocks/>
            <a:stCxn id="47" idx="4"/>
            <a:endCxn id="32" idx="0"/>
          </p:cNvCxnSpPr>
          <p:nvPr/>
        </p:nvCxnSpPr>
        <p:spPr bwMode="auto">
          <a:xfrm>
            <a:off x="9052080" y="4348523"/>
            <a:ext cx="3418" cy="1160202"/>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F8CABF04-C26D-6147-94EA-12E2CA8ED1B6}"/>
              </a:ext>
            </a:extLst>
          </p:cNvPr>
          <p:cNvSpPr txBox="1"/>
          <p:nvPr/>
        </p:nvSpPr>
        <p:spPr>
          <a:xfrm>
            <a:off x="8641197" y="5007049"/>
            <a:ext cx="784189" cy="424732"/>
          </a:xfrm>
          <a:prstGeom prst="rect">
            <a:avLst/>
          </a:prstGeom>
          <a:noFill/>
        </p:spPr>
        <p:txBody>
          <a:bodyPr wrap="none" rtlCol="0">
            <a:spAutoFit/>
          </a:bodyPr>
          <a:lstStyle/>
          <a:p>
            <a:r>
              <a:rPr lang="en-US" sz="2160" dirty="0">
                <a:latin typeface="Arial" pitchFamily="-65" charset="0"/>
                <a:ea typeface="ＭＳ Ｐゴシック" pitchFamily="-65" charset="-128"/>
                <a:cs typeface="ＭＳ Ｐゴシック" pitchFamily="-65" charset="-128"/>
              </a:rPr>
              <a:t>mpid</a:t>
            </a:r>
            <a:endParaRPr lang="en-US" sz="2160" dirty="0"/>
          </a:p>
        </p:txBody>
      </p:sp>
      <p:sp>
        <p:nvSpPr>
          <p:cNvPr id="4" name="Right Arrow 3">
            <a:extLst>
              <a:ext uri="{FF2B5EF4-FFF2-40B4-BE49-F238E27FC236}">
                <a16:creationId xmlns:a16="http://schemas.microsoft.com/office/drawing/2014/main" id="{5707D988-1F49-2A47-AEE0-A06B7C67252F}"/>
              </a:ext>
            </a:extLst>
          </p:cNvPr>
          <p:cNvSpPr/>
          <p:nvPr/>
        </p:nvSpPr>
        <p:spPr bwMode="auto">
          <a:xfrm>
            <a:off x="6901458" y="5541391"/>
            <a:ext cx="1473034" cy="23874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39" name="Curved Down Arrow 38">
            <a:extLst>
              <a:ext uri="{FF2B5EF4-FFF2-40B4-BE49-F238E27FC236}">
                <a16:creationId xmlns:a16="http://schemas.microsoft.com/office/drawing/2014/main" id="{7E88D4F1-8C55-B641-97FB-7963C7B5B1E7}"/>
              </a:ext>
            </a:extLst>
          </p:cNvPr>
          <p:cNvSpPr/>
          <p:nvPr/>
        </p:nvSpPr>
        <p:spPr bwMode="auto">
          <a:xfrm>
            <a:off x="5103731" y="2319895"/>
            <a:ext cx="3622106" cy="822044"/>
          </a:xfrm>
          <a:prstGeom prst="curved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1" name="TextBox 40">
            <a:extLst>
              <a:ext uri="{FF2B5EF4-FFF2-40B4-BE49-F238E27FC236}">
                <a16:creationId xmlns:a16="http://schemas.microsoft.com/office/drawing/2014/main" id="{6018FBDA-183D-E046-B707-85E7050E0F30}"/>
              </a:ext>
            </a:extLst>
          </p:cNvPr>
          <p:cNvSpPr txBox="1"/>
          <p:nvPr/>
        </p:nvSpPr>
        <p:spPr>
          <a:xfrm>
            <a:off x="11197373" y="4233823"/>
            <a:ext cx="704039" cy="387798"/>
          </a:xfrm>
          <a:prstGeom prst="rect">
            <a:avLst/>
          </a:prstGeom>
          <a:noFill/>
        </p:spPr>
        <p:txBody>
          <a:bodyPr wrap="none" rtlCol="0">
            <a:spAutoFit/>
          </a:bodyPr>
          <a:lstStyle/>
          <a:p>
            <a:pPr algn="ctr"/>
            <a:r>
              <a:rPr lang="en-US" sz="1920" dirty="0">
                <a:solidFill>
                  <a:srgbClr val="FF0000"/>
                </a:solidFill>
              </a:rPr>
              <a:t>stdin</a:t>
            </a:r>
          </a:p>
        </p:txBody>
      </p:sp>
      <p:sp>
        <p:nvSpPr>
          <p:cNvPr id="5" name="Freeform 4">
            <a:extLst>
              <a:ext uri="{FF2B5EF4-FFF2-40B4-BE49-F238E27FC236}">
                <a16:creationId xmlns:a16="http://schemas.microsoft.com/office/drawing/2014/main" id="{4C19033E-A173-C944-8D61-BF571E7896BC}"/>
              </a:ext>
            </a:extLst>
          </p:cNvPr>
          <p:cNvSpPr/>
          <p:nvPr/>
        </p:nvSpPr>
        <p:spPr bwMode="auto">
          <a:xfrm>
            <a:off x="9768469" y="3809256"/>
            <a:ext cx="1439694" cy="1793117"/>
          </a:xfrm>
          <a:custGeom>
            <a:avLst/>
            <a:gdLst>
              <a:gd name="connsiteX0" fmla="*/ 0 w 1199745"/>
              <a:gd name="connsiteY0" fmla="*/ 0 h 1494264"/>
              <a:gd name="connsiteX1" fmla="*/ 1174595 w 1199745"/>
              <a:gd name="connsiteY1" fmla="*/ 416313 h 1494264"/>
              <a:gd name="connsiteX2" fmla="*/ 832625 w 1199745"/>
              <a:gd name="connsiteY2" fmla="*/ 1494264 h 1494264"/>
              <a:gd name="connsiteX3" fmla="*/ 832625 w 1199745"/>
              <a:gd name="connsiteY3" fmla="*/ 1494264 h 1494264"/>
            </a:gdLst>
            <a:ahLst/>
            <a:cxnLst>
              <a:cxn ang="0">
                <a:pos x="connsiteX0" y="connsiteY0"/>
              </a:cxn>
              <a:cxn ang="0">
                <a:pos x="connsiteX1" y="connsiteY1"/>
              </a:cxn>
              <a:cxn ang="0">
                <a:pos x="connsiteX2" y="connsiteY2"/>
              </a:cxn>
              <a:cxn ang="0">
                <a:pos x="connsiteX3" y="connsiteY3"/>
              </a:cxn>
            </a:cxnLst>
            <a:rect l="l" t="t" r="r" b="b"/>
            <a:pathLst>
              <a:path w="1199745" h="1494264">
                <a:moveTo>
                  <a:pt x="0" y="0"/>
                </a:moveTo>
                <a:cubicBezTo>
                  <a:pt x="517912" y="83634"/>
                  <a:pt x="1035824" y="167269"/>
                  <a:pt x="1174595" y="416313"/>
                </a:cubicBezTo>
                <a:cubicBezTo>
                  <a:pt x="1313366" y="665357"/>
                  <a:pt x="832625" y="1494264"/>
                  <a:pt x="832625" y="1494264"/>
                </a:cubicBezTo>
                <a:lnTo>
                  <a:pt x="832625" y="1494264"/>
                </a:lnTo>
              </a:path>
            </a:pathLst>
          </a:custGeom>
          <a:noFill/>
          <a:ln w="28575" cap="flat" cmpd="sng" algn="ctr">
            <a:solidFill>
              <a:srgbClr val="FF0000"/>
            </a:solidFill>
            <a:prstDash val="sysDot"/>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55" name="Freeform 54">
            <a:extLst>
              <a:ext uri="{FF2B5EF4-FFF2-40B4-BE49-F238E27FC236}">
                <a16:creationId xmlns:a16="http://schemas.microsoft.com/office/drawing/2014/main" id="{8680C3CC-5B0E-3942-B73B-8546216C75BE}"/>
              </a:ext>
            </a:extLst>
          </p:cNvPr>
          <p:cNvSpPr/>
          <p:nvPr/>
        </p:nvSpPr>
        <p:spPr bwMode="auto">
          <a:xfrm>
            <a:off x="3228927" y="5607440"/>
            <a:ext cx="544180" cy="1096630"/>
          </a:xfrm>
          <a:custGeom>
            <a:avLst/>
            <a:gdLst>
              <a:gd name="connsiteX0" fmla="*/ 453483 w 453483"/>
              <a:gd name="connsiteY0" fmla="*/ 445507 h 913858"/>
              <a:gd name="connsiteX1" fmla="*/ 223024 w 453483"/>
              <a:gd name="connsiteY1" fmla="*/ 14327 h 913858"/>
              <a:gd name="connsiteX2" fmla="*/ 0 w 453483"/>
              <a:gd name="connsiteY2" fmla="*/ 913858 h 913858"/>
            </a:gdLst>
            <a:ahLst/>
            <a:cxnLst>
              <a:cxn ang="0">
                <a:pos x="connsiteX0" y="connsiteY0"/>
              </a:cxn>
              <a:cxn ang="0">
                <a:pos x="connsiteX1" y="connsiteY1"/>
              </a:cxn>
              <a:cxn ang="0">
                <a:pos x="connsiteX2" y="connsiteY2"/>
              </a:cxn>
            </a:cxnLst>
            <a:rect l="l" t="t" r="r" b="b"/>
            <a:pathLst>
              <a:path w="453483" h="913858">
                <a:moveTo>
                  <a:pt x="453483" y="445507"/>
                </a:moveTo>
                <a:cubicBezTo>
                  <a:pt x="376043" y="190887"/>
                  <a:pt x="298604" y="-63732"/>
                  <a:pt x="223024" y="14327"/>
                </a:cubicBezTo>
                <a:cubicBezTo>
                  <a:pt x="147443" y="92385"/>
                  <a:pt x="73721" y="503121"/>
                  <a:pt x="0" y="913858"/>
                </a:cubicBezTo>
              </a:path>
            </a:pathLst>
          </a:custGeom>
          <a:noFill/>
          <a:ln w="28575" cap="flat" cmpd="sng" algn="ctr">
            <a:solidFill>
              <a:srgbClr val="FF0000"/>
            </a:solidFill>
            <a:prstDash val="solid"/>
            <a:round/>
            <a:headEnd type="arrow"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56" name="TextBox 55">
            <a:extLst>
              <a:ext uri="{FF2B5EF4-FFF2-40B4-BE49-F238E27FC236}">
                <a16:creationId xmlns:a16="http://schemas.microsoft.com/office/drawing/2014/main" id="{9114F79E-DCE2-7C49-AF1A-3ECEEC5964D8}"/>
              </a:ext>
            </a:extLst>
          </p:cNvPr>
          <p:cNvSpPr txBox="1"/>
          <p:nvPr/>
        </p:nvSpPr>
        <p:spPr>
          <a:xfrm>
            <a:off x="2728450" y="4962724"/>
            <a:ext cx="1443023" cy="683264"/>
          </a:xfrm>
          <a:prstGeom prst="rect">
            <a:avLst/>
          </a:prstGeom>
          <a:noFill/>
        </p:spPr>
        <p:txBody>
          <a:bodyPr wrap="none" rtlCol="0">
            <a:spAutoFit/>
          </a:bodyPr>
          <a:lstStyle/>
          <a:p>
            <a:pPr algn="ctr"/>
            <a:r>
              <a:rPr lang="en-US" sz="1920" dirty="0"/>
              <a:t>PMIx Client</a:t>
            </a:r>
          </a:p>
          <a:p>
            <a:pPr algn="ctr"/>
            <a:r>
              <a:rPr lang="en-US" sz="1920" dirty="0"/>
              <a:t>Collects</a:t>
            </a:r>
          </a:p>
        </p:txBody>
      </p:sp>
      <p:sp>
        <p:nvSpPr>
          <p:cNvPr id="57" name="Freeform 56">
            <a:extLst>
              <a:ext uri="{FF2B5EF4-FFF2-40B4-BE49-F238E27FC236}">
                <a16:creationId xmlns:a16="http://schemas.microsoft.com/office/drawing/2014/main" id="{576B5635-026E-A64A-B7A5-D78EC9319F98}"/>
              </a:ext>
            </a:extLst>
          </p:cNvPr>
          <p:cNvSpPr/>
          <p:nvPr/>
        </p:nvSpPr>
        <p:spPr bwMode="auto">
          <a:xfrm>
            <a:off x="3148639" y="6869910"/>
            <a:ext cx="472812" cy="613812"/>
          </a:xfrm>
          <a:custGeom>
            <a:avLst/>
            <a:gdLst>
              <a:gd name="connsiteX0" fmla="*/ 28708 w 385547"/>
              <a:gd name="connsiteY0" fmla="*/ 0 h 475711"/>
              <a:gd name="connsiteX1" fmla="*/ 36142 w 385547"/>
              <a:gd name="connsiteY1" fmla="*/ 453483 h 475711"/>
              <a:gd name="connsiteX2" fmla="*/ 385547 w 385547"/>
              <a:gd name="connsiteY2" fmla="*/ 364273 h 475711"/>
            </a:gdLst>
            <a:ahLst/>
            <a:cxnLst>
              <a:cxn ang="0">
                <a:pos x="connsiteX0" y="connsiteY0"/>
              </a:cxn>
              <a:cxn ang="0">
                <a:pos x="connsiteX1" y="connsiteY1"/>
              </a:cxn>
              <a:cxn ang="0">
                <a:pos x="connsiteX2" y="connsiteY2"/>
              </a:cxn>
            </a:cxnLst>
            <a:rect l="l" t="t" r="r" b="b"/>
            <a:pathLst>
              <a:path w="385547" h="475711">
                <a:moveTo>
                  <a:pt x="28708" y="0"/>
                </a:moveTo>
                <a:cubicBezTo>
                  <a:pt x="2688" y="196385"/>
                  <a:pt x="-23331" y="392771"/>
                  <a:pt x="36142" y="453483"/>
                </a:cubicBezTo>
                <a:cubicBezTo>
                  <a:pt x="95615" y="514195"/>
                  <a:pt x="240581" y="439234"/>
                  <a:pt x="385547" y="364273"/>
                </a:cubicBezTo>
              </a:path>
            </a:pathLst>
          </a:custGeom>
          <a:noFill/>
          <a:ln w="28575" cap="flat" cmpd="sng" algn="ctr">
            <a:solidFill>
              <a:srgbClr val="FF0000"/>
            </a:solidFill>
            <a:prstDash val="solid"/>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58" name="Rectangle 57">
            <a:extLst>
              <a:ext uri="{FF2B5EF4-FFF2-40B4-BE49-F238E27FC236}">
                <a16:creationId xmlns:a16="http://schemas.microsoft.com/office/drawing/2014/main" id="{6B00B124-A320-1B49-B70C-1C31BADBA844}"/>
              </a:ext>
            </a:extLst>
          </p:cNvPr>
          <p:cNvSpPr/>
          <p:nvPr/>
        </p:nvSpPr>
        <p:spPr bwMode="auto">
          <a:xfrm>
            <a:off x="3621452" y="7131147"/>
            <a:ext cx="481732" cy="42825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cxnSp>
        <p:nvCxnSpPr>
          <p:cNvPr id="59" name="Straight Arrow Connector 58">
            <a:extLst>
              <a:ext uri="{FF2B5EF4-FFF2-40B4-BE49-F238E27FC236}">
                <a16:creationId xmlns:a16="http://schemas.microsoft.com/office/drawing/2014/main" id="{6518214D-44F9-D545-BE21-E26061982FD4}"/>
              </a:ext>
            </a:extLst>
          </p:cNvPr>
          <p:cNvCxnSpPr>
            <a:stCxn id="58" idx="0"/>
          </p:cNvCxnSpPr>
          <p:nvPr/>
        </p:nvCxnSpPr>
        <p:spPr bwMode="auto">
          <a:xfrm flipH="1" flipV="1">
            <a:off x="3767093" y="6505577"/>
            <a:ext cx="95225" cy="62557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60" name="TextBox 59">
            <a:extLst>
              <a:ext uri="{FF2B5EF4-FFF2-40B4-BE49-F238E27FC236}">
                <a16:creationId xmlns:a16="http://schemas.microsoft.com/office/drawing/2014/main" id="{68EFF7C1-22C3-9349-86AF-0E5E6156BB32}"/>
              </a:ext>
            </a:extLst>
          </p:cNvPr>
          <p:cNvSpPr txBox="1"/>
          <p:nvPr/>
        </p:nvSpPr>
        <p:spPr>
          <a:xfrm>
            <a:off x="2173637" y="6905714"/>
            <a:ext cx="1059906" cy="683264"/>
          </a:xfrm>
          <a:prstGeom prst="rect">
            <a:avLst/>
          </a:prstGeom>
          <a:noFill/>
        </p:spPr>
        <p:txBody>
          <a:bodyPr wrap="none" rtlCol="0">
            <a:spAutoFit/>
          </a:bodyPr>
          <a:lstStyle/>
          <a:p>
            <a:pPr algn="ctr"/>
            <a:r>
              <a:rPr lang="en-US" sz="1920" dirty="0"/>
              <a:t>Tool</a:t>
            </a:r>
          </a:p>
          <a:p>
            <a:pPr algn="ctr"/>
            <a:r>
              <a:rPr lang="en-US" sz="1920" dirty="0"/>
              <a:t>Collects</a:t>
            </a:r>
          </a:p>
        </p:txBody>
      </p:sp>
      <p:cxnSp>
        <p:nvCxnSpPr>
          <p:cNvPr id="65" name="Straight Arrow Connector 64">
            <a:extLst>
              <a:ext uri="{FF2B5EF4-FFF2-40B4-BE49-F238E27FC236}">
                <a16:creationId xmlns:a16="http://schemas.microsoft.com/office/drawing/2014/main" id="{7019012A-8149-2E46-B267-C30BE30066FE}"/>
              </a:ext>
            </a:extLst>
          </p:cNvPr>
          <p:cNvCxnSpPr>
            <a:cxnSpLocks/>
          </p:cNvCxnSpPr>
          <p:nvPr/>
        </p:nvCxnSpPr>
        <p:spPr bwMode="auto">
          <a:xfrm flipH="1">
            <a:off x="3860278" y="4765951"/>
            <a:ext cx="758759" cy="1465052"/>
          </a:xfrm>
          <a:prstGeom prst="straightConnector1">
            <a:avLst/>
          </a:prstGeom>
          <a:solidFill>
            <a:schemeClr val="accent1"/>
          </a:solidFill>
          <a:ln w="38100" cap="flat" cmpd="sng" algn="ctr">
            <a:solidFill>
              <a:srgbClr val="FF0000"/>
            </a:solidFill>
            <a:prstDash val="sysDot"/>
            <a:round/>
            <a:headEnd type="triangle" w="med" len="med"/>
            <a:tailEnd type="none" w="med" len="med"/>
          </a:ln>
          <a:effectLst/>
        </p:spPr>
      </p:cxnSp>
      <p:sp>
        <p:nvSpPr>
          <p:cNvPr id="68" name="TextBox 67">
            <a:extLst>
              <a:ext uri="{FF2B5EF4-FFF2-40B4-BE49-F238E27FC236}">
                <a16:creationId xmlns:a16="http://schemas.microsoft.com/office/drawing/2014/main" id="{112F13C6-7108-FC4A-8079-9CD253432F00}"/>
              </a:ext>
            </a:extLst>
          </p:cNvPr>
          <p:cNvSpPr txBox="1"/>
          <p:nvPr/>
        </p:nvSpPr>
        <p:spPr>
          <a:xfrm>
            <a:off x="4153906" y="5255030"/>
            <a:ext cx="941839" cy="867930"/>
          </a:xfrm>
          <a:prstGeom prst="rect">
            <a:avLst/>
          </a:prstGeom>
          <a:noFill/>
        </p:spPr>
        <p:txBody>
          <a:bodyPr wrap="square" rtlCol="0">
            <a:spAutoFit/>
          </a:bodyPr>
          <a:lstStyle/>
          <a:p>
            <a:pPr algn="ctr"/>
            <a:r>
              <a:rPr lang="en-US" sz="1680" dirty="0">
                <a:solidFill>
                  <a:srgbClr val="FF0000"/>
                </a:solidFill>
              </a:rPr>
              <a:t>Sent via PMIx</a:t>
            </a:r>
          </a:p>
        </p:txBody>
      </p:sp>
    </p:spTree>
    <p:extLst>
      <p:ext uri="{BB962C8B-B14F-4D97-AF65-F5344CB8AC3E}">
        <p14:creationId xmlns:p14="http://schemas.microsoft.com/office/powerpoint/2010/main" val="10063271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2F7AF8-EF27-AF48-9553-8562C3445F19}"/>
              </a:ext>
            </a:extLst>
          </p:cNvPr>
          <p:cNvSpPr>
            <a:spLocks noGrp="1"/>
          </p:cNvSpPr>
          <p:nvPr>
            <p:ph idx="1"/>
          </p:nvPr>
        </p:nvSpPr>
        <p:spPr/>
        <p:txBody>
          <a:bodyPr/>
          <a:lstStyle/>
          <a:p>
            <a:r>
              <a:rPr lang="en-US" sz="4000" dirty="0"/>
              <a:t>Covered a lot of ground</a:t>
            </a:r>
          </a:p>
          <a:p>
            <a:pPr lvl="1"/>
            <a:r>
              <a:rPr lang="en-US" sz="3200" dirty="0"/>
              <a:t>Primary focus on scheduler</a:t>
            </a:r>
          </a:p>
          <a:p>
            <a:r>
              <a:rPr lang="en-US" sz="4000" dirty="0"/>
              <a:t>Implementation status</a:t>
            </a:r>
          </a:p>
          <a:p>
            <a:pPr lvl="1"/>
            <a:r>
              <a:rPr lang="en-US" sz="3200" dirty="0"/>
              <a:t>Client &amp; basic server: in production</a:t>
            </a:r>
          </a:p>
          <a:p>
            <a:pPr lvl="1"/>
            <a:r>
              <a:rPr lang="en-US" sz="3200" dirty="0"/>
              <a:t>Scheduler &amp; fabric: alpha</a:t>
            </a:r>
          </a:p>
          <a:p>
            <a:pPr lvl="1"/>
            <a:r>
              <a:rPr lang="en-US" sz="3200" dirty="0"/>
              <a:t>Storage: in definition</a:t>
            </a:r>
          </a:p>
          <a:p>
            <a:r>
              <a:rPr lang="en-US" sz="4000" dirty="0"/>
              <a:t>Expected completion</a:t>
            </a:r>
          </a:p>
          <a:p>
            <a:pPr lvl="1"/>
            <a:r>
              <a:rPr lang="en-US" sz="3200" dirty="0"/>
              <a:t>Release v4.0 in 2Q2020</a:t>
            </a:r>
          </a:p>
        </p:txBody>
      </p:sp>
      <p:sp>
        <p:nvSpPr>
          <p:cNvPr id="2" name="Title 1">
            <a:extLst>
              <a:ext uri="{FF2B5EF4-FFF2-40B4-BE49-F238E27FC236}">
                <a16:creationId xmlns:a16="http://schemas.microsoft.com/office/drawing/2014/main" id="{5BE04BDA-00FE-7847-9E30-895E6342DE6C}"/>
              </a:ext>
            </a:extLst>
          </p:cNvPr>
          <p:cNvSpPr>
            <a:spLocks noGrp="1"/>
          </p:cNvSpPr>
          <p:nvPr>
            <p:ph type="title"/>
          </p:nvPr>
        </p:nvSpPr>
        <p:spPr/>
        <p:txBody>
          <a:bodyPr/>
          <a:lstStyle/>
          <a:p>
            <a:r>
              <a:rPr lang="en-US" dirty="0"/>
              <a:t>Wrap-Up</a:t>
            </a:r>
          </a:p>
        </p:txBody>
      </p:sp>
      <p:pic>
        <p:nvPicPr>
          <p:cNvPr id="4" name="Picture 3">
            <a:extLst>
              <a:ext uri="{FF2B5EF4-FFF2-40B4-BE49-F238E27FC236}">
                <a16:creationId xmlns:a16="http://schemas.microsoft.com/office/drawing/2014/main" id="{5ACADC29-3A5B-5F48-B91F-62D2284F6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7347" y="4932151"/>
            <a:ext cx="1696095" cy="2687816"/>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 name="TextBox 4">
            <a:extLst>
              <a:ext uri="{FF2B5EF4-FFF2-40B4-BE49-F238E27FC236}">
                <a16:creationId xmlns:a16="http://schemas.microsoft.com/office/drawing/2014/main" id="{13A980E5-C710-064E-ACA9-E423A417B2E2}"/>
              </a:ext>
            </a:extLst>
          </p:cNvPr>
          <p:cNvSpPr txBox="1"/>
          <p:nvPr/>
        </p:nvSpPr>
        <p:spPr>
          <a:xfrm>
            <a:off x="5369571" y="7158302"/>
            <a:ext cx="3891258" cy="923330"/>
          </a:xfrm>
          <a:prstGeom prst="rect">
            <a:avLst/>
          </a:prstGeom>
          <a:noFill/>
        </p:spPr>
        <p:txBody>
          <a:bodyPr wrap="none" rtlCol="0">
            <a:spAutoFit/>
          </a:bodyPr>
          <a:lstStyle/>
          <a:p>
            <a:r>
              <a:rPr lang="en-US" sz="5400" b="1" dirty="0">
                <a:ln w="1905"/>
                <a:gradFill>
                  <a:gsLst>
                    <a:gs pos="0">
                      <a:srgbClr val="AB8000"/>
                    </a:gs>
                    <a:gs pos="78000">
                      <a:srgbClr val="FF8A35"/>
                    </a:gs>
                    <a:gs pos="100000">
                      <a:schemeClr val="accent6">
                        <a:tint val="12000"/>
                        <a:satMod val="255000"/>
                      </a:schemeClr>
                    </a:gs>
                  </a:gsLst>
                  <a:lin ang="5400000"/>
                </a:gradFill>
                <a:effectLst>
                  <a:innerShdw blurRad="69850" dist="43180" dir="5400000">
                    <a:srgbClr val="000000">
                      <a:alpha val="65000"/>
                    </a:srgbClr>
                  </a:innerShdw>
                </a:effectLst>
              </a:rPr>
              <a:t>Thank You!</a:t>
            </a:r>
          </a:p>
        </p:txBody>
      </p:sp>
    </p:spTree>
    <p:extLst>
      <p:ext uri="{BB962C8B-B14F-4D97-AF65-F5344CB8AC3E}">
        <p14:creationId xmlns:p14="http://schemas.microsoft.com/office/powerpoint/2010/main" val="3932356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FFB2B7-F2E0-0943-8604-4D7B2F1593B3}"/>
              </a:ext>
            </a:extLst>
          </p:cNvPr>
          <p:cNvSpPr>
            <a:spLocks noGrp="1"/>
          </p:cNvSpPr>
          <p:nvPr>
            <p:ph idx="1"/>
          </p:nvPr>
        </p:nvSpPr>
        <p:spPr>
          <a:xfrm>
            <a:off x="5562600" y="2133602"/>
            <a:ext cx="8397875" cy="5851525"/>
          </a:xfrm>
        </p:spPr>
        <p:txBody>
          <a:bodyPr/>
          <a:lstStyle/>
          <a:p>
            <a:r>
              <a:rPr lang="en-US" sz="3602" dirty="0">
                <a:solidFill>
                  <a:srgbClr val="FF0000"/>
                </a:solidFill>
              </a:rPr>
              <a:t>Async event notification</a:t>
            </a:r>
          </a:p>
          <a:p>
            <a:r>
              <a:rPr lang="en-US" sz="3602" dirty="0">
                <a:solidFill>
                  <a:srgbClr val="FF0000"/>
                </a:solidFill>
              </a:rPr>
              <a:t>Cross-model notification</a:t>
            </a:r>
          </a:p>
          <a:p>
            <a:pPr lvl="1"/>
            <a:r>
              <a:rPr lang="en-US" sz="2802" dirty="0"/>
              <a:t>Announce model type, characteristics</a:t>
            </a:r>
          </a:p>
          <a:p>
            <a:pPr lvl="1"/>
            <a:r>
              <a:rPr lang="en-US" sz="2802" dirty="0"/>
              <a:t>Coordinate resource utilization, programming blocks</a:t>
            </a:r>
          </a:p>
          <a:p>
            <a:r>
              <a:rPr lang="en-US" sz="3602" dirty="0">
                <a:solidFill>
                  <a:srgbClr val="FF0000"/>
                </a:solidFill>
              </a:rPr>
              <a:t>Generalized tool support</a:t>
            </a:r>
          </a:p>
          <a:p>
            <a:pPr lvl="1"/>
            <a:r>
              <a:rPr lang="en-US" sz="2802" dirty="0"/>
              <a:t>Co-launch daemons with job</a:t>
            </a:r>
          </a:p>
          <a:p>
            <a:pPr lvl="1"/>
            <a:r>
              <a:rPr lang="en-US" sz="2802" dirty="0"/>
              <a:t>Forward stdio channels</a:t>
            </a:r>
          </a:p>
          <a:p>
            <a:pPr lvl="1"/>
            <a:r>
              <a:rPr lang="en-US" sz="2802" dirty="0"/>
              <a:t>Query job, system info, network traffic, process counters, etc.</a:t>
            </a:r>
          </a:p>
          <a:p>
            <a:pPr lvl="1"/>
            <a:r>
              <a:rPr lang="en-US" sz="2802" dirty="0"/>
              <a:t>Standardized attachment, launch methods</a:t>
            </a:r>
          </a:p>
        </p:txBody>
      </p:sp>
      <p:sp>
        <p:nvSpPr>
          <p:cNvPr id="3" name="Title 2">
            <a:extLst>
              <a:ext uri="{FF2B5EF4-FFF2-40B4-BE49-F238E27FC236}">
                <a16:creationId xmlns:a16="http://schemas.microsoft.com/office/drawing/2014/main" id="{90BB76CD-6E11-5448-8F89-2EEC2400224A}"/>
              </a:ext>
            </a:extLst>
          </p:cNvPr>
          <p:cNvSpPr>
            <a:spLocks noGrp="1"/>
          </p:cNvSpPr>
          <p:nvPr>
            <p:ph type="title"/>
          </p:nvPr>
        </p:nvSpPr>
        <p:spPr/>
        <p:txBody>
          <a:bodyPr/>
          <a:lstStyle/>
          <a:p>
            <a:r>
              <a:rPr lang="en-US" dirty="0"/>
              <a:t>Build Upon It</a:t>
            </a:r>
          </a:p>
        </p:txBody>
      </p:sp>
      <p:pic>
        <p:nvPicPr>
          <p:cNvPr id="5122" name="Picture 2" descr="alt=&quot;Classroom Freebies: Free Science Internet Resources #2 - January &quot;">
            <a:extLst>
              <a:ext uri="{FF2B5EF4-FFF2-40B4-BE49-F238E27FC236}">
                <a16:creationId xmlns:a16="http://schemas.microsoft.com/office/drawing/2014/main" id="{F7966463-B1F5-9D4D-B518-0229719EC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2438399"/>
            <a:ext cx="4038600" cy="5177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Teacher Toolbox Clipart - Clipart library">
            <a:extLst>
              <a:ext uri="{FF2B5EF4-FFF2-40B4-BE49-F238E27FC236}">
                <a16:creationId xmlns:a16="http://schemas.microsoft.com/office/drawing/2014/main" id="{3C39591D-F17D-5041-AC38-96C09D411A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5204" y="5943601"/>
            <a:ext cx="1398411" cy="12605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duckduckgo.com/i/15fd0394.png">
            <a:extLst>
              <a:ext uri="{FF2B5EF4-FFF2-40B4-BE49-F238E27FC236}">
                <a16:creationId xmlns:a16="http://schemas.microsoft.com/office/drawing/2014/main" id="{ACAAF57D-2FE4-3540-AA80-061F69B9B5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30521" y="3463265"/>
            <a:ext cx="1034757" cy="3695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4671D2C-0D4A-D34E-98D5-1F556ECBDCA5}"/>
              </a:ext>
            </a:extLst>
          </p:cNvPr>
          <p:cNvPicPr>
            <a:picLocks noChangeAspect="1"/>
          </p:cNvPicPr>
          <p:nvPr/>
        </p:nvPicPr>
        <p:blipFill>
          <a:blip r:embed="rId6"/>
          <a:stretch>
            <a:fillRect/>
          </a:stretch>
        </p:blipFill>
        <p:spPr>
          <a:xfrm>
            <a:off x="13198476" y="3051697"/>
            <a:ext cx="1066802" cy="371162"/>
          </a:xfrm>
          <a:prstGeom prst="rect">
            <a:avLst/>
          </a:prstGeom>
        </p:spPr>
      </p:pic>
    </p:spTree>
    <p:extLst>
      <p:ext uri="{BB962C8B-B14F-4D97-AF65-F5344CB8AC3E}">
        <p14:creationId xmlns:p14="http://schemas.microsoft.com/office/powerpoint/2010/main" val="2014377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FFB2B7-F2E0-0943-8604-4D7B2F1593B3}"/>
              </a:ext>
            </a:extLst>
          </p:cNvPr>
          <p:cNvSpPr>
            <a:spLocks noGrp="1"/>
          </p:cNvSpPr>
          <p:nvPr>
            <p:ph idx="1"/>
          </p:nvPr>
        </p:nvSpPr>
        <p:spPr>
          <a:xfrm>
            <a:off x="533400" y="2027241"/>
            <a:ext cx="8839200" cy="5851525"/>
          </a:xfrm>
        </p:spPr>
        <p:txBody>
          <a:bodyPr/>
          <a:lstStyle/>
          <a:p>
            <a:r>
              <a:rPr lang="en-US" sz="3602" dirty="0">
                <a:solidFill>
                  <a:srgbClr val="FF0000"/>
                </a:solidFill>
              </a:rPr>
              <a:t>Allocation support</a:t>
            </a:r>
          </a:p>
          <a:p>
            <a:pPr lvl="1"/>
            <a:r>
              <a:rPr lang="en-US" sz="3000" dirty="0"/>
              <a:t>Dynamically add/remove/loan nodes</a:t>
            </a:r>
          </a:p>
          <a:p>
            <a:pPr lvl="1"/>
            <a:r>
              <a:rPr lang="en-US" sz="3000" dirty="0"/>
              <a:t>Register pre-emption acceptance, handshake</a:t>
            </a:r>
          </a:p>
          <a:p>
            <a:r>
              <a:rPr lang="en-US" sz="3602" dirty="0">
                <a:solidFill>
                  <a:srgbClr val="FF0000"/>
                </a:solidFill>
              </a:rPr>
              <a:t>Dynamic process groups</a:t>
            </a:r>
          </a:p>
          <a:p>
            <a:pPr lvl="1"/>
            <a:r>
              <a:rPr lang="en-US" sz="3000" dirty="0"/>
              <a:t>Async group construct/destruct</a:t>
            </a:r>
          </a:p>
          <a:p>
            <a:pPr lvl="1"/>
            <a:r>
              <a:rPr lang="en-US" sz="3000" dirty="0"/>
              <a:t>Notification of process departure/failure</a:t>
            </a:r>
          </a:p>
          <a:p>
            <a:r>
              <a:rPr lang="en-US" sz="3602" dirty="0">
                <a:solidFill>
                  <a:srgbClr val="FF0000"/>
                </a:solidFill>
              </a:rPr>
              <a:t>File system integration</a:t>
            </a:r>
          </a:p>
          <a:p>
            <a:pPr lvl="1"/>
            <a:r>
              <a:rPr lang="en-US" sz="3000" dirty="0"/>
              <a:t>Pre-cache files, specify storage strategies</a:t>
            </a:r>
          </a:p>
        </p:txBody>
      </p:sp>
      <p:sp>
        <p:nvSpPr>
          <p:cNvPr id="3" name="Title 2">
            <a:extLst>
              <a:ext uri="{FF2B5EF4-FFF2-40B4-BE49-F238E27FC236}">
                <a16:creationId xmlns:a16="http://schemas.microsoft.com/office/drawing/2014/main" id="{90BB76CD-6E11-5448-8F89-2EEC2400224A}"/>
              </a:ext>
            </a:extLst>
          </p:cNvPr>
          <p:cNvSpPr>
            <a:spLocks noGrp="1"/>
          </p:cNvSpPr>
          <p:nvPr>
            <p:ph type="title"/>
          </p:nvPr>
        </p:nvSpPr>
        <p:spPr/>
        <p:txBody>
          <a:bodyPr/>
          <a:lstStyle/>
          <a:p>
            <a:r>
              <a:rPr lang="en-US" dirty="0"/>
              <a:t>Sprinkle Some Magic Dust</a:t>
            </a:r>
          </a:p>
        </p:txBody>
      </p:sp>
      <p:pic>
        <p:nvPicPr>
          <p:cNvPr id="6146" name="Picture 2" descr="alt=&quot;Free Mad Scientist Clipart - Clipart library&quot;">
            <a:extLst>
              <a:ext uri="{FF2B5EF4-FFF2-40B4-BE49-F238E27FC236}">
                <a16:creationId xmlns:a16="http://schemas.microsoft.com/office/drawing/2014/main" id="{9188D96A-69C6-564E-8CF3-6CEC7D3AD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200" y="2171705"/>
            <a:ext cx="4285472" cy="5562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0908E93-96DA-8B44-BE0C-60E66CB2AC54}"/>
              </a:ext>
            </a:extLst>
          </p:cNvPr>
          <p:cNvPicPr>
            <a:picLocks noChangeAspect="1"/>
          </p:cNvPicPr>
          <p:nvPr/>
        </p:nvPicPr>
        <p:blipFill>
          <a:blip r:embed="rId4"/>
          <a:stretch>
            <a:fillRect/>
          </a:stretch>
        </p:blipFill>
        <p:spPr>
          <a:xfrm>
            <a:off x="12273461" y="258764"/>
            <a:ext cx="2207762" cy="1371602"/>
          </a:xfrm>
          <a:prstGeom prst="rect">
            <a:avLst/>
          </a:prstGeom>
        </p:spPr>
      </p:pic>
      <p:pic>
        <p:nvPicPr>
          <p:cNvPr id="6148" name="Picture 4" descr="alt=&quot;Fairy Dust Clipart&quot; title=&quot;Fairy Dust Clipart&quot; ">
            <a:extLst>
              <a:ext uri="{FF2B5EF4-FFF2-40B4-BE49-F238E27FC236}">
                <a16:creationId xmlns:a16="http://schemas.microsoft.com/office/drawing/2014/main" id="{4CD55E2F-4812-FC40-98A7-4527E4FCD31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86623" y="2027239"/>
            <a:ext cx="1330962" cy="1096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512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bwMode="auto">
          <a:xfrm>
            <a:off x="7660253" y="2009919"/>
            <a:ext cx="4958470" cy="4573765"/>
          </a:xfrm>
          <a:prstGeom prst="roundRect">
            <a:avLst/>
          </a:prstGeom>
          <a:solidFill>
            <a:srgbClr val="FFEBCD"/>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29" name="Rounded Rectangle 28"/>
          <p:cNvSpPr/>
          <p:nvPr/>
        </p:nvSpPr>
        <p:spPr bwMode="auto">
          <a:xfrm>
            <a:off x="2194562" y="2594679"/>
            <a:ext cx="3749042" cy="4513717"/>
          </a:xfrm>
          <a:prstGeom prst="roundRect">
            <a:avLst/>
          </a:prstGeom>
          <a:solidFill>
            <a:srgbClr val="FFFF00">
              <a:alpha val="39000"/>
            </a:srgbClr>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4" name="Title 3"/>
          <p:cNvSpPr>
            <a:spLocks noGrp="1"/>
          </p:cNvSpPr>
          <p:nvPr>
            <p:ph type="title"/>
          </p:nvPr>
        </p:nvSpPr>
        <p:spPr/>
        <p:txBody>
          <a:bodyPr/>
          <a:lstStyle/>
          <a:p>
            <a:r>
              <a:rPr lang="en-US" dirty="0"/>
              <a:t>PMIx-SMS Interactions</a:t>
            </a:r>
          </a:p>
        </p:txBody>
      </p:sp>
      <p:sp>
        <p:nvSpPr>
          <p:cNvPr id="5" name="Cloud 4"/>
          <p:cNvSpPr/>
          <p:nvPr/>
        </p:nvSpPr>
        <p:spPr bwMode="auto">
          <a:xfrm>
            <a:off x="2333301" y="2743202"/>
            <a:ext cx="3386434" cy="164592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algn="ctr" defTabSz="1097253"/>
            <a:endParaRPr lang="en-US" sz="2880" dirty="0">
              <a:solidFill>
                <a:schemeClr val="bg1"/>
              </a:solidFill>
              <a:latin typeface="Arial" pitchFamily="-65" charset="0"/>
              <a:ea typeface="ＭＳ Ｐゴシック" pitchFamily="-65" charset="-128"/>
              <a:cs typeface="ＭＳ Ｐゴシック" pitchFamily="-65" charset="-128"/>
            </a:endParaRPr>
          </a:p>
        </p:txBody>
      </p:sp>
      <p:sp>
        <p:nvSpPr>
          <p:cNvPr id="6" name="Cloud 5"/>
          <p:cNvSpPr/>
          <p:nvPr/>
        </p:nvSpPr>
        <p:spPr bwMode="auto">
          <a:xfrm>
            <a:off x="2333301" y="5394962"/>
            <a:ext cx="3386434" cy="1645920"/>
          </a:xfrm>
          <a:prstGeom prst="cloud">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algn="ctr" defTabSz="1097253" fontAlgn="ctr">
              <a:spcBef>
                <a:spcPts val="0"/>
              </a:spcBef>
            </a:pPr>
            <a:endParaRPr lang="en-US" sz="2880" dirty="0">
              <a:solidFill>
                <a:schemeClr val="bg1"/>
              </a:solidFill>
              <a:latin typeface="Arial" pitchFamily="-65" charset="0"/>
              <a:ea typeface="ＭＳ Ｐゴシック" pitchFamily="-65" charset="-128"/>
              <a:cs typeface="ＭＳ Ｐゴシック" pitchFamily="-65" charset="-128"/>
            </a:endParaRPr>
          </a:p>
        </p:txBody>
      </p:sp>
      <p:sp>
        <p:nvSpPr>
          <p:cNvPr id="7" name="Oval 6"/>
          <p:cNvSpPr/>
          <p:nvPr/>
        </p:nvSpPr>
        <p:spPr bwMode="auto">
          <a:xfrm>
            <a:off x="7783202" y="3770075"/>
            <a:ext cx="2011680" cy="201168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8" name="TextBox 7"/>
          <p:cNvSpPr txBox="1"/>
          <p:nvPr/>
        </p:nvSpPr>
        <p:spPr>
          <a:xfrm>
            <a:off x="8390663" y="3816963"/>
            <a:ext cx="998991" cy="720518"/>
          </a:xfrm>
          <a:prstGeom prst="rect">
            <a:avLst/>
          </a:prstGeom>
          <a:noFill/>
        </p:spPr>
        <p:txBody>
          <a:bodyPr wrap="none" rtlCol="0">
            <a:spAutoFit/>
          </a:bodyPr>
          <a:lstStyle/>
          <a:p>
            <a:r>
              <a:rPr lang="en-US" sz="4082" dirty="0"/>
              <a:t>RM</a:t>
            </a:r>
          </a:p>
        </p:txBody>
      </p:sp>
      <p:sp>
        <p:nvSpPr>
          <p:cNvPr id="10" name="Rounded Rectangle 9"/>
          <p:cNvSpPr/>
          <p:nvPr/>
        </p:nvSpPr>
        <p:spPr bwMode="auto">
          <a:xfrm>
            <a:off x="4750321" y="4424909"/>
            <a:ext cx="1188722" cy="810822"/>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algn="ctr" defTabSz="1097253"/>
            <a:r>
              <a:rPr lang="en-US" sz="2162" dirty="0">
                <a:solidFill>
                  <a:schemeClr val="bg1"/>
                </a:solidFill>
                <a:latin typeface="Arial" pitchFamily="-65" charset="0"/>
                <a:ea typeface="ＭＳ Ｐゴシック" pitchFamily="-65" charset="-128"/>
                <a:cs typeface="ＭＳ Ｐゴシック" pitchFamily="-65" charset="-128"/>
              </a:rPr>
              <a:t>PMIx</a:t>
            </a:r>
          </a:p>
          <a:p>
            <a:pPr algn="ctr" defTabSz="1097253"/>
            <a:r>
              <a:rPr lang="en-US" sz="2162" dirty="0">
                <a:solidFill>
                  <a:schemeClr val="bg1"/>
                </a:solidFill>
                <a:latin typeface="Arial" pitchFamily="-65" charset="0"/>
                <a:ea typeface="ＭＳ Ｐゴシック" pitchFamily="-65" charset="-128"/>
                <a:cs typeface="ＭＳ Ｐゴシック" pitchFamily="-65" charset="-128"/>
              </a:rPr>
              <a:t>Client</a:t>
            </a:r>
          </a:p>
        </p:txBody>
      </p:sp>
      <p:sp>
        <p:nvSpPr>
          <p:cNvPr id="16" name="Oval 15"/>
          <p:cNvSpPr/>
          <p:nvPr/>
        </p:nvSpPr>
        <p:spPr bwMode="auto">
          <a:xfrm>
            <a:off x="9448422" y="4410156"/>
            <a:ext cx="346462" cy="742558"/>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18" name="Can 17"/>
          <p:cNvSpPr/>
          <p:nvPr/>
        </p:nvSpPr>
        <p:spPr bwMode="auto">
          <a:xfrm>
            <a:off x="10466383" y="3148914"/>
            <a:ext cx="772510" cy="611704"/>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algn="ctr" defTabSz="1097253"/>
            <a:r>
              <a:rPr lang="en-US" sz="1920" dirty="0">
                <a:solidFill>
                  <a:schemeClr val="bg1"/>
                </a:solidFill>
                <a:latin typeface="Arial" pitchFamily="-65" charset="0"/>
                <a:ea typeface="ＭＳ Ｐゴシック" pitchFamily="-65" charset="-128"/>
                <a:cs typeface="ＭＳ Ｐゴシック" pitchFamily="-65" charset="-128"/>
              </a:rPr>
              <a:t>FS</a:t>
            </a:r>
          </a:p>
        </p:txBody>
      </p:sp>
      <p:sp>
        <p:nvSpPr>
          <p:cNvPr id="19" name="Rounded Rectangle 18"/>
          <p:cNvSpPr/>
          <p:nvPr/>
        </p:nvSpPr>
        <p:spPr bwMode="auto">
          <a:xfrm>
            <a:off x="10340069" y="4305631"/>
            <a:ext cx="1025138" cy="39776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algn="ctr" defTabSz="1097253"/>
            <a:r>
              <a:rPr lang="en-US" sz="1920" dirty="0">
                <a:solidFill>
                  <a:schemeClr val="bg1"/>
                </a:solidFill>
                <a:latin typeface="Arial" pitchFamily="-65" charset="0"/>
                <a:ea typeface="ＭＳ Ｐゴシック" pitchFamily="-65" charset="-128"/>
                <a:cs typeface="ＭＳ Ｐゴシック" pitchFamily="-65" charset="-128"/>
              </a:rPr>
              <a:t>Fabric</a:t>
            </a:r>
          </a:p>
        </p:txBody>
      </p:sp>
      <p:grpSp>
        <p:nvGrpSpPr>
          <p:cNvPr id="26" name="Group 25"/>
          <p:cNvGrpSpPr/>
          <p:nvPr/>
        </p:nvGrpSpPr>
        <p:grpSpPr>
          <a:xfrm>
            <a:off x="10792134" y="5011215"/>
            <a:ext cx="121006" cy="491941"/>
            <a:chOff x="8364918" y="3861562"/>
            <a:chExt cx="100838" cy="409951"/>
          </a:xfrm>
        </p:grpSpPr>
        <p:sp>
          <p:nvSpPr>
            <p:cNvPr id="20" name="Oval 19"/>
            <p:cNvSpPr/>
            <p:nvPr/>
          </p:nvSpPr>
          <p:spPr bwMode="auto">
            <a:xfrm>
              <a:off x="8364918" y="3861562"/>
              <a:ext cx="100838" cy="10083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21" name="Oval 20"/>
            <p:cNvSpPr/>
            <p:nvPr/>
          </p:nvSpPr>
          <p:spPr bwMode="auto">
            <a:xfrm>
              <a:off x="8364918" y="4013962"/>
              <a:ext cx="100838" cy="10083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25" name="Oval 24"/>
            <p:cNvSpPr/>
            <p:nvPr/>
          </p:nvSpPr>
          <p:spPr bwMode="auto">
            <a:xfrm>
              <a:off x="8364918" y="4170675"/>
              <a:ext cx="100838" cy="10083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grpSp>
      <p:sp>
        <p:nvSpPr>
          <p:cNvPr id="27" name="Rounded Rectangle 26"/>
          <p:cNvSpPr/>
          <p:nvPr/>
        </p:nvSpPr>
        <p:spPr bwMode="auto">
          <a:xfrm>
            <a:off x="10340069" y="5812815"/>
            <a:ext cx="1025138" cy="39776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algn="ctr" defTabSz="1097253"/>
            <a:r>
              <a:rPr lang="en-US" sz="1920" dirty="0">
                <a:solidFill>
                  <a:schemeClr val="bg1"/>
                </a:solidFill>
                <a:latin typeface="Arial" pitchFamily="-65" charset="0"/>
                <a:ea typeface="ＭＳ Ｐゴシック" pitchFamily="-65" charset="-128"/>
                <a:cs typeface="ＭＳ Ｐゴシック" pitchFamily="-65" charset="-128"/>
              </a:rPr>
              <a:t>RAS</a:t>
            </a:r>
          </a:p>
        </p:txBody>
      </p:sp>
      <p:sp>
        <p:nvSpPr>
          <p:cNvPr id="28" name="Left Brace 27"/>
          <p:cNvSpPr/>
          <p:nvPr/>
        </p:nvSpPr>
        <p:spPr bwMode="auto">
          <a:xfrm>
            <a:off x="9794881" y="3038555"/>
            <a:ext cx="545186" cy="3474720"/>
          </a:xfrm>
          <a:prstGeom prst="leftBrace">
            <a:avLst/>
          </a:prstGeom>
          <a:noFill/>
          <a:ln w="28575" cap="flat" cmpd="sng" algn="ctr">
            <a:solidFill>
              <a:srgbClr val="00B050"/>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30" name="TextBox 29"/>
          <p:cNvSpPr txBox="1"/>
          <p:nvPr/>
        </p:nvSpPr>
        <p:spPr>
          <a:xfrm>
            <a:off x="2864714" y="4486448"/>
            <a:ext cx="1233030" cy="720518"/>
          </a:xfrm>
          <a:prstGeom prst="rect">
            <a:avLst/>
          </a:prstGeom>
          <a:noFill/>
        </p:spPr>
        <p:txBody>
          <a:bodyPr wrap="none" rtlCol="0">
            <a:spAutoFit/>
          </a:bodyPr>
          <a:lstStyle/>
          <a:p>
            <a:r>
              <a:rPr lang="en-US" sz="4082" dirty="0"/>
              <a:t>APP</a:t>
            </a:r>
          </a:p>
        </p:txBody>
      </p:sp>
      <p:sp>
        <p:nvSpPr>
          <p:cNvPr id="2" name="TextBox 1"/>
          <p:cNvSpPr txBox="1"/>
          <p:nvPr/>
        </p:nvSpPr>
        <p:spPr>
          <a:xfrm>
            <a:off x="6119114" y="3923463"/>
            <a:ext cx="1479892" cy="610039"/>
          </a:xfrm>
          <a:prstGeom prst="rect">
            <a:avLst/>
          </a:prstGeom>
          <a:noFill/>
        </p:spPr>
        <p:txBody>
          <a:bodyPr wrap="none" rtlCol="0">
            <a:spAutoFit/>
          </a:bodyPr>
          <a:lstStyle/>
          <a:p>
            <a:pPr algn="ctr"/>
            <a:r>
              <a:rPr lang="en-US" sz="1682" dirty="0">
                <a:solidFill>
                  <a:srgbClr val="FF0000"/>
                </a:solidFill>
                <a:latin typeface="+mn-lt"/>
                <a:ea typeface="Lucida Handwriting" charset="0"/>
                <a:cs typeface="Lucida Handwriting" charset="0"/>
              </a:rPr>
              <a:t>Orchestration</a:t>
            </a:r>
          </a:p>
          <a:p>
            <a:pPr algn="ctr"/>
            <a:r>
              <a:rPr lang="en-US" sz="1682" dirty="0">
                <a:solidFill>
                  <a:srgbClr val="FF0000"/>
                </a:solidFill>
                <a:latin typeface="+mn-lt"/>
                <a:ea typeface="Lucida Handwriting" charset="0"/>
                <a:cs typeface="Lucida Handwriting" charset="0"/>
              </a:rPr>
              <a:t>Requests</a:t>
            </a:r>
          </a:p>
        </p:txBody>
      </p:sp>
      <p:sp>
        <p:nvSpPr>
          <p:cNvPr id="3" name="TextBox 2"/>
          <p:cNvSpPr txBox="1"/>
          <p:nvPr/>
        </p:nvSpPr>
        <p:spPr>
          <a:xfrm>
            <a:off x="6215825" y="5185461"/>
            <a:ext cx="1263487" cy="351186"/>
          </a:xfrm>
          <a:prstGeom prst="rect">
            <a:avLst/>
          </a:prstGeom>
          <a:noFill/>
        </p:spPr>
        <p:txBody>
          <a:bodyPr wrap="none" rtlCol="0">
            <a:spAutoFit/>
          </a:bodyPr>
          <a:lstStyle/>
          <a:p>
            <a:r>
              <a:rPr lang="en-US" sz="1682" dirty="0">
                <a:solidFill>
                  <a:srgbClr val="FF0000"/>
                </a:solidFill>
                <a:latin typeface="+mn-lt"/>
                <a:ea typeface="Lucida Handwriting" charset="0"/>
                <a:cs typeface="Lucida Handwriting" charset="0"/>
              </a:rPr>
              <a:t>Responses</a:t>
            </a:r>
          </a:p>
        </p:txBody>
      </p:sp>
      <p:sp>
        <p:nvSpPr>
          <p:cNvPr id="17" name="Left Arrow 16"/>
          <p:cNvSpPr/>
          <p:nvPr/>
        </p:nvSpPr>
        <p:spPr bwMode="auto">
          <a:xfrm flipH="1">
            <a:off x="5939037" y="4562384"/>
            <a:ext cx="1838002" cy="282022"/>
          </a:xfrm>
          <a:prstGeom prst="lef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31" name="Left Arrow 30"/>
          <p:cNvSpPr/>
          <p:nvPr/>
        </p:nvSpPr>
        <p:spPr bwMode="auto">
          <a:xfrm>
            <a:off x="5939039" y="4827404"/>
            <a:ext cx="2011682" cy="304818"/>
          </a:xfrm>
          <a:prstGeom prst="lef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34" name="TextBox 33"/>
          <p:cNvSpPr txBox="1"/>
          <p:nvPr/>
        </p:nvSpPr>
        <p:spPr>
          <a:xfrm>
            <a:off x="11731877" y="4703397"/>
            <a:ext cx="609462" cy="387798"/>
          </a:xfrm>
          <a:prstGeom prst="rect">
            <a:avLst/>
          </a:prstGeom>
          <a:solidFill>
            <a:schemeClr val="accent1"/>
          </a:solidFill>
        </p:spPr>
        <p:txBody>
          <a:bodyPr wrap="none" rtlCol="0">
            <a:spAutoFit/>
          </a:bodyPr>
          <a:lstStyle/>
          <a:p>
            <a:r>
              <a:rPr lang="en-US" sz="1920" dirty="0">
                <a:solidFill>
                  <a:schemeClr val="bg1"/>
                </a:solidFill>
              </a:rPr>
              <a:t>NIC</a:t>
            </a:r>
          </a:p>
        </p:txBody>
      </p:sp>
      <p:sp>
        <p:nvSpPr>
          <p:cNvPr id="35" name="TextBox 34"/>
          <p:cNvSpPr txBox="1"/>
          <p:nvPr/>
        </p:nvSpPr>
        <p:spPr>
          <a:xfrm>
            <a:off x="11583145" y="3693895"/>
            <a:ext cx="867545" cy="683264"/>
          </a:xfrm>
          <a:prstGeom prst="rect">
            <a:avLst/>
          </a:prstGeom>
          <a:solidFill>
            <a:schemeClr val="accent1"/>
          </a:solidFill>
        </p:spPr>
        <p:txBody>
          <a:bodyPr wrap="none" rtlCol="0">
            <a:spAutoFit/>
          </a:bodyPr>
          <a:lstStyle/>
          <a:p>
            <a:pPr algn="ctr"/>
            <a:r>
              <a:rPr lang="en-US" sz="1920" dirty="0">
                <a:solidFill>
                  <a:schemeClr val="bg1"/>
                </a:solidFill>
              </a:rPr>
              <a:t>Fabric</a:t>
            </a:r>
          </a:p>
          <a:p>
            <a:pPr algn="ctr"/>
            <a:r>
              <a:rPr lang="en-US" sz="1920" dirty="0">
                <a:solidFill>
                  <a:schemeClr val="bg1"/>
                </a:solidFill>
              </a:rPr>
              <a:t>Mgr</a:t>
            </a:r>
          </a:p>
        </p:txBody>
      </p:sp>
      <p:cxnSp>
        <p:nvCxnSpPr>
          <p:cNvPr id="36" name="Straight Connector 35"/>
          <p:cNvCxnSpPr>
            <a:endCxn id="35" idx="1"/>
          </p:cNvCxnSpPr>
          <p:nvPr/>
        </p:nvCxnSpPr>
        <p:spPr>
          <a:xfrm flipV="1">
            <a:off x="11387099" y="4035527"/>
            <a:ext cx="196046" cy="509065"/>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34" idx="1"/>
          </p:cNvCxnSpPr>
          <p:nvPr/>
        </p:nvCxnSpPr>
        <p:spPr>
          <a:xfrm>
            <a:off x="11387102" y="4544585"/>
            <a:ext cx="344775" cy="352711"/>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765971" y="4368513"/>
            <a:ext cx="1359859" cy="835099"/>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dirty="0">
                <a:solidFill>
                  <a:schemeClr val="bg1"/>
                </a:solidFill>
              </a:rPr>
              <a:t>PMIx</a:t>
            </a:r>
          </a:p>
          <a:p>
            <a:pPr algn="ctr"/>
            <a:r>
              <a:rPr lang="en-US" sz="1920" dirty="0">
                <a:solidFill>
                  <a:schemeClr val="bg1"/>
                </a:solidFill>
              </a:rPr>
              <a:t>Server</a:t>
            </a:r>
          </a:p>
        </p:txBody>
      </p:sp>
      <p:cxnSp>
        <p:nvCxnSpPr>
          <p:cNvPr id="40" name="Straight Connector 39"/>
          <p:cNvCxnSpPr>
            <a:endCxn id="16" idx="2"/>
          </p:cNvCxnSpPr>
          <p:nvPr/>
        </p:nvCxnSpPr>
        <p:spPr bwMode="auto">
          <a:xfrm flipV="1">
            <a:off x="9125831" y="4781436"/>
            <a:ext cx="322590" cy="4626"/>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41" name="TextBox 40"/>
          <p:cNvSpPr txBox="1"/>
          <p:nvPr/>
        </p:nvSpPr>
        <p:spPr>
          <a:xfrm>
            <a:off x="3468511" y="5826715"/>
            <a:ext cx="1116011" cy="720518"/>
          </a:xfrm>
          <a:prstGeom prst="rect">
            <a:avLst/>
          </a:prstGeom>
          <a:noFill/>
        </p:spPr>
        <p:txBody>
          <a:bodyPr wrap="none" rtlCol="0">
            <a:spAutoFit/>
          </a:bodyPr>
          <a:lstStyle/>
          <a:p>
            <a:r>
              <a:rPr lang="en-US" sz="4082" dirty="0">
                <a:solidFill>
                  <a:schemeClr val="bg1"/>
                </a:solidFill>
              </a:rPr>
              <a:t>MPI</a:t>
            </a:r>
          </a:p>
        </p:txBody>
      </p:sp>
      <p:sp>
        <p:nvSpPr>
          <p:cNvPr id="42" name="TextBox 41"/>
          <p:cNvSpPr txBox="1"/>
          <p:nvPr/>
        </p:nvSpPr>
        <p:spPr>
          <a:xfrm>
            <a:off x="2942810" y="3200739"/>
            <a:ext cx="2252540" cy="720518"/>
          </a:xfrm>
          <a:prstGeom prst="rect">
            <a:avLst/>
          </a:prstGeom>
          <a:noFill/>
        </p:spPr>
        <p:txBody>
          <a:bodyPr wrap="none" rtlCol="0">
            <a:spAutoFit/>
          </a:bodyPr>
          <a:lstStyle/>
          <a:p>
            <a:r>
              <a:rPr lang="en-US" sz="4082" dirty="0">
                <a:solidFill>
                  <a:schemeClr val="bg1"/>
                </a:solidFill>
              </a:rPr>
              <a:t>OpenMP</a:t>
            </a:r>
          </a:p>
        </p:txBody>
      </p:sp>
      <p:cxnSp>
        <p:nvCxnSpPr>
          <p:cNvPr id="44" name="Straight Connector 43"/>
          <p:cNvCxnSpPr>
            <a:endCxn id="10" idx="1"/>
          </p:cNvCxnSpPr>
          <p:nvPr/>
        </p:nvCxnSpPr>
        <p:spPr bwMode="auto">
          <a:xfrm>
            <a:off x="4166739" y="4382346"/>
            <a:ext cx="583582" cy="447976"/>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49" name="Straight Connector 48"/>
          <p:cNvCxnSpPr>
            <a:endCxn id="10" idx="1"/>
          </p:cNvCxnSpPr>
          <p:nvPr/>
        </p:nvCxnSpPr>
        <p:spPr bwMode="auto">
          <a:xfrm flipV="1">
            <a:off x="4273817" y="4830318"/>
            <a:ext cx="476504" cy="595117"/>
          </a:xfrm>
          <a:prstGeom prst="line">
            <a:avLst/>
          </a:prstGeom>
          <a:solidFill>
            <a:schemeClr val="accent1"/>
          </a:solidFill>
          <a:ln w="28575" cap="flat" cmpd="sng" algn="ctr">
            <a:solidFill>
              <a:srgbClr val="00B050"/>
            </a:solidFill>
            <a:prstDash val="solid"/>
            <a:round/>
            <a:headEnd type="none" w="med" len="med"/>
            <a:tailEnd type="none" w="med" len="med"/>
          </a:ln>
          <a:effectLst/>
        </p:spPr>
      </p:cxnSp>
      <p:pic>
        <p:nvPicPr>
          <p:cNvPr id="51"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72805" y="6358273"/>
            <a:ext cx="1986330" cy="1229818"/>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2" name="Oval 51"/>
          <p:cNvSpPr/>
          <p:nvPr/>
        </p:nvSpPr>
        <p:spPr bwMode="auto">
          <a:xfrm>
            <a:off x="7765972" y="6858000"/>
            <a:ext cx="246162" cy="36576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53" name="Freeform 52"/>
          <p:cNvSpPr/>
          <p:nvPr/>
        </p:nvSpPr>
        <p:spPr bwMode="auto">
          <a:xfrm>
            <a:off x="7986268" y="5145230"/>
            <a:ext cx="1026386" cy="1764917"/>
          </a:xfrm>
          <a:custGeom>
            <a:avLst/>
            <a:gdLst>
              <a:gd name="connsiteX0" fmla="*/ 476092 w 855321"/>
              <a:gd name="connsiteY0" fmla="*/ 335 h 1428613"/>
              <a:gd name="connsiteX1" fmla="*/ 838830 w 855321"/>
              <a:gd name="connsiteY1" fmla="*/ 234603 h 1428613"/>
              <a:gd name="connsiteX2" fmla="*/ 0 w 855321"/>
              <a:gd name="connsiteY2" fmla="*/ 1428613 h 1428613"/>
              <a:gd name="connsiteX3" fmla="*/ 0 w 855321"/>
              <a:gd name="connsiteY3" fmla="*/ 1428613 h 1428613"/>
            </a:gdLst>
            <a:ahLst/>
            <a:cxnLst>
              <a:cxn ang="0">
                <a:pos x="connsiteX0" y="connsiteY0"/>
              </a:cxn>
              <a:cxn ang="0">
                <a:pos x="connsiteX1" y="connsiteY1"/>
              </a:cxn>
              <a:cxn ang="0">
                <a:pos x="connsiteX2" y="connsiteY2"/>
              </a:cxn>
              <a:cxn ang="0">
                <a:pos x="connsiteX3" y="connsiteY3"/>
              </a:cxn>
            </a:cxnLst>
            <a:rect l="l" t="t" r="r" b="b"/>
            <a:pathLst>
              <a:path w="855321" h="1428613">
                <a:moveTo>
                  <a:pt x="476092" y="335"/>
                </a:moveTo>
                <a:cubicBezTo>
                  <a:pt x="697135" y="-1554"/>
                  <a:pt x="918179" y="-3443"/>
                  <a:pt x="838830" y="234603"/>
                </a:cubicBezTo>
                <a:cubicBezTo>
                  <a:pt x="759481" y="472649"/>
                  <a:pt x="0" y="1428613"/>
                  <a:pt x="0" y="1428613"/>
                </a:cubicBezTo>
                <a:lnTo>
                  <a:pt x="0" y="1428613"/>
                </a:lnTo>
              </a:path>
            </a:pathLst>
          </a:custGeom>
          <a:noFill/>
          <a:ln w="19050" cap="flat" cmpd="sng" algn="ctr">
            <a:solidFill>
              <a:srgbClr val="00B050"/>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pic>
        <p:nvPicPr>
          <p:cNvPr id="54" name="Picture 53"/>
          <p:cNvPicPr>
            <a:picLocks noChangeAspect="1"/>
          </p:cNvPicPr>
          <p:nvPr/>
        </p:nvPicPr>
        <p:blipFill>
          <a:blip r:embed="rId4"/>
          <a:stretch>
            <a:fillRect/>
          </a:stretch>
        </p:blipFill>
        <p:spPr>
          <a:xfrm>
            <a:off x="8714643" y="6694145"/>
            <a:ext cx="945549" cy="990270"/>
          </a:xfrm>
          <a:prstGeom prst="rect">
            <a:avLst/>
          </a:prstGeom>
        </p:spPr>
      </p:pic>
      <p:sp>
        <p:nvSpPr>
          <p:cNvPr id="55" name="Freeform 54"/>
          <p:cNvSpPr/>
          <p:nvPr/>
        </p:nvSpPr>
        <p:spPr bwMode="auto">
          <a:xfrm>
            <a:off x="8693604" y="5145230"/>
            <a:ext cx="749128" cy="1647886"/>
          </a:xfrm>
          <a:custGeom>
            <a:avLst/>
            <a:gdLst>
              <a:gd name="connsiteX0" fmla="*/ 0 w 624273"/>
              <a:gd name="connsiteY0" fmla="*/ 11457 h 1386835"/>
              <a:gd name="connsiteX1" fmla="*/ 612119 w 624273"/>
              <a:gd name="connsiteY1" fmla="*/ 200383 h 1386835"/>
              <a:gd name="connsiteX2" fmla="*/ 423193 w 624273"/>
              <a:gd name="connsiteY2" fmla="*/ 1386835 h 1386835"/>
            </a:gdLst>
            <a:ahLst/>
            <a:cxnLst>
              <a:cxn ang="0">
                <a:pos x="connsiteX0" y="connsiteY0"/>
              </a:cxn>
              <a:cxn ang="0">
                <a:pos x="connsiteX1" y="connsiteY1"/>
              </a:cxn>
              <a:cxn ang="0">
                <a:pos x="connsiteX2" y="connsiteY2"/>
              </a:cxn>
            </a:cxnLst>
            <a:rect l="l" t="t" r="r" b="b"/>
            <a:pathLst>
              <a:path w="624273" h="1386835">
                <a:moveTo>
                  <a:pt x="0" y="11457"/>
                </a:moveTo>
                <a:cubicBezTo>
                  <a:pt x="270793" y="-8695"/>
                  <a:pt x="541587" y="-28847"/>
                  <a:pt x="612119" y="200383"/>
                </a:cubicBezTo>
                <a:cubicBezTo>
                  <a:pt x="682651" y="429613"/>
                  <a:pt x="423193" y="1386835"/>
                  <a:pt x="423193" y="1386835"/>
                </a:cubicBezTo>
              </a:path>
            </a:pathLst>
          </a:custGeom>
          <a:noFill/>
          <a:ln w="19050" cap="flat" cmpd="sng" algn="ctr">
            <a:solidFill>
              <a:srgbClr val="00B050"/>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56" name="TextBox 55"/>
          <p:cNvSpPr txBox="1"/>
          <p:nvPr/>
        </p:nvSpPr>
        <p:spPr>
          <a:xfrm>
            <a:off x="8847660" y="6914055"/>
            <a:ext cx="736099" cy="610039"/>
          </a:xfrm>
          <a:prstGeom prst="rect">
            <a:avLst/>
          </a:prstGeom>
          <a:noFill/>
        </p:spPr>
        <p:txBody>
          <a:bodyPr wrap="none" rtlCol="0">
            <a:spAutoFit/>
          </a:bodyPr>
          <a:lstStyle/>
          <a:p>
            <a:pPr algn="ctr"/>
            <a:r>
              <a:rPr lang="en-US" sz="1682" dirty="0"/>
              <a:t>Job</a:t>
            </a:r>
          </a:p>
          <a:p>
            <a:pPr algn="ctr"/>
            <a:r>
              <a:rPr lang="en-US" sz="1682" dirty="0"/>
              <a:t>Script</a:t>
            </a:r>
          </a:p>
        </p:txBody>
      </p:sp>
      <p:sp>
        <p:nvSpPr>
          <p:cNvPr id="57" name="TextBox 56"/>
          <p:cNvSpPr txBox="1"/>
          <p:nvPr/>
        </p:nvSpPr>
        <p:spPr>
          <a:xfrm>
            <a:off x="8891100" y="2009917"/>
            <a:ext cx="2568331" cy="757772"/>
          </a:xfrm>
          <a:prstGeom prst="rect">
            <a:avLst/>
          </a:prstGeom>
          <a:noFill/>
        </p:spPr>
        <p:txBody>
          <a:bodyPr wrap="none" rtlCol="0">
            <a:spAutoFit/>
          </a:bodyPr>
          <a:lstStyle/>
          <a:p>
            <a:pPr algn="ctr"/>
            <a:r>
              <a:rPr lang="en-US" sz="2162" dirty="0"/>
              <a:t>System</a:t>
            </a:r>
          </a:p>
          <a:p>
            <a:pPr algn="ctr"/>
            <a:r>
              <a:rPr lang="en-US" sz="2162" dirty="0"/>
              <a:t>Management Stack</a:t>
            </a:r>
          </a:p>
        </p:txBody>
      </p:sp>
      <p:sp>
        <p:nvSpPr>
          <p:cNvPr id="59" name="Oval 58"/>
          <p:cNvSpPr/>
          <p:nvPr/>
        </p:nvSpPr>
        <p:spPr bwMode="auto">
          <a:xfrm>
            <a:off x="9043546" y="6771094"/>
            <a:ext cx="344341" cy="195205"/>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60" name="TextBox 59"/>
          <p:cNvSpPr txBox="1"/>
          <p:nvPr/>
        </p:nvSpPr>
        <p:spPr>
          <a:xfrm>
            <a:off x="7512719" y="7610209"/>
            <a:ext cx="1396664" cy="351186"/>
          </a:xfrm>
          <a:prstGeom prst="rect">
            <a:avLst/>
          </a:prstGeom>
          <a:noFill/>
        </p:spPr>
        <p:txBody>
          <a:bodyPr wrap="none" rtlCol="0">
            <a:spAutoFit/>
          </a:bodyPr>
          <a:lstStyle/>
          <a:p>
            <a:r>
              <a:rPr lang="en-US" sz="1682" dirty="0">
                <a:solidFill>
                  <a:srgbClr val="FF0000"/>
                </a:solidFill>
                <a:latin typeface="+mn-lt"/>
                <a:ea typeface="Lucida Handwriting" charset="0"/>
                <a:cs typeface="Lucida Handwriting" charset="0"/>
              </a:rPr>
              <a:t>Tool Support</a:t>
            </a:r>
          </a:p>
        </p:txBody>
      </p:sp>
    </p:spTree>
    <p:extLst>
      <p:ext uri="{BB962C8B-B14F-4D97-AF65-F5344CB8AC3E}">
        <p14:creationId xmlns:p14="http://schemas.microsoft.com/office/powerpoint/2010/main" val="210163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D5D742-E2FE-8C4F-A148-05D7E10CDF1E}"/>
              </a:ext>
            </a:extLst>
          </p:cNvPr>
          <p:cNvPicPr>
            <a:picLocks noChangeAspect="1"/>
          </p:cNvPicPr>
          <p:nvPr/>
        </p:nvPicPr>
        <p:blipFill>
          <a:blip r:embed="rId3"/>
          <a:stretch>
            <a:fillRect/>
          </a:stretch>
        </p:blipFill>
        <p:spPr>
          <a:xfrm>
            <a:off x="14228" y="4680954"/>
            <a:ext cx="1836792" cy="2420389"/>
          </a:xfrm>
          <a:prstGeom prst="rect">
            <a:avLst/>
          </a:prstGeom>
        </p:spPr>
      </p:pic>
      <p:sp>
        <p:nvSpPr>
          <p:cNvPr id="11" name="Rounded Rectangle 10">
            <a:extLst>
              <a:ext uri="{FF2B5EF4-FFF2-40B4-BE49-F238E27FC236}">
                <a16:creationId xmlns:a16="http://schemas.microsoft.com/office/drawing/2014/main" id="{602DD8BF-A6B4-F54E-9866-4DDE32183C6F}"/>
              </a:ext>
            </a:extLst>
          </p:cNvPr>
          <p:cNvSpPr/>
          <p:nvPr/>
        </p:nvSpPr>
        <p:spPr bwMode="auto">
          <a:xfrm>
            <a:off x="1894454" y="2397514"/>
            <a:ext cx="4321371" cy="4913382"/>
          </a:xfrm>
          <a:prstGeom prst="roundRect">
            <a:avLst/>
          </a:prstGeom>
          <a:solidFill>
            <a:srgbClr val="B95EA7">
              <a:alpha val="73000"/>
            </a:srgbClr>
          </a:solidFill>
          <a:ln w="76200" cap="flat" cmpd="sng" algn="ctr">
            <a:solidFill>
              <a:schemeClr val="tx1"/>
            </a:solidFill>
            <a:prstDash val="solid"/>
            <a:round/>
            <a:headEnd type="none" w="med" len="med"/>
            <a:tailEnd type="none" w="med" len="med"/>
          </a:ln>
          <a:effectLst/>
        </p:spPr>
        <p:txBody>
          <a:bodyPr vert="horz" wrap="square" lIns="91442" tIns="45720" rIns="91442" bIns="45720" numCol="1" rtlCol="0" anchor="t" anchorCtr="0" compatLnSpc="1">
            <a:prstTxWarp prst="textNoShape">
              <a:avLst/>
            </a:prstTxWarp>
          </a:bodyPr>
          <a:lstStyle/>
          <a:p>
            <a:pPr defTabSz="914378"/>
            <a:endParaRPr lang="en-US" sz="2400" dirty="0">
              <a:latin typeface="Arial" pitchFamily="-65" charset="0"/>
              <a:ea typeface="ＭＳ Ｐゴシック" pitchFamily="-65" charset="-128"/>
              <a:cs typeface="ＭＳ Ｐゴシック" pitchFamily="-65" charset="-128"/>
            </a:endParaRPr>
          </a:p>
        </p:txBody>
      </p:sp>
      <p:sp>
        <p:nvSpPr>
          <p:cNvPr id="58" name="Rounded Rectangle 57"/>
          <p:cNvSpPr/>
          <p:nvPr/>
        </p:nvSpPr>
        <p:spPr bwMode="auto">
          <a:xfrm>
            <a:off x="7660253" y="2009919"/>
            <a:ext cx="4958470" cy="4573765"/>
          </a:xfrm>
          <a:prstGeom prst="roundRect">
            <a:avLst/>
          </a:prstGeom>
          <a:solidFill>
            <a:srgbClr val="FFEBCD"/>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29" name="Rounded Rectangle 28"/>
          <p:cNvSpPr/>
          <p:nvPr/>
        </p:nvSpPr>
        <p:spPr bwMode="auto">
          <a:xfrm>
            <a:off x="2194562" y="2594679"/>
            <a:ext cx="3749042" cy="4513717"/>
          </a:xfrm>
          <a:prstGeom prst="roundRect">
            <a:avLst/>
          </a:prstGeom>
          <a:solidFill>
            <a:srgbClr val="FFFF00">
              <a:alpha val="75000"/>
            </a:srgbClr>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4" name="Title 3"/>
          <p:cNvSpPr>
            <a:spLocks noGrp="1"/>
          </p:cNvSpPr>
          <p:nvPr>
            <p:ph type="title"/>
          </p:nvPr>
        </p:nvSpPr>
        <p:spPr/>
        <p:txBody>
          <a:bodyPr/>
          <a:lstStyle/>
          <a:p>
            <a:r>
              <a:rPr lang="en-US" dirty="0"/>
              <a:t>PMIx-SMS Interactions</a:t>
            </a:r>
          </a:p>
        </p:txBody>
      </p:sp>
      <p:sp>
        <p:nvSpPr>
          <p:cNvPr id="5" name="Cloud 4"/>
          <p:cNvSpPr/>
          <p:nvPr/>
        </p:nvSpPr>
        <p:spPr bwMode="auto">
          <a:xfrm>
            <a:off x="2333301" y="2743202"/>
            <a:ext cx="3386434" cy="164592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algn="ctr" defTabSz="1097253"/>
            <a:endParaRPr lang="en-US" sz="2880" dirty="0">
              <a:solidFill>
                <a:schemeClr val="bg1"/>
              </a:solidFill>
              <a:latin typeface="Arial" pitchFamily="-65" charset="0"/>
              <a:ea typeface="ＭＳ Ｐゴシック" pitchFamily="-65" charset="-128"/>
              <a:cs typeface="ＭＳ Ｐゴシック" pitchFamily="-65" charset="-128"/>
            </a:endParaRPr>
          </a:p>
        </p:txBody>
      </p:sp>
      <p:sp>
        <p:nvSpPr>
          <p:cNvPr id="6" name="Cloud 5"/>
          <p:cNvSpPr/>
          <p:nvPr/>
        </p:nvSpPr>
        <p:spPr bwMode="auto">
          <a:xfrm>
            <a:off x="2333301" y="5394962"/>
            <a:ext cx="3386434" cy="1645920"/>
          </a:xfrm>
          <a:prstGeom prst="cloud">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algn="ctr" defTabSz="1097253" fontAlgn="ctr">
              <a:spcBef>
                <a:spcPts val="0"/>
              </a:spcBef>
            </a:pPr>
            <a:endParaRPr lang="en-US" sz="2880" dirty="0">
              <a:solidFill>
                <a:schemeClr val="bg1"/>
              </a:solidFill>
              <a:latin typeface="Arial" pitchFamily="-65" charset="0"/>
              <a:ea typeface="ＭＳ Ｐゴシック" pitchFamily="-65" charset="-128"/>
              <a:cs typeface="ＭＳ Ｐゴシック" pitchFamily="-65" charset="-128"/>
            </a:endParaRPr>
          </a:p>
        </p:txBody>
      </p:sp>
      <p:sp>
        <p:nvSpPr>
          <p:cNvPr id="7" name="Oval 6"/>
          <p:cNvSpPr/>
          <p:nvPr/>
        </p:nvSpPr>
        <p:spPr bwMode="auto">
          <a:xfrm>
            <a:off x="7783202" y="3770075"/>
            <a:ext cx="2011680" cy="201168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8" name="TextBox 7"/>
          <p:cNvSpPr txBox="1"/>
          <p:nvPr/>
        </p:nvSpPr>
        <p:spPr>
          <a:xfrm>
            <a:off x="8390663" y="3816963"/>
            <a:ext cx="998991" cy="720518"/>
          </a:xfrm>
          <a:prstGeom prst="rect">
            <a:avLst/>
          </a:prstGeom>
          <a:noFill/>
        </p:spPr>
        <p:txBody>
          <a:bodyPr wrap="none" rtlCol="0">
            <a:spAutoFit/>
          </a:bodyPr>
          <a:lstStyle/>
          <a:p>
            <a:r>
              <a:rPr lang="en-US" sz="4082" dirty="0"/>
              <a:t>RM</a:t>
            </a:r>
          </a:p>
        </p:txBody>
      </p:sp>
      <p:sp>
        <p:nvSpPr>
          <p:cNvPr id="10" name="Rounded Rectangle 9"/>
          <p:cNvSpPr/>
          <p:nvPr/>
        </p:nvSpPr>
        <p:spPr bwMode="auto">
          <a:xfrm>
            <a:off x="4750321" y="4424909"/>
            <a:ext cx="1188722" cy="810822"/>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algn="ctr" defTabSz="1097253"/>
            <a:r>
              <a:rPr lang="en-US" sz="2162" dirty="0">
                <a:solidFill>
                  <a:schemeClr val="bg1"/>
                </a:solidFill>
                <a:latin typeface="Arial" pitchFamily="-65" charset="0"/>
                <a:ea typeface="ＭＳ Ｐゴシック" pitchFamily="-65" charset="-128"/>
                <a:cs typeface="ＭＳ Ｐゴシック" pitchFamily="-65" charset="-128"/>
              </a:rPr>
              <a:t>PMIx</a:t>
            </a:r>
          </a:p>
          <a:p>
            <a:pPr algn="ctr" defTabSz="1097253"/>
            <a:r>
              <a:rPr lang="en-US" sz="2162" dirty="0">
                <a:solidFill>
                  <a:schemeClr val="bg1"/>
                </a:solidFill>
                <a:latin typeface="Arial" pitchFamily="-65" charset="0"/>
                <a:ea typeface="ＭＳ Ｐゴシック" pitchFamily="-65" charset="-128"/>
                <a:cs typeface="ＭＳ Ｐゴシック" pitchFamily="-65" charset="-128"/>
              </a:rPr>
              <a:t>Client</a:t>
            </a:r>
          </a:p>
        </p:txBody>
      </p:sp>
      <p:sp>
        <p:nvSpPr>
          <p:cNvPr id="16" name="Oval 15"/>
          <p:cNvSpPr/>
          <p:nvPr/>
        </p:nvSpPr>
        <p:spPr bwMode="auto">
          <a:xfrm>
            <a:off x="9448422" y="4410156"/>
            <a:ext cx="346462" cy="742558"/>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18" name="Can 17"/>
          <p:cNvSpPr/>
          <p:nvPr/>
        </p:nvSpPr>
        <p:spPr bwMode="auto">
          <a:xfrm>
            <a:off x="10466383" y="3148914"/>
            <a:ext cx="772510" cy="611704"/>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algn="ctr" defTabSz="1097253"/>
            <a:r>
              <a:rPr lang="en-US" sz="1920" dirty="0">
                <a:solidFill>
                  <a:schemeClr val="bg1"/>
                </a:solidFill>
                <a:latin typeface="Arial" pitchFamily="-65" charset="0"/>
                <a:ea typeface="ＭＳ Ｐゴシック" pitchFamily="-65" charset="-128"/>
                <a:cs typeface="ＭＳ Ｐゴシック" pitchFamily="-65" charset="-128"/>
              </a:rPr>
              <a:t>FS</a:t>
            </a:r>
          </a:p>
        </p:txBody>
      </p:sp>
      <p:sp>
        <p:nvSpPr>
          <p:cNvPr id="19" name="Rounded Rectangle 18"/>
          <p:cNvSpPr/>
          <p:nvPr/>
        </p:nvSpPr>
        <p:spPr bwMode="auto">
          <a:xfrm>
            <a:off x="10340069" y="4305631"/>
            <a:ext cx="1025138" cy="39776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algn="ctr" defTabSz="1097253"/>
            <a:r>
              <a:rPr lang="en-US" sz="1920" dirty="0">
                <a:solidFill>
                  <a:schemeClr val="bg1"/>
                </a:solidFill>
                <a:latin typeface="Arial" pitchFamily="-65" charset="0"/>
                <a:ea typeface="ＭＳ Ｐゴシック" pitchFamily="-65" charset="-128"/>
                <a:cs typeface="ＭＳ Ｐゴシック" pitchFamily="-65" charset="-128"/>
              </a:rPr>
              <a:t>Fabric</a:t>
            </a:r>
          </a:p>
        </p:txBody>
      </p:sp>
      <p:grpSp>
        <p:nvGrpSpPr>
          <p:cNvPr id="26" name="Group 25"/>
          <p:cNvGrpSpPr/>
          <p:nvPr/>
        </p:nvGrpSpPr>
        <p:grpSpPr>
          <a:xfrm>
            <a:off x="10792134" y="5011215"/>
            <a:ext cx="121006" cy="491941"/>
            <a:chOff x="8364918" y="3861562"/>
            <a:chExt cx="100838" cy="409951"/>
          </a:xfrm>
        </p:grpSpPr>
        <p:sp>
          <p:nvSpPr>
            <p:cNvPr id="20" name="Oval 19"/>
            <p:cNvSpPr/>
            <p:nvPr/>
          </p:nvSpPr>
          <p:spPr bwMode="auto">
            <a:xfrm>
              <a:off x="8364918" y="3861562"/>
              <a:ext cx="100838" cy="10083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21" name="Oval 20"/>
            <p:cNvSpPr/>
            <p:nvPr/>
          </p:nvSpPr>
          <p:spPr bwMode="auto">
            <a:xfrm>
              <a:off x="8364918" y="4013962"/>
              <a:ext cx="100838" cy="10083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25" name="Oval 24"/>
            <p:cNvSpPr/>
            <p:nvPr/>
          </p:nvSpPr>
          <p:spPr bwMode="auto">
            <a:xfrm>
              <a:off x="8364918" y="4170675"/>
              <a:ext cx="100838" cy="10083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grpSp>
      <p:sp>
        <p:nvSpPr>
          <p:cNvPr id="27" name="Rounded Rectangle 26"/>
          <p:cNvSpPr/>
          <p:nvPr/>
        </p:nvSpPr>
        <p:spPr bwMode="auto">
          <a:xfrm>
            <a:off x="10340069" y="5812815"/>
            <a:ext cx="1025138" cy="39776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algn="ctr" defTabSz="1097253"/>
            <a:r>
              <a:rPr lang="en-US" sz="1920" dirty="0">
                <a:solidFill>
                  <a:schemeClr val="bg1"/>
                </a:solidFill>
                <a:latin typeface="Arial" pitchFamily="-65" charset="0"/>
                <a:ea typeface="ＭＳ Ｐゴシック" pitchFamily="-65" charset="-128"/>
                <a:cs typeface="ＭＳ Ｐゴシック" pitchFamily="-65" charset="-128"/>
              </a:rPr>
              <a:t>RAS</a:t>
            </a:r>
          </a:p>
        </p:txBody>
      </p:sp>
      <p:sp>
        <p:nvSpPr>
          <p:cNvPr id="28" name="Left Brace 27"/>
          <p:cNvSpPr/>
          <p:nvPr/>
        </p:nvSpPr>
        <p:spPr bwMode="auto">
          <a:xfrm>
            <a:off x="9794881" y="3038555"/>
            <a:ext cx="545186" cy="3474720"/>
          </a:xfrm>
          <a:prstGeom prst="leftBrace">
            <a:avLst/>
          </a:prstGeom>
          <a:noFill/>
          <a:ln w="28575" cap="flat" cmpd="sng" algn="ctr">
            <a:solidFill>
              <a:srgbClr val="00B050"/>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30" name="TextBox 29"/>
          <p:cNvSpPr txBox="1"/>
          <p:nvPr/>
        </p:nvSpPr>
        <p:spPr>
          <a:xfrm>
            <a:off x="2864714" y="4486448"/>
            <a:ext cx="1233030" cy="720518"/>
          </a:xfrm>
          <a:prstGeom prst="rect">
            <a:avLst/>
          </a:prstGeom>
          <a:noFill/>
        </p:spPr>
        <p:txBody>
          <a:bodyPr wrap="none" rtlCol="0">
            <a:spAutoFit/>
          </a:bodyPr>
          <a:lstStyle/>
          <a:p>
            <a:r>
              <a:rPr lang="en-US" sz="4082" dirty="0"/>
              <a:t>APP</a:t>
            </a:r>
          </a:p>
        </p:txBody>
      </p:sp>
      <p:sp>
        <p:nvSpPr>
          <p:cNvPr id="2" name="TextBox 1"/>
          <p:cNvSpPr txBox="1"/>
          <p:nvPr/>
        </p:nvSpPr>
        <p:spPr>
          <a:xfrm>
            <a:off x="6219473" y="3923463"/>
            <a:ext cx="1479892" cy="610039"/>
          </a:xfrm>
          <a:prstGeom prst="rect">
            <a:avLst/>
          </a:prstGeom>
          <a:noFill/>
        </p:spPr>
        <p:txBody>
          <a:bodyPr wrap="none" rtlCol="0">
            <a:spAutoFit/>
          </a:bodyPr>
          <a:lstStyle/>
          <a:p>
            <a:pPr algn="ctr"/>
            <a:r>
              <a:rPr lang="en-US" sz="1682" dirty="0">
                <a:solidFill>
                  <a:srgbClr val="FF0000"/>
                </a:solidFill>
                <a:latin typeface="+mn-lt"/>
                <a:ea typeface="Lucida Handwriting" charset="0"/>
                <a:cs typeface="Lucida Handwriting" charset="0"/>
              </a:rPr>
              <a:t>Orchestration</a:t>
            </a:r>
          </a:p>
          <a:p>
            <a:pPr algn="ctr"/>
            <a:r>
              <a:rPr lang="en-US" sz="1682" dirty="0">
                <a:solidFill>
                  <a:srgbClr val="FF0000"/>
                </a:solidFill>
                <a:latin typeface="+mn-lt"/>
                <a:ea typeface="Lucida Handwriting" charset="0"/>
                <a:cs typeface="Lucida Handwriting" charset="0"/>
              </a:rPr>
              <a:t>Requests</a:t>
            </a:r>
          </a:p>
        </p:txBody>
      </p:sp>
      <p:sp>
        <p:nvSpPr>
          <p:cNvPr id="3" name="TextBox 2"/>
          <p:cNvSpPr txBox="1"/>
          <p:nvPr/>
        </p:nvSpPr>
        <p:spPr>
          <a:xfrm>
            <a:off x="6316183" y="5185461"/>
            <a:ext cx="1263487" cy="351186"/>
          </a:xfrm>
          <a:prstGeom prst="rect">
            <a:avLst/>
          </a:prstGeom>
          <a:noFill/>
        </p:spPr>
        <p:txBody>
          <a:bodyPr wrap="none" rtlCol="0">
            <a:spAutoFit/>
          </a:bodyPr>
          <a:lstStyle/>
          <a:p>
            <a:r>
              <a:rPr lang="en-US" sz="1682" dirty="0">
                <a:solidFill>
                  <a:srgbClr val="FF0000"/>
                </a:solidFill>
                <a:latin typeface="+mn-lt"/>
                <a:ea typeface="Lucida Handwriting" charset="0"/>
                <a:cs typeface="Lucida Handwriting" charset="0"/>
              </a:rPr>
              <a:t>Responses</a:t>
            </a:r>
          </a:p>
        </p:txBody>
      </p:sp>
      <p:sp>
        <p:nvSpPr>
          <p:cNvPr id="17" name="Left Arrow 16"/>
          <p:cNvSpPr/>
          <p:nvPr/>
        </p:nvSpPr>
        <p:spPr bwMode="auto">
          <a:xfrm flipH="1">
            <a:off x="5939037" y="4562384"/>
            <a:ext cx="1838002" cy="282022"/>
          </a:xfrm>
          <a:prstGeom prst="lef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31" name="Left Arrow 30"/>
          <p:cNvSpPr/>
          <p:nvPr/>
        </p:nvSpPr>
        <p:spPr bwMode="auto">
          <a:xfrm>
            <a:off x="5939039" y="4827404"/>
            <a:ext cx="2011682" cy="304818"/>
          </a:xfrm>
          <a:prstGeom prst="lef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34" name="TextBox 33"/>
          <p:cNvSpPr txBox="1"/>
          <p:nvPr/>
        </p:nvSpPr>
        <p:spPr>
          <a:xfrm>
            <a:off x="11731877" y="4703397"/>
            <a:ext cx="609462" cy="387798"/>
          </a:xfrm>
          <a:prstGeom prst="rect">
            <a:avLst/>
          </a:prstGeom>
          <a:solidFill>
            <a:schemeClr val="accent1"/>
          </a:solidFill>
        </p:spPr>
        <p:txBody>
          <a:bodyPr wrap="none" rtlCol="0">
            <a:spAutoFit/>
          </a:bodyPr>
          <a:lstStyle/>
          <a:p>
            <a:r>
              <a:rPr lang="en-US" sz="1920" dirty="0">
                <a:solidFill>
                  <a:schemeClr val="bg1"/>
                </a:solidFill>
              </a:rPr>
              <a:t>NIC</a:t>
            </a:r>
          </a:p>
        </p:txBody>
      </p:sp>
      <p:sp>
        <p:nvSpPr>
          <p:cNvPr id="35" name="TextBox 34"/>
          <p:cNvSpPr txBox="1"/>
          <p:nvPr/>
        </p:nvSpPr>
        <p:spPr>
          <a:xfrm>
            <a:off x="11583145" y="3693895"/>
            <a:ext cx="867545" cy="683264"/>
          </a:xfrm>
          <a:prstGeom prst="rect">
            <a:avLst/>
          </a:prstGeom>
          <a:solidFill>
            <a:schemeClr val="accent1"/>
          </a:solidFill>
        </p:spPr>
        <p:txBody>
          <a:bodyPr wrap="none" rtlCol="0">
            <a:spAutoFit/>
          </a:bodyPr>
          <a:lstStyle/>
          <a:p>
            <a:pPr algn="ctr"/>
            <a:r>
              <a:rPr lang="en-US" sz="1920" dirty="0">
                <a:solidFill>
                  <a:schemeClr val="bg1"/>
                </a:solidFill>
              </a:rPr>
              <a:t>Fabric</a:t>
            </a:r>
          </a:p>
          <a:p>
            <a:pPr algn="ctr"/>
            <a:r>
              <a:rPr lang="en-US" sz="1920" dirty="0">
                <a:solidFill>
                  <a:schemeClr val="bg1"/>
                </a:solidFill>
              </a:rPr>
              <a:t>Mgr</a:t>
            </a:r>
          </a:p>
        </p:txBody>
      </p:sp>
      <p:cxnSp>
        <p:nvCxnSpPr>
          <p:cNvPr id="36" name="Straight Connector 35"/>
          <p:cNvCxnSpPr>
            <a:endCxn id="35" idx="1"/>
          </p:cNvCxnSpPr>
          <p:nvPr/>
        </p:nvCxnSpPr>
        <p:spPr>
          <a:xfrm flipV="1">
            <a:off x="11387099" y="4035527"/>
            <a:ext cx="196046" cy="509065"/>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34" idx="1"/>
          </p:cNvCxnSpPr>
          <p:nvPr/>
        </p:nvCxnSpPr>
        <p:spPr>
          <a:xfrm>
            <a:off x="11387102" y="4544585"/>
            <a:ext cx="344775" cy="352711"/>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765971" y="4368513"/>
            <a:ext cx="1359859" cy="835099"/>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dirty="0">
                <a:solidFill>
                  <a:schemeClr val="bg1"/>
                </a:solidFill>
              </a:rPr>
              <a:t>PMIx</a:t>
            </a:r>
          </a:p>
          <a:p>
            <a:pPr algn="ctr"/>
            <a:r>
              <a:rPr lang="en-US" sz="1920" dirty="0">
                <a:solidFill>
                  <a:schemeClr val="bg1"/>
                </a:solidFill>
              </a:rPr>
              <a:t>Server</a:t>
            </a:r>
          </a:p>
        </p:txBody>
      </p:sp>
      <p:cxnSp>
        <p:nvCxnSpPr>
          <p:cNvPr id="40" name="Straight Connector 39"/>
          <p:cNvCxnSpPr>
            <a:endCxn id="16" idx="2"/>
          </p:cNvCxnSpPr>
          <p:nvPr/>
        </p:nvCxnSpPr>
        <p:spPr bwMode="auto">
          <a:xfrm flipV="1">
            <a:off x="9125831" y="4781436"/>
            <a:ext cx="322590" cy="4626"/>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41" name="TextBox 40"/>
          <p:cNvSpPr txBox="1"/>
          <p:nvPr/>
        </p:nvSpPr>
        <p:spPr>
          <a:xfrm>
            <a:off x="3468511" y="5826715"/>
            <a:ext cx="1116011" cy="720518"/>
          </a:xfrm>
          <a:prstGeom prst="rect">
            <a:avLst/>
          </a:prstGeom>
          <a:noFill/>
        </p:spPr>
        <p:txBody>
          <a:bodyPr wrap="none" rtlCol="0">
            <a:spAutoFit/>
          </a:bodyPr>
          <a:lstStyle/>
          <a:p>
            <a:r>
              <a:rPr lang="en-US" sz="4082" dirty="0">
                <a:solidFill>
                  <a:schemeClr val="bg1"/>
                </a:solidFill>
              </a:rPr>
              <a:t>MPI</a:t>
            </a:r>
          </a:p>
        </p:txBody>
      </p:sp>
      <p:sp>
        <p:nvSpPr>
          <p:cNvPr id="42" name="TextBox 41"/>
          <p:cNvSpPr txBox="1"/>
          <p:nvPr/>
        </p:nvSpPr>
        <p:spPr>
          <a:xfrm>
            <a:off x="2942810" y="3200739"/>
            <a:ext cx="2252540" cy="720518"/>
          </a:xfrm>
          <a:prstGeom prst="rect">
            <a:avLst/>
          </a:prstGeom>
          <a:noFill/>
        </p:spPr>
        <p:txBody>
          <a:bodyPr wrap="none" rtlCol="0">
            <a:spAutoFit/>
          </a:bodyPr>
          <a:lstStyle/>
          <a:p>
            <a:r>
              <a:rPr lang="en-US" sz="4082" dirty="0">
                <a:solidFill>
                  <a:schemeClr val="bg1"/>
                </a:solidFill>
              </a:rPr>
              <a:t>OpenMP</a:t>
            </a:r>
          </a:p>
        </p:txBody>
      </p:sp>
      <p:cxnSp>
        <p:nvCxnSpPr>
          <p:cNvPr id="44" name="Straight Connector 43"/>
          <p:cNvCxnSpPr>
            <a:endCxn id="10" idx="1"/>
          </p:cNvCxnSpPr>
          <p:nvPr/>
        </p:nvCxnSpPr>
        <p:spPr bwMode="auto">
          <a:xfrm>
            <a:off x="4166739" y="4382346"/>
            <a:ext cx="583582" cy="447976"/>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49" name="Straight Connector 48"/>
          <p:cNvCxnSpPr>
            <a:endCxn id="10" idx="1"/>
          </p:cNvCxnSpPr>
          <p:nvPr/>
        </p:nvCxnSpPr>
        <p:spPr bwMode="auto">
          <a:xfrm flipV="1">
            <a:off x="4273817" y="4830318"/>
            <a:ext cx="476504" cy="595117"/>
          </a:xfrm>
          <a:prstGeom prst="line">
            <a:avLst/>
          </a:prstGeom>
          <a:solidFill>
            <a:schemeClr val="accent1"/>
          </a:solidFill>
          <a:ln w="28575" cap="flat" cmpd="sng" algn="ctr">
            <a:solidFill>
              <a:srgbClr val="00B050"/>
            </a:solidFill>
            <a:prstDash val="solid"/>
            <a:round/>
            <a:headEnd type="none" w="med" len="med"/>
            <a:tailEnd type="none" w="med" len="med"/>
          </a:ln>
          <a:effectLst/>
        </p:spPr>
      </p:cxnSp>
      <p:pic>
        <p:nvPicPr>
          <p:cNvPr id="51"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372805" y="6358273"/>
            <a:ext cx="1986330" cy="1229818"/>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2" name="Oval 51"/>
          <p:cNvSpPr/>
          <p:nvPr/>
        </p:nvSpPr>
        <p:spPr bwMode="auto">
          <a:xfrm>
            <a:off x="7765972" y="6858000"/>
            <a:ext cx="246162" cy="36576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53" name="Freeform 52"/>
          <p:cNvSpPr/>
          <p:nvPr/>
        </p:nvSpPr>
        <p:spPr bwMode="auto">
          <a:xfrm>
            <a:off x="7986268" y="5145230"/>
            <a:ext cx="1026386" cy="1764917"/>
          </a:xfrm>
          <a:custGeom>
            <a:avLst/>
            <a:gdLst>
              <a:gd name="connsiteX0" fmla="*/ 476092 w 855321"/>
              <a:gd name="connsiteY0" fmla="*/ 335 h 1428613"/>
              <a:gd name="connsiteX1" fmla="*/ 838830 w 855321"/>
              <a:gd name="connsiteY1" fmla="*/ 234603 h 1428613"/>
              <a:gd name="connsiteX2" fmla="*/ 0 w 855321"/>
              <a:gd name="connsiteY2" fmla="*/ 1428613 h 1428613"/>
              <a:gd name="connsiteX3" fmla="*/ 0 w 855321"/>
              <a:gd name="connsiteY3" fmla="*/ 1428613 h 1428613"/>
            </a:gdLst>
            <a:ahLst/>
            <a:cxnLst>
              <a:cxn ang="0">
                <a:pos x="connsiteX0" y="connsiteY0"/>
              </a:cxn>
              <a:cxn ang="0">
                <a:pos x="connsiteX1" y="connsiteY1"/>
              </a:cxn>
              <a:cxn ang="0">
                <a:pos x="connsiteX2" y="connsiteY2"/>
              </a:cxn>
              <a:cxn ang="0">
                <a:pos x="connsiteX3" y="connsiteY3"/>
              </a:cxn>
            </a:cxnLst>
            <a:rect l="l" t="t" r="r" b="b"/>
            <a:pathLst>
              <a:path w="855321" h="1428613">
                <a:moveTo>
                  <a:pt x="476092" y="335"/>
                </a:moveTo>
                <a:cubicBezTo>
                  <a:pt x="697135" y="-1554"/>
                  <a:pt x="918179" y="-3443"/>
                  <a:pt x="838830" y="234603"/>
                </a:cubicBezTo>
                <a:cubicBezTo>
                  <a:pt x="759481" y="472649"/>
                  <a:pt x="0" y="1428613"/>
                  <a:pt x="0" y="1428613"/>
                </a:cubicBezTo>
                <a:lnTo>
                  <a:pt x="0" y="1428613"/>
                </a:lnTo>
              </a:path>
            </a:pathLst>
          </a:custGeom>
          <a:noFill/>
          <a:ln w="19050" cap="flat" cmpd="sng" algn="ctr">
            <a:solidFill>
              <a:srgbClr val="00B050"/>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pic>
        <p:nvPicPr>
          <p:cNvPr id="54" name="Picture 53"/>
          <p:cNvPicPr>
            <a:picLocks noChangeAspect="1"/>
          </p:cNvPicPr>
          <p:nvPr/>
        </p:nvPicPr>
        <p:blipFill>
          <a:blip r:embed="rId5"/>
          <a:stretch>
            <a:fillRect/>
          </a:stretch>
        </p:blipFill>
        <p:spPr>
          <a:xfrm>
            <a:off x="8714643" y="6694145"/>
            <a:ext cx="945549" cy="990270"/>
          </a:xfrm>
          <a:prstGeom prst="rect">
            <a:avLst/>
          </a:prstGeom>
        </p:spPr>
      </p:pic>
      <p:sp>
        <p:nvSpPr>
          <p:cNvPr id="55" name="Freeform 54"/>
          <p:cNvSpPr/>
          <p:nvPr/>
        </p:nvSpPr>
        <p:spPr bwMode="auto">
          <a:xfrm>
            <a:off x="8693604" y="5145230"/>
            <a:ext cx="749128" cy="1647886"/>
          </a:xfrm>
          <a:custGeom>
            <a:avLst/>
            <a:gdLst>
              <a:gd name="connsiteX0" fmla="*/ 0 w 624273"/>
              <a:gd name="connsiteY0" fmla="*/ 11457 h 1386835"/>
              <a:gd name="connsiteX1" fmla="*/ 612119 w 624273"/>
              <a:gd name="connsiteY1" fmla="*/ 200383 h 1386835"/>
              <a:gd name="connsiteX2" fmla="*/ 423193 w 624273"/>
              <a:gd name="connsiteY2" fmla="*/ 1386835 h 1386835"/>
            </a:gdLst>
            <a:ahLst/>
            <a:cxnLst>
              <a:cxn ang="0">
                <a:pos x="connsiteX0" y="connsiteY0"/>
              </a:cxn>
              <a:cxn ang="0">
                <a:pos x="connsiteX1" y="connsiteY1"/>
              </a:cxn>
              <a:cxn ang="0">
                <a:pos x="connsiteX2" y="connsiteY2"/>
              </a:cxn>
            </a:cxnLst>
            <a:rect l="l" t="t" r="r" b="b"/>
            <a:pathLst>
              <a:path w="624273" h="1386835">
                <a:moveTo>
                  <a:pt x="0" y="11457"/>
                </a:moveTo>
                <a:cubicBezTo>
                  <a:pt x="270793" y="-8695"/>
                  <a:pt x="541587" y="-28847"/>
                  <a:pt x="612119" y="200383"/>
                </a:cubicBezTo>
                <a:cubicBezTo>
                  <a:pt x="682651" y="429613"/>
                  <a:pt x="423193" y="1386835"/>
                  <a:pt x="423193" y="1386835"/>
                </a:cubicBezTo>
              </a:path>
            </a:pathLst>
          </a:custGeom>
          <a:noFill/>
          <a:ln w="19050" cap="flat" cmpd="sng" algn="ctr">
            <a:solidFill>
              <a:srgbClr val="00B050"/>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56" name="TextBox 55"/>
          <p:cNvSpPr txBox="1"/>
          <p:nvPr/>
        </p:nvSpPr>
        <p:spPr>
          <a:xfrm>
            <a:off x="8847660" y="6914055"/>
            <a:ext cx="736099" cy="610039"/>
          </a:xfrm>
          <a:prstGeom prst="rect">
            <a:avLst/>
          </a:prstGeom>
          <a:noFill/>
        </p:spPr>
        <p:txBody>
          <a:bodyPr wrap="none" rtlCol="0">
            <a:spAutoFit/>
          </a:bodyPr>
          <a:lstStyle/>
          <a:p>
            <a:pPr algn="ctr"/>
            <a:r>
              <a:rPr lang="en-US" sz="1682" dirty="0"/>
              <a:t>Job</a:t>
            </a:r>
          </a:p>
          <a:p>
            <a:pPr algn="ctr"/>
            <a:r>
              <a:rPr lang="en-US" sz="1682" dirty="0"/>
              <a:t>Script</a:t>
            </a:r>
          </a:p>
        </p:txBody>
      </p:sp>
      <p:sp>
        <p:nvSpPr>
          <p:cNvPr id="57" name="TextBox 56"/>
          <p:cNvSpPr txBox="1"/>
          <p:nvPr/>
        </p:nvSpPr>
        <p:spPr>
          <a:xfrm>
            <a:off x="8891100" y="2009917"/>
            <a:ext cx="2568331" cy="757772"/>
          </a:xfrm>
          <a:prstGeom prst="rect">
            <a:avLst/>
          </a:prstGeom>
          <a:noFill/>
        </p:spPr>
        <p:txBody>
          <a:bodyPr wrap="none" rtlCol="0">
            <a:spAutoFit/>
          </a:bodyPr>
          <a:lstStyle/>
          <a:p>
            <a:pPr algn="ctr"/>
            <a:r>
              <a:rPr lang="en-US" sz="2162" dirty="0"/>
              <a:t>System</a:t>
            </a:r>
          </a:p>
          <a:p>
            <a:pPr algn="ctr"/>
            <a:r>
              <a:rPr lang="en-US" sz="2162" dirty="0"/>
              <a:t>Management Stack</a:t>
            </a:r>
          </a:p>
        </p:txBody>
      </p:sp>
      <p:sp>
        <p:nvSpPr>
          <p:cNvPr id="59" name="Oval 58"/>
          <p:cNvSpPr/>
          <p:nvPr/>
        </p:nvSpPr>
        <p:spPr bwMode="auto">
          <a:xfrm>
            <a:off x="9043546" y="6771094"/>
            <a:ext cx="344341" cy="195205"/>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60" name="TextBox 59"/>
          <p:cNvSpPr txBox="1"/>
          <p:nvPr/>
        </p:nvSpPr>
        <p:spPr>
          <a:xfrm>
            <a:off x="7512719" y="7610209"/>
            <a:ext cx="1396664" cy="351186"/>
          </a:xfrm>
          <a:prstGeom prst="rect">
            <a:avLst/>
          </a:prstGeom>
          <a:noFill/>
        </p:spPr>
        <p:txBody>
          <a:bodyPr wrap="none" rtlCol="0">
            <a:spAutoFit/>
          </a:bodyPr>
          <a:lstStyle/>
          <a:p>
            <a:r>
              <a:rPr lang="en-US" sz="1682" dirty="0">
                <a:solidFill>
                  <a:srgbClr val="FF0000"/>
                </a:solidFill>
                <a:latin typeface="+mn-lt"/>
                <a:ea typeface="Lucida Handwriting" charset="0"/>
                <a:cs typeface="Lucida Handwriting" charset="0"/>
              </a:rPr>
              <a:t>Tool Support</a:t>
            </a:r>
          </a:p>
        </p:txBody>
      </p:sp>
      <p:pic>
        <p:nvPicPr>
          <p:cNvPr id="7174" name="Picture 6" descr="alt=&quot;Clip Art Ideas&quot; title=&quot;Clip Art Ideas&quot; ">
            <a:extLst>
              <a:ext uri="{FF2B5EF4-FFF2-40B4-BE49-F238E27FC236}">
                <a16:creationId xmlns:a16="http://schemas.microsoft.com/office/drawing/2014/main" id="{93B0E195-3529-B748-9E20-7A8A5FD557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492" y="2943589"/>
            <a:ext cx="1469250" cy="17373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1335E36-4E0A-8945-8F79-64B1FED348E8}"/>
              </a:ext>
            </a:extLst>
          </p:cNvPr>
          <p:cNvSpPr txBox="1"/>
          <p:nvPr/>
        </p:nvSpPr>
        <p:spPr>
          <a:xfrm>
            <a:off x="2797548" y="7468633"/>
            <a:ext cx="1875835" cy="458715"/>
          </a:xfrm>
          <a:prstGeom prst="rect">
            <a:avLst/>
          </a:prstGeom>
          <a:noFill/>
        </p:spPr>
        <p:txBody>
          <a:bodyPr wrap="none" rtlCol="0">
            <a:spAutoFit/>
          </a:bodyPr>
          <a:lstStyle/>
          <a:p>
            <a:r>
              <a:rPr lang="en-US" sz="2381" i="1" dirty="0">
                <a:solidFill>
                  <a:srgbClr val="FF0000"/>
                </a:solidFill>
                <a:latin typeface="Lucida Calligraphy" panose="03010101010101010101" pitchFamily="66" charset="77"/>
              </a:rPr>
              <a:t>Container!</a:t>
            </a:r>
          </a:p>
        </p:txBody>
      </p:sp>
    </p:spTree>
    <p:extLst>
      <p:ext uri="{BB962C8B-B14F-4D97-AF65-F5344CB8AC3E}">
        <p14:creationId xmlns:p14="http://schemas.microsoft.com/office/powerpoint/2010/main" val="353897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1000" tmFilter="0, 0; .2, .5; .8, .5; 1, 0"/>
                                        <p:tgtEl>
                                          <p:spTgt spid="11"/>
                                        </p:tgtEl>
                                      </p:cBhvr>
                                    </p:animEffect>
                                    <p:animScale>
                                      <p:cBhvr>
                                        <p:cTn id="7" dur="500" autoRev="1" fill="hold"/>
                                        <p:tgtEl>
                                          <p:spTgt spid="11"/>
                                        </p:tgtEl>
                                      </p:cBhvr>
                                      <p:by x="105000" y="105000"/>
                                    </p:animScale>
                                  </p:childTnLst>
                                </p:cTn>
                              </p:par>
                              <p:par>
                                <p:cTn id="8" presetID="9" presetClass="entr" presetSubtype="0" fill="hold" nodeType="withEffect">
                                  <p:stCondLst>
                                    <p:cond delay="0"/>
                                  </p:stCondLst>
                                  <p:childTnLst>
                                    <p:set>
                                      <p:cBhvr>
                                        <p:cTn id="9" dur="1" fill="hold">
                                          <p:stCondLst>
                                            <p:cond delay="0"/>
                                          </p:stCondLst>
                                        </p:cTn>
                                        <p:tgtEl>
                                          <p:spTgt spid="7174"/>
                                        </p:tgtEl>
                                        <p:attrNameLst>
                                          <p:attrName>style.visibility</p:attrName>
                                        </p:attrNameLst>
                                      </p:cBhvr>
                                      <p:to>
                                        <p:strVal val="visible"/>
                                      </p:to>
                                    </p:set>
                                    <p:animEffect transition="in" filter="dissolve">
                                      <p:cBhvr>
                                        <p:cTn id="10" dur="500"/>
                                        <p:tgtEl>
                                          <p:spTgt spid="7174"/>
                                        </p:tgtEl>
                                      </p:cBhvr>
                                    </p:animEffec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2" presetClass="entr" presetSubtype="4"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6" presetClass="emph" presetSubtype="0" fill="hold" grpId="0" nodeType="withEffect">
                                  <p:stCondLst>
                                    <p:cond delay="0"/>
                                  </p:stCondLst>
                                  <p:childTnLst>
                                    <p:animScale>
                                      <p:cBhvr>
                                        <p:cTn id="18"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Generalized APIs</a:t>
            </a:r>
          </a:p>
          <a:p>
            <a:pPr lvl="1"/>
            <a:r>
              <a:rPr lang="en-US" dirty="0"/>
              <a:t>Few hard parameters</a:t>
            </a:r>
          </a:p>
          <a:p>
            <a:pPr lvl="1"/>
            <a:r>
              <a:rPr lang="en-US" dirty="0"/>
              <a:t>“Info” arrays to pass information, specify directives</a:t>
            </a:r>
          </a:p>
          <a:p>
            <a:r>
              <a:rPr lang="en-US" dirty="0"/>
              <a:t>Easily extended</a:t>
            </a:r>
          </a:p>
          <a:p>
            <a:pPr lvl="1"/>
            <a:r>
              <a:rPr lang="en-US" dirty="0"/>
              <a:t>Add “keys” instead of modifying API</a:t>
            </a:r>
          </a:p>
          <a:p>
            <a:r>
              <a:rPr lang="en-US" dirty="0"/>
              <a:t>Async operations</a:t>
            </a:r>
          </a:p>
          <a:p>
            <a:r>
              <a:rPr lang="en-US" dirty="0"/>
              <a:t>Thread safe</a:t>
            </a:r>
          </a:p>
        </p:txBody>
      </p:sp>
      <p:sp>
        <p:nvSpPr>
          <p:cNvPr id="2" name="Title 1"/>
          <p:cNvSpPr>
            <a:spLocks noGrp="1"/>
          </p:cNvSpPr>
          <p:nvPr>
            <p:ph type="title"/>
          </p:nvPr>
        </p:nvSpPr>
        <p:spPr/>
        <p:txBody>
          <a:bodyPr/>
          <a:lstStyle/>
          <a:p>
            <a:r>
              <a:rPr lang="en-US" dirty="0"/>
              <a:t>Philosophy</a:t>
            </a:r>
          </a:p>
        </p:txBody>
      </p:sp>
    </p:spTree>
    <p:extLst>
      <p:ext uri="{BB962C8B-B14F-4D97-AF65-F5344CB8AC3E}">
        <p14:creationId xmlns:p14="http://schemas.microsoft.com/office/powerpoint/2010/main" val="1437659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5FED9A-7F6A-EE42-B5ED-9EA405D08FDB}"/>
              </a:ext>
            </a:extLst>
          </p:cNvPr>
          <p:cNvSpPr>
            <a:spLocks noGrp="1"/>
          </p:cNvSpPr>
          <p:nvPr>
            <p:ph idx="1"/>
          </p:nvPr>
        </p:nvSpPr>
        <p:spPr/>
        <p:txBody>
          <a:bodyPr/>
          <a:lstStyle/>
          <a:p>
            <a:r>
              <a:rPr lang="en-US" sz="3602" dirty="0"/>
              <a:t>Messenger, not a Doer</a:t>
            </a:r>
          </a:p>
          <a:p>
            <a:pPr lvl="1"/>
            <a:r>
              <a:rPr lang="en-US" sz="2802" dirty="0"/>
              <a:t>There are some (very limited) exceptions</a:t>
            </a:r>
          </a:p>
          <a:p>
            <a:r>
              <a:rPr lang="en-US" sz="3602" dirty="0"/>
              <a:t>No internal inter-node messaging support</a:t>
            </a:r>
          </a:p>
          <a:p>
            <a:pPr lvl="1"/>
            <a:r>
              <a:rPr lang="en-US" sz="2802" dirty="0"/>
              <a:t>Per RM request, all inter-node messaging provided by host environment</a:t>
            </a:r>
          </a:p>
          <a:p>
            <a:pPr lvl="2"/>
            <a:r>
              <a:rPr lang="en-US" sz="2400" dirty="0"/>
              <a:t>Minimizes connections and avoids yet another wireup procedure</a:t>
            </a:r>
          </a:p>
          <a:p>
            <a:pPr lvl="1"/>
            <a:r>
              <a:rPr lang="en-US" sz="2802" dirty="0"/>
              <a:t>Host environment required to know where things are</a:t>
            </a:r>
          </a:p>
          <a:p>
            <a:pPr lvl="2"/>
            <a:r>
              <a:rPr lang="en-US" sz="2400" dirty="0"/>
              <a:t>Where to send requests based on PMIx server type, info on a given proc</a:t>
            </a:r>
          </a:p>
          <a:p>
            <a:r>
              <a:rPr lang="en-US" sz="3602" dirty="0"/>
              <a:t>“Not Supported”</a:t>
            </a:r>
          </a:p>
          <a:p>
            <a:pPr lvl="1"/>
            <a:r>
              <a:rPr lang="en-US" sz="3200" dirty="0"/>
              <a:t>Critical to RM adoption</a:t>
            </a:r>
          </a:p>
          <a:p>
            <a:pPr lvl="1"/>
            <a:r>
              <a:rPr lang="en-US" sz="3200" dirty="0"/>
              <a:t>Let the market drive support</a:t>
            </a:r>
          </a:p>
        </p:txBody>
      </p:sp>
      <p:sp>
        <p:nvSpPr>
          <p:cNvPr id="2" name="Title 1">
            <a:extLst>
              <a:ext uri="{FF2B5EF4-FFF2-40B4-BE49-F238E27FC236}">
                <a16:creationId xmlns:a16="http://schemas.microsoft.com/office/drawing/2014/main" id="{A39658E8-0EC2-0C4F-85A4-BB0FA5D61F3C}"/>
              </a:ext>
            </a:extLst>
          </p:cNvPr>
          <p:cNvSpPr>
            <a:spLocks noGrp="1"/>
          </p:cNvSpPr>
          <p:nvPr>
            <p:ph type="title"/>
          </p:nvPr>
        </p:nvSpPr>
        <p:spPr/>
        <p:txBody>
          <a:bodyPr/>
          <a:lstStyle/>
          <a:p>
            <a:r>
              <a:rPr lang="en-US" dirty="0"/>
              <a:t>Guiding Principles</a:t>
            </a:r>
          </a:p>
        </p:txBody>
      </p:sp>
    </p:spTree>
    <p:extLst>
      <p:ext uri="{BB962C8B-B14F-4D97-AF65-F5344CB8AC3E}">
        <p14:creationId xmlns:p14="http://schemas.microsoft.com/office/powerpoint/2010/main" val="2056677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9EE436-3AB2-DF42-84F1-F1CBA32CA9D5}"/>
              </a:ext>
            </a:extLst>
          </p:cNvPr>
          <p:cNvSpPr>
            <a:spLocks noGrp="1"/>
          </p:cNvSpPr>
          <p:nvPr>
            <p:ph idx="1"/>
          </p:nvPr>
        </p:nvSpPr>
        <p:spPr/>
        <p:txBody>
          <a:bodyPr/>
          <a:lstStyle/>
          <a:p>
            <a:r>
              <a:rPr lang="en-US" dirty="0"/>
              <a:t>Interactions with non-PMIx systems</a:t>
            </a:r>
          </a:p>
          <a:p>
            <a:pPr lvl="1"/>
            <a:r>
              <a:rPr lang="en-US" dirty="0"/>
              <a:t>Fabric manager, credential subsystems, storage systems</a:t>
            </a:r>
          </a:p>
          <a:p>
            <a:r>
              <a:rPr lang="en-US" dirty="0"/>
              <a:t>Aggregate local collective operations</a:t>
            </a:r>
          </a:p>
          <a:p>
            <a:pPr lvl="1"/>
            <a:r>
              <a:rPr lang="en-US" dirty="0"/>
              <a:t>Fence, connect/disconnect</a:t>
            </a:r>
          </a:p>
          <a:p>
            <a:r>
              <a:rPr lang="en-US" dirty="0"/>
              <a:t>Environment “support”</a:t>
            </a:r>
          </a:p>
          <a:p>
            <a:pPr lvl="1"/>
            <a:r>
              <a:rPr lang="en-US" dirty="0"/>
              <a:t>Inventory collection, process monitoring, logging</a:t>
            </a:r>
          </a:p>
        </p:txBody>
      </p:sp>
      <p:sp>
        <p:nvSpPr>
          <p:cNvPr id="3" name="Title 2">
            <a:extLst>
              <a:ext uri="{FF2B5EF4-FFF2-40B4-BE49-F238E27FC236}">
                <a16:creationId xmlns:a16="http://schemas.microsoft.com/office/drawing/2014/main" id="{8A12BE08-BF1F-6D43-98E8-1B89D1CEBD1F}"/>
              </a:ext>
            </a:extLst>
          </p:cNvPr>
          <p:cNvSpPr>
            <a:spLocks noGrp="1"/>
          </p:cNvSpPr>
          <p:nvPr>
            <p:ph type="title"/>
          </p:nvPr>
        </p:nvSpPr>
        <p:spPr/>
        <p:txBody>
          <a:bodyPr/>
          <a:lstStyle/>
          <a:p>
            <a:r>
              <a:rPr lang="en-US" dirty="0"/>
              <a:t>“Doer” Exceptions</a:t>
            </a:r>
          </a:p>
        </p:txBody>
      </p:sp>
    </p:spTree>
    <p:extLst>
      <p:ext uri="{BB962C8B-B14F-4D97-AF65-F5344CB8AC3E}">
        <p14:creationId xmlns:p14="http://schemas.microsoft.com/office/powerpoint/2010/main" val="4233439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A3B195-0110-0740-BB64-46D10B2647D9}"/>
              </a:ext>
            </a:extLst>
          </p:cNvPr>
          <p:cNvSpPr>
            <a:spLocks noGrp="1"/>
          </p:cNvSpPr>
          <p:nvPr>
            <p:ph type="title"/>
          </p:nvPr>
        </p:nvSpPr>
        <p:spPr/>
        <p:txBody>
          <a:bodyPr/>
          <a:lstStyle/>
          <a:p>
            <a:r>
              <a:rPr lang="en-US" dirty="0"/>
              <a:t>PMIx Scope</a:t>
            </a:r>
          </a:p>
        </p:txBody>
      </p:sp>
      <p:sp>
        <p:nvSpPr>
          <p:cNvPr id="2" name="Content Placeholder 1">
            <a:extLst>
              <a:ext uri="{FF2B5EF4-FFF2-40B4-BE49-F238E27FC236}">
                <a16:creationId xmlns:a16="http://schemas.microsoft.com/office/drawing/2014/main" id="{22944216-F92A-EE4F-9ADB-DAC0D4E2EC93}"/>
              </a:ext>
            </a:extLst>
          </p:cNvPr>
          <p:cNvSpPr>
            <a:spLocks noGrp="1"/>
          </p:cNvSpPr>
          <p:nvPr>
            <p:ph sz="half" idx="1"/>
          </p:nvPr>
        </p:nvSpPr>
        <p:spPr/>
        <p:txBody>
          <a:bodyPr/>
          <a:lstStyle/>
          <a:p>
            <a:r>
              <a:rPr lang="en-US" sz="3200" dirty="0"/>
              <a:t>Wireup</a:t>
            </a:r>
          </a:p>
          <a:p>
            <a:pPr lvl="1"/>
            <a:r>
              <a:rPr lang="en-US" sz="2802" dirty="0"/>
              <a:t>Fence, put, get, commit</a:t>
            </a:r>
          </a:p>
          <a:p>
            <a:r>
              <a:rPr lang="en-US" sz="3200" dirty="0"/>
              <a:t>Publication</a:t>
            </a:r>
          </a:p>
          <a:p>
            <a:pPr lvl="1"/>
            <a:r>
              <a:rPr lang="en-US" sz="2802" dirty="0"/>
              <a:t>Publish, lookup, unpublish</a:t>
            </a:r>
          </a:p>
          <a:p>
            <a:r>
              <a:rPr lang="en-US" sz="3200" dirty="0"/>
              <a:t>Dynamics</a:t>
            </a:r>
          </a:p>
          <a:p>
            <a:pPr lvl="1"/>
            <a:r>
              <a:rPr lang="en-US" sz="2802" dirty="0"/>
              <a:t>Spawn, connect, disconnect, group construct/destruct</a:t>
            </a:r>
          </a:p>
          <a:p>
            <a:r>
              <a:rPr lang="en-US" sz="3200" dirty="0"/>
              <a:t>Storage</a:t>
            </a:r>
          </a:p>
          <a:p>
            <a:pPr lvl="1"/>
            <a:r>
              <a:rPr lang="en-US" sz="2802" dirty="0"/>
              <a:t>Estimate retrieval times, set hot/warm/cold policy, data movement</a:t>
            </a:r>
          </a:p>
        </p:txBody>
      </p:sp>
      <p:sp>
        <p:nvSpPr>
          <p:cNvPr id="4" name="Content Placeholder 3">
            <a:extLst>
              <a:ext uri="{FF2B5EF4-FFF2-40B4-BE49-F238E27FC236}">
                <a16:creationId xmlns:a16="http://schemas.microsoft.com/office/drawing/2014/main" id="{5D7DFEB0-9A8D-2E47-B830-B8B1A8DD8C5F}"/>
              </a:ext>
            </a:extLst>
          </p:cNvPr>
          <p:cNvSpPr>
            <a:spLocks noGrp="1"/>
          </p:cNvSpPr>
          <p:nvPr>
            <p:ph sz="half" idx="2"/>
          </p:nvPr>
        </p:nvSpPr>
        <p:spPr/>
        <p:txBody>
          <a:bodyPr/>
          <a:lstStyle/>
          <a:p>
            <a:r>
              <a:rPr lang="en-US" sz="3200" dirty="0"/>
              <a:t>WLM</a:t>
            </a:r>
          </a:p>
          <a:p>
            <a:pPr lvl="1"/>
            <a:r>
              <a:rPr lang="en-US" sz="2802" dirty="0"/>
              <a:t>Inventory, comm costs, subsystem app resource allocations, allocation mgmt</a:t>
            </a:r>
          </a:p>
          <a:p>
            <a:r>
              <a:rPr lang="en-US" sz="3200" dirty="0"/>
              <a:t>Fabric</a:t>
            </a:r>
          </a:p>
          <a:p>
            <a:pPr lvl="1"/>
            <a:r>
              <a:rPr lang="en-US" sz="2802" dirty="0"/>
              <a:t>QoS control, async updates</a:t>
            </a:r>
          </a:p>
          <a:p>
            <a:r>
              <a:rPr lang="en-US" sz="3200" dirty="0"/>
              <a:t>Tools</a:t>
            </a:r>
          </a:p>
          <a:p>
            <a:pPr lvl="1"/>
            <a:r>
              <a:rPr lang="en-US" sz="2802" dirty="0"/>
              <a:t>Query, attach/detach, IO fwd</a:t>
            </a:r>
          </a:p>
          <a:p>
            <a:r>
              <a:rPr lang="en-US" sz="3200" dirty="0"/>
              <a:t>Events </a:t>
            </a:r>
            <a:r>
              <a:rPr lang="en-US" sz="2800" dirty="0"/>
              <a:t>(</a:t>
            </a:r>
            <a:r>
              <a:rPr lang="en-US" sz="3200" dirty="0"/>
              <a:t>Async notification)</a:t>
            </a:r>
            <a:endParaRPr lang="en-US" sz="2800" dirty="0"/>
          </a:p>
          <a:p>
            <a:r>
              <a:rPr lang="en-US" sz="3200" dirty="0"/>
              <a:t>Info</a:t>
            </a:r>
          </a:p>
          <a:p>
            <a:pPr lvl="1"/>
            <a:r>
              <a:rPr lang="en-US" sz="2802" dirty="0"/>
              <a:t>Query, logging</a:t>
            </a:r>
          </a:p>
        </p:txBody>
      </p:sp>
    </p:spTree>
    <p:extLst>
      <p:ext uri="{BB962C8B-B14F-4D97-AF65-F5344CB8AC3E}">
        <p14:creationId xmlns:p14="http://schemas.microsoft.com/office/powerpoint/2010/main" val="238164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468C43-C59D-3143-9A89-9B8405834B68}"/>
              </a:ext>
            </a:extLst>
          </p:cNvPr>
          <p:cNvSpPr>
            <a:spLocks noGrp="1"/>
          </p:cNvSpPr>
          <p:nvPr>
            <p:ph idx="1"/>
          </p:nvPr>
        </p:nvSpPr>
        <p:spPr/>
        <p:txBody>
          <a:bodyPr/>
          <a:lstStyle/>
          <a:p>
            <a:r>
              <a:rPr lang="en-US" dirty="0"/>
              <a:t>Day 1: Server &amp; Scheduler</a:t>
            </a:r>
          </a:p>
          <a:p>
            <a:pPr lvl="1"/>
            <a:r>
              <a:rPr lang="en-US" dirty="0"/>
              <a:t>Overview of PMIx</a:t>
            </a:r>
          </a:p>
          <a:p>
            <a:pPr lvl="1"/>
            <a:r>
              <a:rPr lang="en-US" dirty="0"/>
              <a:t>Detailed look at Launch</a:t>
            </a:r>
          </a:p>
          <a:p>
            <a:r>
              <a:rPr lang="en-US" dirty="0"/>
              <a:t>Day 2: Client, Tools, &amp; Events – Oh My!</a:t>
            </a:r>
          </a:p>
          <a:p>
            <a:pPr lvl="1"/>
            <a:r>
              <a:rPr lang="en-US" dirty="0"/>
              <a:t>Event notification</a:t>
            </a:r>
          </a:p>
          <a:p>
            <a:pPr lvl="1"/>
            <a:r>
              <a:rPr lang="en-US" dirty="0"/>
              <a:t>PMIx Client functions</a:t>
            </a:r>
          </a:p>
          <a:p>
            <a:pPr lvl="1"/>
            <a:r>
              <a:rPr lang="en-US" dirty="0"/>
              <a:t>PMIx Tool support</a:t>
            </a:r>
          </a:p>
          <a:p>
            <a:pPr lvl="1"/>
            <a:endParaRPr lang="en-US" dirty="0"/>
          </a:p>
        </p:txBody>
      </p:sp>
      <p:sp>
        <p:nvSpPr>
          <p:cNvPr id="3" name="Title 2">
            <a:extLst>
              <a:ext uri="{FF2B5EF4-FFF2-40B4-BE49-F238E27FC236}">
                <a16:creationId xmlns:a16="http://schemas.microsoft.com/office/drawing/2014/main" id="{6743E28C-3836-B641-9161-DF473331CD44}"/>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722046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a:stCxn id="7" idx="6"/>
          </p:cNvCxnSpPr>
          <p:nvPr/>
        </p:nvCxnSpPr>
        <p:spPr bwMode="auto">
          <a:xfrm flipV="1">
            <a:off x="4628399" y="4663440"/>
            <a:ext cx="1908238" cy="73152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sp>
        <p:nvSpPr>
          <p:cNvPr id="7" name="Oval 6"/>
          <p:cNvSpPr/>
          <p:nvPr/>
        </p:nvSpPr>
        <p:spPr>
          <a:xfrm>
            <a:off x="2342397" y="4251962"/>
            <a:ext cx="2286002" cy="2286002"/>
          </a:xfrm>
          <a:prstGeom prst="ellipse">
            <a:avLst/>
          </a:prstGeom>
          <a:pattFill prst="smCheck">
            <a:fgClr>
              <a:srgbClr val="FF66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62" dirty="0">
                <a:solidFill>
                  <a:schemeClr val="tx1"/>
                </a:solidFill>
              </a:rPr>
              <a:t>Monitoring</a:t>
            </a: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1" y="6309364"/>
            <a:ext cx="2467630" cy="1527810"/>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9" name="Oval 8"/>
          <p:cNvSpPr/>
          <p:nvPr/>
        </p:nvSpPr>
        <p:spPr>
          <a:xfrm>
            <a:off x="8686799" y="4937759"/>
            <a:ext cx="1737362" cy="1737362"/>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62" dirty="0">
                <a:solidFill>
                  <a:srgbClr val="000000"/>
                </a:solidFill>
              </a:rPr>
              <a:t>Console</a:t>
            </a:r>
          </a:p>
        </p:txBody>
      </p:sp>
      <p:cxnSp>
        <p:nvCxnSpPr>
          <p:cNvPr id="11" name="Straight Connector 10"/>
          <p:cNvCxnSpPr>
            <a:stCxn id="9" idx="5"/>
          </p:cNvCxnSpPr>
          <p:nvPr/>
        </p:nvCxnSpPr>
        <p:spPr>
          <a:xfrm>
            <a:off x="10169735" y="6420694"/>
            <a:ext cx="345870" cy="52875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an 12"/>
          <p:cNvSpPr/>
          <p:nvPr/>
        </p:nvSpPr>
        <p:spPr>
          <a:xfrm>
            <a:off x="6536634" y="6400801"/>
            <a:ext cx="1097280" cy="1554482"/>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82" dirty="0"/>
              <a:t>DB</a:t>
            </a:r>
          </a:p>
        </p:txBody>
      </p:sp>
      <p:cxnSp>
        <p:nvCxnSpPr>
          <p:cNvPr id="15" name="Straight Connector 14"/>
          <p:cNvCxnSpPr>
            <a:stCxn id="6" idx="4"/>
            <a:endCxn id="13" idx="1"/>
          </p:cNvCxnSpPr>
          <p:nvPr/>
        </p:nvCxnSpPr>
        <p:spPr>
          <a:xfrm flipH="1">
            <a:off x="7085277" y="5940955"/>
            <a:ext cx="2" cy="45985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7" idx="5"/>
            <a:endCxn id="13" idx="2"/>
          </p:cNvCxnSpPr>
          <p:nvPr/>
        </p:nvCxnSpPr>
        <p:spPr>
          <a:xfrm>
            <a:off x="4293623" y="6203187"/>
            <a:ext cx="2243014" cy="9748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3"/>
            <a:endCxn id="13" idx="4"/>
          </p:cNvCxnSpPr>
          <p:nvPr/>
        </p:nvCxnSpPr>
        <p:spPr>
          <a:xfrm flipH="1">
            <a:off x="7633916" y="6420693"/>
            <a:ext cx="1307317" cy="757350"/>
          </a:xfrm>
          <a:prstGeom prst="line">
            <a:avLst/>
          </a:prstGeom>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3">
            <a:clrChange>
              <a:clrFrom>
                <a:srgbClr val="FCFCFC"/>
              </a:clrFrom>
              <a:clrTo>
                <a:srgbClr val="FCFCFC">
                  <a:alpha val="0"/>
                </a:srgbClr>
              </a:clrTo>
            </a:clrChange>
          </a:blip>
          <a:stretch>
            <a:fillRect/>
          </a:stretch>
        </p:blipFill>
        <p:spPr>
          <a:xfrm>
            <a:off x="9235442" y="731522"/>
            <a:ext cx="1844040" cy="1844040"/>
          </a:xfrm>
          <a:prstGeom prst="rect">
            <a:avLst/>
          </a:prstGeom>
        </p:spPr>
      </p:pic>
      <p:pic>
        <p:nvPicPr>
          <p:cNvPr id="22" name="Picture 21"/>
          <p:cNvPicPr>
            <a:picLocks noChangeAspect="1"/>
          </p:cNvPicPr>
          <p:nvPr/>
        </p:nvPicPr>
        <p:blipFill>
          <a:blip r:embed="rId4"/>
          <a:stretch>
            <a:fillRect/>
          </a:stretch>
        </p:blipFill>
        <p:spPr>
          <a:xfrm>
            <a:off x="10210801" y="1645922"/>
            <a:ext cx="2407922" cy="1569720"/>
          </a:xfrm>
          <a:prstGeom prst="rect">
            <a:avLst/>
          </a:prstGeom>
        </p:spPr>
      </p:pic>
      <p:cxnSp>
        <p:nvCxnSpPr>
          <p:cNvPr id="24" name="Straight Connector 23"/>
          <p:cNvCxnSpPr/>
          <p:nvPr/>
        </p:nvCxnSpPr>
        <p:spPr>
          <a:xfrm flipV="1">
            <a:off x="8503919" y="2651764"/>
            <a:ext cx="1737362" cy="1280162"/>
          </a:xfrm>
          <a:prstGeom prst="line">
            <a:avLst/>
          </a:prstGeom>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6309359" y="1097281"/>
            <a:ext cx="1737362" cy="1554482"/>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62" dirty="0">
                <a:solidFill>
                  <a:srgbClr val="000000"/>
                </a:solidFill>
              </a:rPr>
              <a:t>File</a:t>
            </a:r>
          </a:p>
          <a:p>
            <a:pPr algn="ctr"/>
            <a:r>
              <a:rPr lang="en-US" sz="2162" dirty="0">
                <a:solidFill>
                  <a:srgbClr val="000000"/>
                </a:solidFill>
              </a:rPr>
              <a:t>System</a:t>
            </a:r>
          </a:p>
        </p:txBody>
      </p:sp>
      <p:sp>
        <p:nvSpPr>
          <p:cNvPr id="26" name="Oval 25"/>
          <p:cNvSpPr/>
          <p:nvPr/>
        </p:nvSpPr>
        <p:spPr>
          <a:xfrm>
            <a:off x="3017522" y="1188720"/>
            <a:ext cx="1828800" cy="18288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62" dirty="0"/>
              <a:t>Network</a:t>
            </a:r>
          </a:p>
        </p:txBody>
      </p:sp>
      <p:cxnSp>
        <p:nvCxnSpPr>
          <p:cNvPr id="29" name="Straight Connector 28"/>
          <p:cNvCxnSpPr>
            <a:stCxn id="25" idx="4"/>
            <a:endCxn id="6" idx="0"/>
          </p:cNvCxnSpPr>
          <p:nvPr/>
        </p:nvCxnSpPr>
        <p:spPr>
          <a:xfrm flipH="1">
            <a:off x="7085276" y="2651761"/>
            <a:ext cx="92766" cy="274322"/>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6" idx="5"/>
          </p:cNvCxnSpPr>
          <p:nvPr/>
        </p:nvCxnSpPr>
        <p:spPr>
          <a:xfrm>
            <a:off x="4578502" y="2749703"/>
            <a:ext cx="267822" cy="176382"/>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5577844" y="2926084"/>
            <a:ext cx="3014869" cy="3014869"/>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82" dirty="0"/>
              <a:t>Resource</a:t>
            </a:r>
          </a:p>
          <a:p>
            <a:pPr algn="ctr"/>
            <a:r>
              <a:rPr lang="en-US" sz="4082" dirty="0"/>
              <a:t>Manager</a:t>
            </a:r>
          </a:p>
        </p:txBody>
      </p:sp>
      <p:cxnSp>
        <p:nvCxnSpPr>
          <p:cNvPr id="44" name="Straight Connector 43"/>
          <p:cNvCxnSpPr/>
          <p:nvPr/>
        </p:nvCxnSpPr>
        <p:spPr>
          <a:xfrm>
            <a:off x="8412480" y="5120639"/>
            <a:ext cx="365760" cy="274322"/>
          </a:xfrm>
          <a:prstGeom prst="line">
            <a:avLst/>
          </a:prstGeom>
        </p:spPr>
        <p:style>
          <a:lnRef idx="2">
            <a:schemeClr val="accent1"/>
          </a:lnRef>
          <a:fillRef idx="0">
            <a:schemeClr val="accent1"/>
          </a:fillRef>
          <a:effectRef idx="1">
            <a:schemeClr val="accent1"/>
          </a:effectRef>
          <a:fontRef idx="minor">
            <a:schemeClr val="tx1"/>
          </a:fontRef>
        </p:style>
      </p:cxnSp>
      <p:sp>
        <p:nvSpPr>
          <p:cNvPr id="3" name="Cloud 2"/>
          <p:cNvSpPr/>
          <p:nvPr/>
        </p:nvSpPr>
        <p:spPr>
          <a:xfrm>
            <a:off x="9784082" y="3566160"/>
            <a:ext cx="2011680" cy="1097280"/>
          </a:xfrm>
          <a:prstGeom prst="cloud">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62" dirty="0"/>
              <a:t>Prov. Agent</a:t>
            </a:r>
          </a:p>
        </p:txBody>
      </p:sp>
      <p:cxnSp>
        <p:nvCxnSpPr>
          <p:cNvPr id="10" name="Straight Connector 9"/>
          <p:cNvCxnSpPr>
            <a:stCxn id="6" idx="6"/>
            <a:endCxn id="3" idx="2"/>
          </p:cNvCxnSpPr>
          <p:nvPr/>
        </p:nvCxnSpPr>
        <p:spPr>
          <a:xfrm flipV="1">
            <a:off x="8592713" y="4114801"/>
            <a:ext cx="1197611" cy="318715"/>
          </a:xfrm>
          <a:prstGeom prst="line">
            <a:avLst/>
          </a:prstGeom>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5215766" y="3035628"/>
            <a:ext cx="3924558" cy="2770818"/>
            <a:chOff x="2441223" y="2400300"/>
            <a:chExt cx="3880556" cy="2588414"/>
          </a:xfrm>
        </p:grpSpPr>
        <p:pic>
          <p:nvPicPr>
            <p:cNvPr id="4" name="Picture 3" descr="images.duckduckgo.com.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1223" y="2400300"/>
              <a:ext cx="3880556" cy="2588414"/>
            </a:xfrm>
            <a:prstGeom prst="rect">
              <a:avLst/>
            </a:prstGeom>
          </p:spPr>
        </p:pic>
        <p:sp>
          <p:nvSpPr>
            <p:cNvPr id="5" name="TextBox 4"/>
            <p:cNvSpPr txBox="1"/>
            <p:nvPr/>
          </p:nvSpPr>
          <p:spPr>
            <a:xfrm>
              <a:off x="3076210" y="2720895"/>
              <a:ext cx="892689" cy="431273"/>
            </a:xfrm>
            <a:prstGeom prst="rect">
              <a:avLst/>
            </a:prstGeom>
            <a:noFill/>
          </p:spPr>
          <p:txBody>
            <a:bodyPr wrap="none" rtlCol="0">
              <a:spAutoFit/>
            </a:bodyPr>
            <a:lstStyle/>
            <a:p>
              <a:r>
                <a:rPr lang="en-US" sz="2400" dirty="0">
                  <a:solidFill>
                    <a:srgbClr val="FF0000"/>
                  </a:solidFill>
                </a:rPr>
                <a:t>WLM</a:t>
              </a:r>
            </a:p>
          </p:txBody>
        </p:sp>
        <p:sp>
          <p:nvSpPr>
            <p:cNvPr id="12" name="TextBox 11"/>
            <p:cNvSpPr txBox="1"/>
            <p:nvPr/>
          </p:nvSpPr>
          <p:spPr>
            <a:xfrm>
              <a:off x="4814006" y="2678877"/>
              <a:ext cx="791247" cy="431273"/>
            </a:xfrm>
            <a:prstGeom prst="rect">
              <a:avLst/>
            </a:prstGeom>
            <a:noFill/>
          </p:spPr>
          <p:txBody>
            <a:bodyPr wrap="none" rtlCol="0">
              <a:spAutoFit/>
            </a:bodyPr>
            <a:lstStyle/>
            <a:p>
              <a:r>
                <a:rPr lang="en-US" sz="2400" dirty="0">
                  <a:solidFill>
                    <a:schemeClr val="bg1"/>
                  </a:solidFill>
                </a:rPr>
                <a:t>APP</a:t>
              </a:r>
            </a:p>
          </p:txBody>
        </p:sp>
      </p:grpSp>
      <p:sp>
        <p:nvSpPr>
          <p:cNvPr id="30" name="TextBox 29"/>
          <p:cNvSpPr txBox="1"/>
          <p:nvPr/>
        </p:nvSpPr>
        <p:spPr>
          <a:xfrm>
            <a:off x="503425" y="557933"/>
            <a:ext cx="6377259" cy="720518"/>
          </a:xfrm>
          <a:prstGeom prst="rect">
            <a:avLst/>
          </a:prstGeom>
          <a:noFill/>
        </p:spPr>
        <p:txBody>
          <a:bodyPr wrap="none" rtlCol="0">
            <a:spAutoFit/>
          </a:bodyPr>
          <a:lstStyle/>
          <a:p>
            <a:r>
              <a:rPr lang="en-US" sz="4082" dirty="0">
                <a:solidFill>
                  <a:schemeClr val="bg1"/>
                </a:solidFill>
              </a:rPr>
              <a:t>WLM/RTE      Orchestrator</a:t>
            </a:r>
          </a:p>
        </p:txBody>
      </p:sp>
      <p:sp>
        <p:nvSpPr>
          <p:cNvPr id="32" name="Striped Right Arrow 31"/>
          <p:cNvSpPr/>
          <p:nvPr/>
        </p:nvSpPr>
        <p:spPr bwMode="auto">
          <a:xfrm flipV="1">
            <a:off x="3210285" y="783477"/>
            <a:ext cx="441298" cy="269430"/>
          </a:xfrm>
          <a:prstGeom prst="striped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59021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F99E61-BE27-3E4B-9E8C-84A415A8C898}"/>
              </a:ext>
            </a:extLst>
          </p:cNvPr>
          <p:cNvSpPr>
            <a:spLocks noGrp="1"/>
          </p:cNvSpPr>
          <p:nvPr>
            <p:ph idx="1"/>
          </p:nvPr>
        </p:nvSpPr>
        <p:spPr/>
        <p:txBody>
          <a:bodyPr/>
          <a:lstStyle/>
          <a:p>
            <a:r>
              <a:rPr lang="en-US" dirty="0"/>
              <a:t>Overview</a:t>
            </a:r>
          </a:p>
          <a:p>
            <a:r>
              <a:rPr lang="en-US" dirty="0">
                <a:solidFill>
                  <a:srgbClr val="FF0000"/>
                </a:solidFill>
              </a:rPr>
              <a:t>PMIx Reference Implementation</a:t>
            </a:r>
          </a:p>
          <a:p>
            <a:r>
              <a:rPr lang="en-US" dirty="0"/>
              <a:t>Server Initialization</a:t>
            </a:r>
          </a:p>
          <a:p>
            <a:pPr lvl="1"/>
            <a:r>
              <a:rPr lang="en-US" dirty="0"/>
              <a:t>Exercise</a:t>
            </a:r>
          </a:p>
          <a:p>
            <a:r>
              <a:rPr lang="en-US" dirty="0"/>
              <a:t>Launch Sequence</a:t>
            </a:r>
          </a:p>
          <a:p>
            <a:pPr lvl="1"/>
            <a:r>
              <a:rPr lang="en-US" dirty="0"/>
              <a:t>Exercise</a:t>
            </a:r>
          </a:p>
        </p:txBody>
      </p:sp>
      <p:sp>
        <p:nvSpPr>
          <p:cNvPr id="3" name="Title 2">
            <a:extLst>
              <a:ext uri="{FF2B5EF4-FFF2-40B4-BE49-F238E27FC236}">
                <a16:creationId xmlns:a16="http://schemas.microsoft.com/office/drawing/2014/main" id="{4C124962-81DE-6C46-BE87-72F621D9817D}"/>
              </a:ext>
            </a:extLst>
          </p:cNvPr>
          <p:cNvSpPr>
            <a:spLocks noGrp="1"/>
          </p:cNvSpPr>
          <p:nvPr>
            <p:ph type="title"/>
          </p:nvPr>
        </p:nvSpPr>
        <p:spPr/>
        <p:txBody>
          <a:bodyPr/>
          <a:lstStyle/>
          <a:p>
            <a:r>
              <a:rPr lang="en-US" dirty="0"/>
              <a:t>Day 1: Detail</a:t>
            </a:r>
          </a:p>
        </p:txBody>
      </p:sp>
    </p:spTree>
    <p:extLst>
      <p:ext uri="{BB962C8B-B14F-4D97-AF65-F5344CB8AC3E}">
        <p14:creationId xmlns:p14="http://schemas.microsoft.com/office/powerpoint/2010/main" val="1805118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CF43AA3-D860-6B46-B91B-86AFA8B8F8E6}"/>
              </a:ext>
            </a:extLst>
          </p:cNvPr>
          <p:cNvSpPr>
            <a:spLocks noGrp="1"/>
          </p:cNvSpPr>
          <p:nvPr>
            <p:ph idx="1"/>
          </p:nvPr>
        </p:nvSpPr>
        <p:spPr/>
        <p:txBody>
          <a:bodyPr/>
          <a:lstStyle/>
          <a:p>
            <a:r>
              <a:rPr lang="en-US" sz="3200" dirty="0"/>
              <a:t>Objective</a:t>
            </a:r>
          </a:p>
          <a:p>
            <a:pPr lvl="1"/>
            <a:r>
              <a:rPr lang="en-US" sz="2400" dirty="0"/>
              <a:t>Ease adoption, validate proposed standard modifications/additions</a:t>
            </a:r>
          </a:p>
          <a:p>
            <a:r>
              <a:rPr lang="en-US" sz="3200" dirty="0"/>
              <a:t>Written in C with some C++ like extensions (object classes)</a:t>
            </a:r>
          </a:p>
          <a:p>
            <a:r>
              <a:rPr lang="en-US" sz="3200" dirty="0"/>
              <a:t>Plugin architecture</a:t>
            </a:r>
          </a:p>
          <a:p>
            <a:pPr lvl="1"/>
            <a:r>
              <a:rPr lang="en-US" sz="2400" dirty="0"/>
              <a:t>Internal APIs defined as “frameworks” with individual ”component” implementations</a:t>
            </a:r>
          </a:p>
          <a:p>
            <a:pPr lvl="1"/>
            <a:r>
              <a:rPr lang="en-US" sz="2400" dirty="0"/>
              <a:t>Components loaded as dll’s to allow for proprietary add-ons</a:t>
            </a:r>
          </a:p>
          <a:p>
            <a:r>
              <a:rPr lang="en-US" sz="3200" dirty="0"/>
              <a:t>Python bindings</a:t>
            </a:r>
          </a:p>
          <a:p>
            <a:pPr lvl="1"/>
            <a:r>
              <a:rPr lang="en-US" sz="2400" dirty="0"/>
              <a:t>Utilize public PMIx APIs (not internal)</a:t>
            </a:r>
          </a:p>
          <a:p>
            <a:r>
              <a:rPr lang="en-US" sz="3200" dirty="0"/>
              <a:t>Debugging fundamentals - Verbosity is your friend</a:t>
            </a:r>
          </a:p>
          <a:p>
            <a:pPr lvl="1"/>
            <a:r>
              <a:rPr lang="en-US" sz="2400" dirty="0"/>
              <a:t>Framework level spans components (e.g., ptl_base_verbose)</a:t>
            </a:r>
          </a:p>
          <a:p>
            <a:pPr lvl="2"/>
            <a:r>
              <a:rPr lang="en-US" sz="1800" dirty="0"/>
              <a:t>No separation between client and server</a:t>
            </a:r>
          </a:p>
          <a:p>
            <a:pPr lvl="1"/>
            <a:r>
              <a:rPr lang="en-US" sz="2400" dirty="0"/>
              <a:t>Functional level (pmix_iof_xxx_verbose), where xxx is either “client” or “server”</a:t>
            </a:r>
          </a:p>
        </p:txBody>
      </p:sp>
      <p:sp>
        <p:nvSpPr>
          <p:cNvPr id="3" name="Title 2">
            <a:extLst>
              <a:ext uri="{FF2B5EF4-FFF2-40B4-BE49-F238E27FC236}">
                <a16:creationId xmlns:a16="http://schemas.microsoft.com/office/drawing/2014/main" id="{93D92EE7-999B-384E-A835-6513CFDF5016}"/>
              </a:ext>
            </a:extLst>
          </p:cNvPr>
          <p:cNvSpPr>
            <a:spLocks noGrp="1"/>
          </p:cNvSpPr>
          <p:nvPr>
            <p:ph type="title"/>
          </p:nvPr>
        </p:nvSpPr>
        <p:spPr/>
        <p:txBody>
          <a:bodyPr/>
          <a:lstStyle/>
          <a:p>
            <a:r>
              <a:rPr lang="en-US" dirty="0"/>
              <a:t>Reference Implementation</a:t>
            </a:r>
          </a:p>
        </p:txBody>
      </p:sp>
      <p:sp>
        <p:nvSpPr>
          <p:cNvPr id="6" name="TextBox 5">
            <a:extLst>
              <a:ext uri="{FF2B5EF4-FFF2-40B4-BE49-F238E27FC236}">
                <a16:creationId xmlns:a16="http://schemas.microsoft.com/office/drawing/2014/main" id="{3885402B-F058-544B-BAC1-5E00BE70E64C}"/>
              </a:ext>
            </a:extLst>
          </p:cNvPr>
          <p:cNvSpPr txBox="1"/>
          <p:nvPr/>
        </p:nvSpPr>
        <p:spPr>
          <a:xfrm>
            <a:off x="4459290" y="2048934"/>
            <a:ext cx="4054315" cy="458715"/>
          </a:xfrm>
          <a:prstGeom prst="rect">
            <a:avLst/>
          </a:prstGeom>
          <a:noFill/>
        </p:spPr>
        <p:txBody>
          <a:bodyPr wrap="none" rtlCol="0">
            <a:spAutoFit/>
          </a:bodyPr>
          <a:lstStyle/>
          <a:p>
            <a:r>
              <a:rPr lang="en-US" sz="2381" i="1" dirty="0">
                <a:solidFill>
                  <a:srgbClr val="FF0000"/>
                </a:solidFill>
              </a:rPr>
              <a:t>https://github.com/pmix/pmix</a:t>
            </a:r>
          </a:p>
        </p:txBody>
      </p:sp>
    </p:spTree>
    <p:extLst>
      <p:ext uri="{BB962C8B-B14F-4D97-AF65-F5344CB8AC3E}">
        <p14:creationId xmlns:p14="http://schemas.microsoft.com/office/powerpoint/2010/main" val="3012088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Releases</a:t>
            </a:r>
          </a:p>
        </p:txBody>
      </p:sp>
      <p:sp>
        <p:nvSpPr>
          <p:cNvPr id="5" name="Striped Right Arrow 4"/>
          <p:cNvSpPr/>
          <p:nvPr/>
        </p:nvSpPr>
        <p:spPr bwMode="auto">
          <a:xfrm>
            <a:off x="1595758" y="3919186"/>
            <a:ext cx="731520" cy="365760"/>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6" name="TextBox 5"/>
          <p:cNvSpPr txBox="1"/>
          <p:nvPr/>
        </p:nvSpPr>
        <p:spPr>
          <a:xfrm>
            <a:off x="1096963" y="3699617"/>
            <a:ext cx="665567" cy="351186"/>
          </a:xfrm>
          <a:prstGeom prst="rect">
            <a:avLst/>
          </a:prstGeom>
          <a:noFill/>
        </p:spPr>
        <p:txBody>
          <a:bodyPr wrap="none" rtlCol="0">
            <a:spAutoFit/>
          </a:bodyPr>
          <a:lstStyle/>
          <a:p>
            <a:r>
              <a:rPr lang="en-US" sz="1682" dirty="0"/>
              <a:t>2014</a:t>
            </a:r>
          </a:p>
        </p:txBody>
      </p:sp>
      <p:sp>
        <p:nvSpPr>
          <p:cNvPr id="7" name="TextBox 6"/>
          <p:cNvSpPr txBox="1"/>
          <p:nvPr/>
        </p:nvSpPr>
        <p:spPr>
          <a:xfrm>
            <a:off x="1807940" y="3218974"/>
            <a:ext cx="1031051" cy="425053"/>
          </a:xfrm>
          <a:prstGeom prst="rect">
            <a:avLst/>
          </a:prstGeom>
          <a:noFill/>
        </p:spPr>
        <p:txBody>
          <a:bodyPr wrap="none" rtlCol="0">
            <a:spAutoFit/>
          </a:bodyPr>
          <a:lstStyle/>
          <a:p>
            <a:r>
              <a:rPr lang="en-US" sz="2162" dirty="0"/>
              <a:t>1/2016</a:t>
            </a:r>
          </a:p>
        </p:txBody>
      </p:sp>
      <p:cxnSp>
        <p:nvCxnSpPr>
          <p:cNvPr id="9" name="Straight Connector 8"/>
          <p:cNvCxnSpPr>
            <a:stCxn id="7" idx="2"/>
          </p:cNvCxnSpPr>
          <p:nvPr/>
        </p:nvCxnSpPr>
        <p:spPr bwMode="auto">
          <a:xfrm>
            <a:off x="2323466" y="3644027"/>
            <a:ext cx="10080" cy="1117628"/>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0" name="TextBox 9"/>
          <p:cNvSpPr txBox="1"/>
          <p:nvPr/>
        </p:nvSpPr>
        <p:spPr>
          <a:xfrm>
            <a:off x="1921828" y="4761655"/>
            <a:ext cx="800219" cy="425053"/>
          </a:xfrm>
          <a:prstGeom prst="rect">
            <a:avLst/>
          </a:prstGeom>
          <a:noFill/>
        </p:spPr>
        <p:txBody>
          <a:bodyPr wrap="none" rtlCol="0">
            <a:spAutoFit/>
          </a:bodyPr>
          <a:lstStyle/>
          <a:p>
            <a:r>
              <a:rPr lang="en-US" sz="2162" dirty="0"/>
              <a:t>1.1.3</a:t>
            </a:r>
          </a:p>
        </p:txBody>
      </p:sp>
      <p:sp>
        <p:nvSpPr>
          <p:cNvPr id="3" name="TextBox 2"/>
          <p:cNvSpPr txBox="1"/>
          <p:nvPr/>
        </p:nvSpPr>
        <p:spPr>
          <a:xfrm>
            <a:off x="7880152" y="3218974"/>
            <a:ext cx="1184940" cy="425053"/>
          </a:xfrm>
          <a:prstGeom prst="rect">
            <a:avLst/>
          </a:prstGeom>
          <a:noFill/>
        </p:spPr>
        <p:txBody>
          <a:bodyPr wrap="none" rtlCol="0">
            <a:spAutoFit/>
          </a:bodyPr>
          <a:lstStyle/>
          <a:p>
            <a:r>
              <a:rPr lang="en-US" sz="2162" dirty="0"/>
              <a:t>12/2018</a:t>
            </a:r>
          </a:p>
        </p:txBody>
      </p:sp>
      <p:cxnSp>
        <p:nvCxnSpPr>
          <p:cNvPr id="13" name="Straight Connector 12"/>
          <p:cNvCxnSpPr/>
          <p:nvPr/>
        </p:nvCxnSpPr>
        <p:spPr bwMode="auto">
          <a:xfrm flipH="1">
            <a:off x="8420401" y="3662175"/>
            <a:ext cx="8395" cy="1099483"/>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4" name="TextBox 3"/>
          <p:cNvSpPr txBox="1"/>
          <p:nvPr/>
        </p:nvSpPr>
        <p:spPr>
          <a:xfrm>
            <a:off x="8137286" y="4761655"/>
            <a:ext cx="569387" cy="425053"/>
          </a:xfrm>
          <a:prstGeom prst="rect">
            <a:avLst/>
          </a:prstGeom>
          <a:noFill/>
        </p:spPr>
        <p:txBody>
          <a:bodyPr wrap="none" rtlCol="0">
            <a:spAutoFit/>
          </a:bodyPr>
          <a:lstStyle/>
          <a:p>
            <a:r>
              <a:rPr lang="en-US" sz="2162" dirty="0"/>
              <a:t>3.0</a:t>
            </a:r>
          </a:p>
        </p:txBody>
      </p:sp>
      <p:sp>
        <p:nvSpPr>
          <p:cNvPr id="14" name="TextBox 13"/>
          <p:cNvSpPr txBox="1"/>
          <p:nvPr/>
        </p:nvSpPr>
        <p:spPr>
          <a:xfrm>
            <a:off x="3567394" y="3218974"/>
            <a:ext cx="1184940" cy="425053"/>
          </a:xfrm>
          <a:prstGeom prst="rect">
            <a:avLst/>
          </a:prstGeom>
          <a:noFill/>
        </p:spPr>
        <p:txBody>
          <a:bodyPr wrap="none" rtlCol="0">
            <a:spAutoFit/>
          </a:bodyPr>
          <a:lstStyle/>
          <a:p>
            <a:r>
              <a:rPr lang="en-US" sz="2162" dirty="0"/>
              <a:t>12/2016</a:t>
            </a:r>
          </a:p>
        </p:txBody>
      </p:sp>
      <p:cxnSp>
        <p:nvCxnSpPr>
          <p:cNvPr id="15" name="Straight Connector 14"/>
          <p:cNvCxnSpPr/>
          <p:nvPr/>
        </p:nvCxnSpPr>
        <p:spPr bwMode="auto">
          <a:xfrm flipH="1">
            <a:off x="4092991" y="3662175"/>
            <a:ext cx="8395" cy="1099483"/>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6" name="TextBox 15"/>
          <p:cNvSpPr txBox="1"/>
          <p:nvPr/>
        </p:nvSpPr>
        <p:spPr>
          <a:xfrm>
            <a:off x="3809879" y="4761655"/>
            <a:ext cx="569387" cy="425053"/>
          </a:xfrm>
          <a:prstGeom prst="rect">
            <a:avLst/>
          </a:prstGeom>
          <a:noFill/>
        </p:spPr>
        <p:txBody>
          <a:bodyPr wrap="none" rtlCol="0">
            <a:spAutoFit/>
          </a:bodyPr>
          <a:lstStyle/>
          <a:p>
            <a:r>
              <a:rPr lang="en-US" sz="2162" dirty="0"/>
              <a:t>1.2</a:t>
            </a:r>
          </a:p>
        </p:txBody>
      </p:sp>
      <p:sp>
        <p:nvSpPr>
          <p:cNvPr id="17" name="Striped Right Arrow 16"/>
          <p:cNvSpPr/>
          <p:nvPr/>
        </p:nvSpPr>
        <p:spPr bwMode="auto">
          <a:xfrm>
            <a:off x="2536715" y="3919186"/>
            <a:ext cx="1518125" cy="365760"/>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18" name="TextBox 17"/>
          <p:cNvSpPr txBox="1"/>
          <p:nvPr/>
        </p:nvSpPr>
        <p:spPr>
          <a:xfrm>
            <a:off x="6635875" y="2527817"/>
            <a:ext cx="3244799" cy="425053"/>
          </a:xfrm>
          <a:prstGeom prst="rect">
            <a:avLst/>
          </a:prstGeom>
          <a:noFill/>
        </p:spPr>
        <p:txBody>
          <a:bodyPr wrap="none" rtlCol="0">
            <a:spAutoFit/>
          </a:bodyPr>
          <a:lstStyle/>
          <a:p>
            <a:r>
              <a:rPr lang="en-US" sz="2162" dirty="0"/>
              <a:t>RM Production Releases</a:t>
            </a:r>
          </a:p>
        </p:txBody>
      </p:sp>
      <p:sp>
        <p:nvSpPr>
          <p:cNvPr id="19" name="Left-Right Arrow 18"/>
          <p:cNvSpPr/>
          <p:nvPr/>
        </p:nvSpPr>
        <p:spPr bwMode="auto">
          <a:xfrm>
            <a:off x="5063068" y="2971015"/>
            <a:ext cx="7014034" cy="246011"/>
          </a:xfrm>
          <a:prstGeom prst="lef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11" name="TextBox 10"/>
          <p:cNvSpPr txBox="1"/>
          <p:nvPr/>
        </p:nvSpPr>
        <p:spPr>
          <a:xfrm>
            <a:off x="3409154" y="5162071"/>
            <a:ext cx="1353255" cy="757772"/>
          </a:xfrm>
          <a:prstGeom prst="rect">
            <a:avLst/>
          </a:prstGeom>
          <a:noFill/>
        </p:spPr>
        <p:txBody>
          <a:bodyPr wrap="none" rtlCol="0">
            <a:spAutoFit/>
          </a:bodyPr>
          <a:lstStyle/>
          <a:p>
            <a:pPr algn="ctr"/>
            <a:r>
              <a:rPr lang="en-US" sz="2162" dirty="0"/>
              <a:t>Launch &amp;</a:t>
            </a:r>
          </a:p>
          <a:p>
            <a:pPr algn="ctr"/>
            <a:r>
              <a:rPr lang="en-US" sz="2162" dirty="0"/>
              <a:t>wireup</a:t>
            </a:r>
          </a:p>
        </p:txBody>
      </p:sp>
      <p:sp>
        <p:nvSpPr>
          <p:cNvPr id="22" name="TextBox 21"/>
          <p:cNvSpPr txBox="1"/>
          <p:nvPr/>
        </p:nvSpPr>
        <p:spPr>
          <a:xfrm>
            <a:off x="5679147" y="3217026"/>
            <a:ext cx="1184940" cy="425053"/>
          </a:xfrm>
          <a:prstGeom prst="rect">
            <a:avLst/>
          </a:prstGeom>
          <a:noFill/>
        </p:spPr>
        <p:txBody>
          <a:bodyPr wrap="none" rtlCol="0">
            <a:spAutoFit/>
          </a:bodyPr>
          <a:lstStyle/>
          <a:p>
            <a:r>
              <a:rPr lang="en-US" sz="2162" dirty="0"/>
              <a:t>12/2017</a:t>
            </a:r>
          </a:p>
        </p:txBody>
      </p:sp>
      <p:cxnSp>
        <p:nvCxnSpPr>
          <p:cNvPr id="23" name="Straight Connector 22"/>
          <p:cNvCxnSpPr/>
          <p:nvPr/>
        </p:nvCxnSpPr>
        <p:spPr bwMode="auto">
          <a:xfrm flipH="1">
            <a:off x="6204747" y="3660223"/>
            <a:ext cx="8395" cy="1099483"/>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4" name="TextBox 23"/>
          <p:cNvSpPr txBox="1"/>
          <p:nvPr/>
        </p:nvSpPr>
        <p:spPr>
          <a:xfrm>
            <a:off x="5938564" y="4759705"/>
            <a:ext cx="569387" cy="425053"/>
          </a:xfrm>
          <a:prstGeom prst="rect">
            <a:avLst/>
          </a:prstGeom>
          <a:noFill/>
        </p:spPr>
        <p:txBody>
          <a:bodyPr wrap="none" rtlCol="0">
            <a:spAutoFit/>
          </a:bodyPr>
          <a:lstStyle/>
          <a:p>
            <a:r>
              <a:rPr lang="en-US" sz="2162" dirty="0"/>
              <a:t>2.0</a:t>
            </a:r>
          </a:p>
        </p:txBody>
      </p:sp>
      <p:sp>
        <p:nvSpPr>
          <p:cNvPr id="25" name="Striped Right Arrow 24"/>
          <p:cNvSpPr/>
          <p:nvPr/>
        </p:nvSpPr>
        <p:spPr bwMode="auto">
          <a:xfrm>
            <a:off x="4247890" y="3919187"/>
            <a:ext cx="1918706" cy="424734"/>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26" name="TextBox 25"/>
          <p:cNvSpPr txBox="1"/>
          <p:nvPr/>
        </p:nvSpPr>
        <p:spPr>
          <a:xfrm>
            <a:off x="5434807" y="5136788"/>
            <a:ext cx="1590910" cy="1090491"/>
          </a:xfrm>
          <a:prstGeom prst="rect">
            <a:avLst/>
          </a:prstGeom>
          <a:noFill/>
        </p:spPr>
        <p:txBody>
          <a:bodyPr wrap="square" rtlCol="0">
            <a:spAutoFit/>
          </a:bodyPr>
          <a:lstStyle/>
          <a:p>
            <a:pPr algn="ctr"/>
            <a:r>
              <a:rPr lang="en-US" sz="2162" dirty="0"/>
              <a:t>Events, fabric, &amp; basic tool</a:t>
            </a:r>
          </a:p>
        </p:txBody>
      </p:sp>
      <p:sp>
        <p:nvSpPr>
          <p:cNvPr id="27" name="Rectangle 26"/>
          <p:cNvSpPr/>
          <p:nvPr/>
        </p:nvSpPr>
        <p:spPr>
          <a:xfrm>
            <a:off x="7055689" y="5184441"/>
            <a:ext cx="2727630" cy="1755930"/>
          </a:xfrm>
          <a:prstGeom prst="rect">
            <a:avLst/>
          </a:prstGeom>
        </p:spPr>
        <p:txBody>
          <a:bodyPr wrap="square">
            <a:spAutoFit/>
          </a:bodyPr>
          <a:lstStyle/>
          <a:p>
            <a:pPr marL="350510" algn="ctr"/>
            <a:r>
              <a:rPr lang="en-US" sz="2162" dirty="0"/>
              <a:t>Logging, IO fwd, credentials, inventory, job ctrl, monitoring,</a:t>
            </a:r>
          </a:p>
          <a:p>
            <a:pPr marL="350510" algn="ctr"/>
            <a:r>
              <a:rPr lang="en-US" sz="2162" dirty="0"/>
              <a:t>dyn alloc</a:t>
            </a:r>
          </a:p>
        </p:txBody>
      </p:sp>
      <p:sp>
        <p:nvSpPr>
          <p:cNvPr id="28" name="Striped Right Arrow 27"/>
          <p:cNvSpPr/>
          <p:nvPr/>
        </p:nvSpPr>
        <p:spPr bwMode="auto">
          <a:xfrm>
            <a:off x="6421687" y="3919186"/>
            <a:ext cx="1907070" cy="404365"/>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29" name="Striped Right Arrow 28"/>
          <p:cNvSpPr/>
          <p:nvPr/>
        </p:nvSpPr>
        <p:spPr bwMode="auto">
          <a:xfrm>
            <a:off x="8605052" y="3919186"/>
            <a:ext cx="2274936" cy="404365"/>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cxnSp>
        <p:nvCxnSpPr>
          <p:cNvPr id="30" name="Straight Connector 29"/>
          <p:cNvCxnSpPr/>
          <p:nvPr/>
        </p:nvCxnSpPr>
        <p:spPr bwMode="auto">
          <a:xfrm flipH="1">
            <a:off x="10871595" y="3660223"/>
            <a:ext cx="8395" cy="1099483"/>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0" name="TextBox 19"/>
          <p:cNvSpPr txBox="1"/>
          <p:nvPr/>
        </p:nvSpPr>
        <p:spPr>
          <a:xfrm>
            <a:off x="10311925" y="3256420"/>
            <a:ext cx="1184940" cy="425053"/>
          </a:xfrm>
          <a:prstGeom prst="rect">
            <a:avLst/>
          </a:prstGeom>
          <a:noFill/>
        </p:spPr>
        <p:txBody>
          <a:bodyPr wrap="none" rtlCol="0">
            <a:spAutoFit/>
          </a:bodyPr>
          <a:lstStyle/>
          <a:p>
            <a:r>
              <a:rPr lang="en-US" sz="2162" dirty="0"/>
              <a:t>12/2019</a:t>
            </a:r>
          </a:p>
        </p:txBody>
      </p:sp>
      <p:sp>
        <p:nvSpPr>
          <p:cNvPr id="31" name="TextBox 30">
            <a:extLst>
              <a:ext uri="{FF2B5EF4-FFF2-40B4-BE49-F238E27FC236}">
                <a16:creationId xmlns:a16="http://schemas.microsoft.com/office/drawing/2014/main" id="{35526A97-33E7-1A44-8929-62C8316A4F9E}"/>
              </a:ext>
            </a:extLst>
          </p:cNvPr>
          <p:cNvSpPr txBox="1"/>
          <p:nvPr/>
        </p:nvSpPr>
        <p:spPr>
          <a:xfrm>
            <a:off x="9794539" y="5079441"/>
            <a:ext cx="2151584" cy="1423210"/>
          </a:xfrm>
          <a:prstGeom prst="rect">
            <a:avLst/>
          </a:prstGeom>
          <a:noFill/>
        </p:spPr>
        <p:txBody>
          <a:bodyPr wrap="square" rtlCol="0">
            <a:spAutoFit/>
          </a:bodyPr>
          <a:lstStyle/>
          <a:p>
            <a:pPr algn="ctr"/>
            <a:r>
              <a:rPr lang="en-US" sz="2162" dirty="0"/>
              <a:t>Scheduler, groups, storage, adv tools, Python</a:t>
            </a:r>
          </a:p>
        </p:txBody>
      </p:sp>
      <p:sp>
        <p:nvSpPr>
          <p:cNvPr id="32" name="TextBox 31">
            <a:extLst>
              <a:ext uri="{FF2B5EF4-FFF2-40B4-BE49-F238E27FC236}">
                <a16:creationId xmlns:a16="http://schemas.microsoft.com/office/drawing/2014/main" id="{D6411808-39A6-034E-A2C8-D26FC409C360}"/>
              </a:ext>
            </a:extLst>
          </p:cNvPr>
          <p:cNvSpPr txBox="1"/>
          <p:nvPr/>
        </p:nvSpPr>
        <p:spPr>
          <a:xfrm>
            <a:off x="10586900" y="4728522"/>
            <a:ext cx="569387" cy="425053"/>
          </a:xfrm>
          <a:prstGeom prst="rect">
            <a:avLst/>
          </a:prstGeom>
          <a:noFill/>
        </p:spPr>
        <p:txBody>
          <a:bodyPr wrap="none" rtlCol="0">
            <a:spAutoFit/>
          </a:bodyPr>
          <a:lstStyle/>
          <a:p>
            <a:r>
              <a:rPr lang="en-US" sz="2162" dirty="0"/>
              <a:t>4.0</a:t>
            </a:r>
          </a:p>
        </p:txBody>
      </p:sp>
      <p:sp>
        <p:nvSpPr>
          <p:cNvPr id="33" name="TextBox 32">
            <a:extLst>
              <a:ext uri="{FF2B5EF4-FFF2-40B4-BE49-F238E27FC236}">
                <a16:creationId xmlns:a16="http://schemas.microsoft.com/office/drawing/2014/main" id="{D1E62280-BF64-CF4A-9DE2-06100106FB9C}"/>
              </a:ext>
            </a:extLst>
          </p:cNvPr>
          <p:cNvSpPr txBox="1"/>
          <p:nvPr/>
        </p:nvSpPr>
        <p:spPr>
          <a:xfrm>
            <a:off x="1057815" y="6375333"/>
            <a:ext cx="3327001" cy="523541"/>
          </a:xfrm>
          <a:prstGeom prst="rect">
            <a:avLst/>
          </a:prstGeom>
          <a:noFill/>
        </p:spPr>
        <p:txBody>
          <a:bodyPr wrap="none" rtlCol="0">
            <a:spAutoFit/>
          </a:bodyPr>
          <a:lstStyle/>
          <a:p>
            <a:r>
              <a:rPr lang="en-US" sz="2802" dirty="0"/>
              <a:t>major.minor.release</a:t>
            </a:r>
          </a:p>
        </p:txBody>
      </p:sp>
      <p:sp>
        <p:nvSpPr>
          <p:cNvPr id="34" name="TextBox 33">
            <a:extLst>
              <a:ext uri="{FF2B5EF4-FFF2-40B4-BE49-F238E27FC236}">
                <a16:creationId xmlns:a16="http://schemas.microsoft.com/office/drawing/2014/main" id="{88AF3A5C-8DF5-8246-B5EE-C2EDB28A950F}"/>
              </a:ext>
            </a:extLst>
          </p:cNvPr>
          <p:cNvSpPr txBox="1"/>
          <p:nvPr/>
        </p:nvSpPr>
        <p:spPr>
          <a:xfrm>
            <a:off x="1488472" y="7167523"/>
            <a:ext cx="1225014" cy="708527"/>
          </a:xfrm>
          <a:prstGeom prst="rect">
            <a:avLst/>
          </a:prstGeom>
          <a:noFill/>
        </p:spPr>
        <p:txBody>
          <a:bodyPr wrap="none" rtlCol="0">
            <a:spAutoFit/>
          </a:bodyPr>
          <a:lstStyle/>
          <a:p>
            <a:pPr algn="ctr"/>
            <a:r>
              <a:rPr lang="en-US" sz="2002" i="1" dirty="0">
                <a:solidFill>
                  <a:srgbClr val="FF0000"/>
                </a:solidFill>
              </a:rPr>
              <a:t>Standard</a:t>
            </a:r>
          </a:p>
          <a:p>
            <a:pPr algn="ctr"/>
            <a:r>
              <a:rPr lang="en-US" sz="2002" i="1" dirty="0">
                <a:solidFill>
                  <a:srgbClr val="FF0000"/>
                </a:solidFill>
              </a:rPr>
              <a:t>version</a:t>
            </a:r>
          </a:p>
        </p:txBody>
      </p:sp>
      <p:sp>
        <p:nvSpPr>
          <p:cNvPr id="35" name="Left Brace 34">
            <a:extLst>
              <a:ext uri="{FF2B5EF4-FFF2-40B4-BE49-F238E27FC236}">
                <a16:creationId xmlns:a16="http://schemas.microsoft.com/office/drawing/2014/main" id="{65D25B8A-074D-1749-A78D-65A00775AE2E}"/>
              </a:ext>
            </a:extLst>
          </p:cNvPr>
          <p:cNvSpPr/>
          <p:nvPr/>
        </p:nvSpPr>
        <p:spPr bwMode="auto">
          <a:xfrm rot="16200000">
            <a:off x="1884453" y="6037838"/>
            <a:ext cx="394189" cy="1865178"/>
          </a:xfrm>
          <a:prstGeom prst="leftBrace">
            <a:avLst/>
          </a:prstGeom>
          <a:no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2" tIns="45720" rIns="91442" bIns="45720" numCol="1" spcCol="0" rtlCol="0" fromWordArt="0" anchor="t" anchorCtr="0" forceAA="0" compatLnSpc="1">
            <a:prstTxWarp prst="textNoShape">
              <a:avLst/>
            </a:prstTxWarp>
            <a:noAutofit/>
          </a:bodyPr>
          <a:lstStyle/>
          <a:p>
            <a:pPr defTabSz="914378"/>
            <a:endParaRPr lang="en-US" sz="2400" dirty="0">
              <a:latin typeface="Arial" pitchFamily="-65" charset="0"/>
              <a:ea typeface="ＭＳ Ｐゴシック" pitchFamily="-65" charset="-128"/>
              <a:cs typeface="ＭＳ Ｐゴシック" pitchFamily="-65" charset="-128"/>
            </a:endParaRPr>
          </a:p>
        </p:txBody>
      </p:sp>
      <p:sp>
        <p:nvSpPr>
          <p:cNvPr id="36" name="TextBox 35">
            <a:extLst>
              <a:ext uri="{FF2B5EF4-FFF2-40B4-BE49-F238E27FC236}">
                <a16:creationId xmlns:a16="http://schemas.microsoft.com/office/drawing/2014/main" id="{9D73A4A3-213A-A545-BBD4-955F09623518}"/>
              </a:ext>
            </a:extLst>
          </p:cNvPr>
          <p:cNvSpPr txBox="1"/>
          <p:nvPr/>
        </p:nvSpPr>
        <p:spPr>
          <a:xfrm>
            <a:off x="6652807" y="7314604"/>
            <a:ext cx="5291833" cy="458715"/>
          </a:xfrm>
          <a:prstGeom prst="rect">
            <a:avLst/>
          </a:prstGeom>
          <a:noFill/>
        </p:spPr>
        <p:txBody>
          <a:bodyPr wrap="none" rtlCol="0">
            <a:spAutoFit/>
          </a:bodyPr>
          <a:lstStyle/>
          <a:p>
            <a:r>
              <a:rPr lang="en-US" sz="2381" i="1" dirty="0">
                <a:solidFill>
                  <a:srgbClr val="FF0000"/>
                </a:solidFill>
              </a:rPr>
              <a:t>https://github.com/pmix/pmix/releases</a:t>
            </a:r>
          </a:p>
        </p:txBody>
      </p:sp>
    </p:spTree>
    <p:extLst>
      <p:ext uri="{BB962C8B-B14F-4D97-AF65-F5344CB8AC3E}">
        <p14:creationId xmlns:p14="http://schemas.microsoft.com/office/powerpoint/2010/main" val="2984945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FFB2B7-F2E0-0943-8604-4D7B2F1593B3}"/>
              </a:ext>
            </a:extLst>
          </p:cNvPr>
          <p:cNvSpPr>
            <a:spLocks noGrp="1"/>
          </p:cNvSpPr>
          <p:nvPr>
            <p:ph idx="1"/>
          </p:nvPr>
        </p:nvSpPr>
        <p:spPr>
          <a:xfrm>
            <a:off x="7315204" y="2133603"/>
            <a:ext cx="7069874" cy="5939883"/>
          </a:xfrm>
        </p:spPr>
        <p:txBody>
          <a:bodyPr/>
          <a:lstStyle/>
          <a:p>
            <a:r>
              <a:rPr lang="en-US" sz="3200" dirty="0">
                <a:solidFill>
                  <a:srgbClr val="FF0000"/>
                </a:solidFill>
              </a:rPr>
              <a:t>Auto-negotiate messaging protocol</a:t>
            </a:r>
          </a:p>
          <a:p>
            <a:r>
              <a:rPr lang="en-US" sz="3200" dirty="0">
                <a:solidFill>
                  <a:srgbClr val="FF0000"/>
                </a:solidFill>
              </a:rPr>
              <a:t>Client starts</a:t>
            </a:r>
          </a:p>
          <a:p>
            <a:pPr lvl="1"/>
            <a:r>
              <a:rPr lang="en-US" sz="2802" dirty="0">
                <a:solidFill>
                  <a:schemeClr val="bg2"/>
                </a:solidFill>
              </a:rPr>
              <a:t>Envar indicates server capabilities</a:t>
            </a:r>
          </a:p>
          <a:p>
            <a:pPr lvl="1"/>
            <a:r>
              <a:rPr lang="en-US" sz="2802" dirty="0">
                <a:solidFill>
                  <a:schemeClr val="bg2"/>
                </a:solidFill>
              </a:rPr>
              <a:t>Select highest support in common</a:t>
            </a:r>
          </a:p>
          <a:p>
            <a:pPr lvl="1"/>
            <a:r>
              <a:rPr lang="en-US" sz="2802" dirty="0">
                <a:solidFill>
                  <a:schemeClr val="bg2"/>
                </a:solidFill>
              </a:rPr>
              <a:t>Convey selection in connection handshake</a:t>
            </a:r>
          </a:p>
          <a:p>
            <a:r>
              <a:rPr lang="en-US" sz="3200" dirty="0">
                <a:solidFill>
                  <a:srgbClr val="FF0000"/>
                </a:solidFill>
              </a:rPr>
              <a:t>Server follows client’s lead</a:t>
            </a:r>
          </a:p>
          <a:p>
            <a:pPr lvl="1"/>
            <a:r>
              <a:rPr lang="en-US" sz="2600" dirty="0">
                <a:solidFill>
                  <a:schemeClr val="bg2"/>
                </a:solidFill>
              </a:rPr>
              <a:t>Per-client messaging protocol</a:t>
            </a:r>
          </a:p>
          <a:p>
            <a:pPr lvl="1"/>
            <a:r>
              <a:rPr lang="en-US" sz="2600" dirty="0">
                <a:solidFill>
                  <a:schemeClr val="bg2"/>
                </a:solidFill>
              </a:rPr>
              <a:t>Support mix of client versions</a:t>
            </a:r>
          </a:p>
        </p:txBody>
      </p:sp>
      <p:sp>
        <p:nvSpPr>
          <p:cNvPr id="3" name="Title 2">
            <a:extLst>
              <a:ext uri="{FF2B5EF4-FFF2-40B4-BE49-F238E27FC236}">
                <a16:creationId xmlns:a16="http://schemas.microsoft.com/office/drawing/2014/main" id="{90BB76CD-6E11-5448-8F89-2EEC2400224A}"/>
              </a:ext>
            </a:extLst>
          </p:cNvPr>
          <p:cNvSpPr>
            <a:spLocks noGrp="1"/>
          </p:cNvSpPr>
          <p:nvPr>
            <p:ph type="title"/>
          </p:nvPr>
        </p:nvSpPr>
        <p:spPr/>
        <p:txBody>
          <a:bodyPr/>
          <a:lstStyle/>
          <a:p>
            <a:r>
              <a:rPr lang="en-US" dirty="0"/>
              <a:t>Cross-Version Support</a:t>
            </a:r>
          </a:p>
        </p:txBody>
      </p:sp>
      <p:sp>
        <p:nvSpPr>
          <p:cNvPr id="2" name="TextBox 1">
            <a:extLst>
              <a:ext uri="{FF2B5EF4-FFF2-40B4-BE49-F238E27FC236}">
                <a16:creationId xmlns:a16="http://schemas.microsoft.com/office/drawing/2014/main" id="{AFC38132-889F-9541-83D6-354DA98D2CF4}"/>
              </a:ext>
            </a:extLst>
          </p:cNvPr>
          <p:cNvSpPr txBox="1"/>
          <p:nvPr/>
        </p:nvSpPr>
        <p:spPr>
          <a:xfrm>
            <a:off x="3523784" y="2706077"/>
            <a:ext cx="394660" cy="523541"/>
          </a:xfrm>
          <a:prstGeom prst="rect">
            <a:avLst/>
          </a:prstGeom>
          <a:noFill/>
        </p:spPr>
        <p:txBody>
          <a:bodyPr wrap="none" rtlCol="0">
            <a:spAutoFit/>
          </a:bodyPr>
          <a:lstStyle/>
          <a:p>
            <a:r>
              <a:rPr lang="en-US" sz="2802" dirty="0">
                <a:solidFill>
                  <a:schemeClr val="bg1"/>
                </a:solidFill>
              </a:rPr>
              <a:t>+</a:t>
            </a:r>
          </a:p>
        </p:txBody>
      </p:sp>
      <p:sp>
        <p:nvSpPr>
          <p:cNvPr id="7" name="TextBox 6">
            <a:extLst>
              <a:ext uri="{FF2B5EF4-FFF2-40B4-BE49-F238E27FC236}">
                <a16:creationId xmlns:a16="http://schemas.microsoft.com/office/drawing/2014/main" id="{5414E14A-CFB5-D744-8CD4-DA275E6BC1F1}"/>
              </a:ext>
            </a:extLst>
          </p:cNvPr>
          <p:cNvSpPr txBox="1"/>
          <p:nvPr/>
        </p:nvSpPr>
        <p:spPr>
          <a:xfrm>
            <a:off x="3564677" y="3906697"/>
            <a:ext cx="394660" cy="523541"/>
          </a:xfrm>
          <a:prstGeom prst="rect">
            <a:avLst/>
          </a:prstGeom>
          <a:noFill/>
        </p:spPr>
        <p:txBody>
          <a:bodyPr wrap="none" rtlCol="0">
            <a:spAutoFit/>
          </a:bodyPr>
          <a:lstStyle/>
          <a:p>
            <a:r>
              <a:rPr lang="en-US" sz="2802" dirty="0"/>
              <a:t>+</a:t>
            </a:r>
          </a:p>
        </p:txBody>
      </p:sp>
      <p:sp>
        <p:nvSpPr>
          <p:cNvPr id="6" name="Explosion 2 5">
            <a:extLst>
              <a:ext uri="{FF2B5EF4-FFF2-40B4-BE49-F238E27FC236}">
                <a16:creationId xmlns:a16="http://schemas.microsoft.com/office/drawing/2014/main" id="{98578D61-F403-E946-B0A2-F9234E0B4EDE}"/>
              </a:ext>
            </a:extLst>
          </p:cNvPr>
          <p:cNvSpPr/>
          <p:nvPr/>
        </p:nvSpPr>
        <p:spPr bwMode="auto">
          <a:xfrm>
            <a:off x="12310945" y="6846852"/>
            <a:ext cx="2201275" cy="1315845"/>
          </a:xfrm>
          <a:prstGeom prst="irregularSeal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2" tIns="45720" rIns="91442" bIns="45720" numCol="1" rtlCol="0" anchor="t" anchorCtr="0" compatLnSpc="1">
            <a:prstTxWarp prst="textNoShape">
              <a:avLst/>
            </a:prstTxWarp>
          </a:bodyPr>
          <a:lstStyle/>
          <a:p>
            <a:pPr defTabSz="914378"/>
            <a:endParaRPr lang="en-US" sz="2400" dirty="0">
              <a:latin typeface="Arial" pitchFamily="-65" charset="0"/>
              <a:ea typeface="ＭＳ Ｐゴシック" pitchFamily="-65" charset="-128"/>
              <a:cs typeface="ＭＳ Ｐゴシック" pitchFamily="-65" charset="-128"/>
            </a:endParaRPr>
          </a:p>
        </p:txBody>
      </p:sp>
      <p:sp>
        <p:nvSpPr>
          <p:cNvPr id="8" name="TextBox 7">
            <a:extLst>
              <a:ext uri="{FF2B5EF4-FFF2-40B4-BE49-F238E27FC236}">
                <a16:creationId xmlns:a16="http://schemas.microsoft.com/office/drawing/2014/main" id="{AE80092B-696F-074F-9C14-644F75222BC7}"/>
              </a:ext>
            </a:extLst>
          </p:cNvPr>
          <p:cNvSpPr txBox="1"/>
          <p:nvPr/>
        </p:nvSpPr>
        <p:spPr>
          <a:xfrm rot="20185062">
            <a:off x="12810926" y="7308869"/>
            <a:ext cx="1000595" cy="458715"/>
          </a:xfrm>
          <a:prstGeom prst="rect">
            <a:avLst/>
          </a:prstGeom>
          <a:noFill/>
        </p:spPr>
        <p:txBody>
          <a:bodyPr wrap="none" rtlCol="0">
            <a:spAutoFit/>
          </a:bodyPr>
          <a:lstStyle/>
          <a:p>
            <a:r>
              <a:rPr lang="en-US" sz="2381" dirty="0">
                <a:solidFill>
                  <a:schemeClr val="bg1"/>
                </a:solidFill>
              </a:rPr>
              <a:t>Done!</a:t>
            </a:r>
          </a:p>
        </p:txBody>
      </p:sp>
      <p:pic>
        <p:nvPicPr>
          <p:cNvPr id="5" name="Picture 4">
            <a:extLst>
              <a:ext uri="{FF2B5EF4-FFF2-40B4-BE49-F238E27FC236}">
                <a16:creationId xmlns:a16="http://schemas.microsoft.com/office/drawing/2014/main" id="{C6269BDD-38B7-F641-8881-74894FD7BEC8}"/>
              </a:ext>
            </a:extLst>
          </p:cNvPr>
          <p:cNvPicPr>
            <a:picLocks noChangeAspect="1"/>
          </p:cNvPicPr>
          <p:nvPr/>
        </p:nvPicPr>
        <p:blipFill>
          <a:blip r:embed="rId3"/>
          <a:stretch>
            <a:fillRect/>
          </a:stretch>
        </p:blipFill>
        <p:spPr>
          <a:xfrm>
            <a:off x="565255" y="2412813"/>
            <a:ext cx="6706386" cy="4602866"/>
          </a:xfrm>
          <a:prstGeom prst="rect">
            <a:avLst/>
          </a:prstGeom>
        </p:spPr>
      </p:pic>
    </p:spTree>
    <p:extLst>
      <p:ext uri="{BB962C8B-B14F-4D97-AF65-F5344CB8AC3E}">
        <p14:creationId xmlns:p14="http://schemas.microsoft.com/office/powerpoint/2010/main" val="559695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C20312-63CC-9E46-8A5F-18CA04616CC5}"/>
              </a:ext>
            </a:extLst>
          </p:cNvPr>
          <p:cNvSpPr>
            <a:spLocks noGrp="1"/>
          </p:cNvSpPr>
          <p:nvPr>
            <p:ph idx="1"/>
          </p:nvPr>
        </p:nvSpPr>
        <p:spPr/>
        <p:txBody>
          <a:bodyPr/>
          <a:lstStyle/>
          <a:p>
            <a:r>
              <a:rPr lang="en-US" sz="4000" dirty="0"/>
              <a:t>Client</a:t>
            </a:r>
          </a:p>
          <a:p>
            <a:pPr lvl="1"/>
            <a:r>
              <a:rPr lang="en-US" sz="3200" dirty="0"/>
              <a:t>Application process connected to local server</a:t>
            </a:r>
          </a:p>
          <a:p>
            <a:r>
              <a:rPr lang="en-US" sz="4000" dirty="0"/>
              <a:t>Server</a:t>
            </a:r>
          </a:p>
          <a:p>
            <a:pPr lvl="1"/>
            <a:r>
              <a:rPr lang="en-US" sz="3200" dirty="0"/>
              <a:t>Client + server APIs + host function module</a:t>
            </a:r>
          </a:p>
          <a:p>
            <a:pPr lvl="1"/>
            <a:r>
              <a:rPr lang="en-US" sz="3200" dirty="0"/>
              <a:t>Subtypes: gateway, scheduler, default</a:t>
            </a:r>
          </a:p>
          <a:p>
            <a:r>
              <a:rPr lang="en-US" sz="4000" dirty="0"/>
              <a:t>Tool</a:t>
            </a:r>
          </a:p>
          <a:p>
            <a:pPr lvl="1"/>
            <a:r>
              <a:rPr lang="en-US" sz="3200" dirty="0"/>
              <a:t>Client APIs with rendezvous</a:t>
            </a:r>
          </a:p>
          <a:p>
            <a:r>
              <a:rPr lang="en-US" sz="4000" dirty="0"/>
              <a:t>Launcher</a:t>
            </a:r>
          </a:p>
          <a:p>
            <a:pPr lvl="1"/>
            <a:r>
              <a:rPr lang="en-US" sz="3200" dirty="0"/>
              <a:t>Tool + server APIs</a:t>
            </a:r>
          </a:p>
        </p:txBody>
      </p:sp>
      <p:sp>
        <p:nvSpPr>
          <p:cNvPr id="3" name="Title 2">
            <a:extLst>
              <a:ext uri="{FF2B5EF4-FFF2-40B4-BE49-F238E27FC236}">
                <a16:creationId xmlns:a16="http://schemas.microsoft.com/office/drawing/2014/main" id="{6899CD0E-C979-B340-89B9-8D5B2EEBE776}"/>
              </a:ext>
            </a:extLst>
          </p:cNvPr>
          <p:cNvSpPr>
            <a:spLocks noGrp="1"/>
          </p:cNvSpPr>
          <p:nvPr>
            <p:ph type="title"/>
          </p:nvPr>
        </p:nvSpPr>
        <p:spPr/>
        <p:txBody>
          <a:bodyPr/>
          <a:lstStyle/>
          <a:p>
            <a:r>
              <a:rPr lang="en-US" dirty="0"/>
              <a:t>Process Types</a:t>
            </a:r>
          </a:p>
        </p:txBody>
      </p:sp>
    </p:spTree>
    <p:extLst>
      <p:ext uri="{BB962C8B-B14F-4D97-AF65-F5344CB8AC3E}">
        <p14:creationId xmlns:p14="http://schemas.microsoft.com/office/powerpoint/2010/main" val="1154603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F99E61-BE27-3E4B-9E8C-84A415A8C898}"/>
              </a:ext>
            </a:extLst>
          </p:cNvPr>
          <p:cNvSpPr>
            <a:spLocks noGrp="1"/>
          </p:cNvSpPr>
          <p:nvPr>
            <p:ph idx="1"/>
          </p:nvPr>
        </p:nvSpPr>
        <p:spPr/>
        <p:txBody>
          <a:bodyPr/>
          <a:lstStyle/>
          <a:p>
            <a:r>
              <a:rPr lang="en-US" dirty="0"/>
              <a:t>Overview</a:t>
            </a:r>
          </a:p>
          <a:p>
            <a:r>
              <a:rPr lang="en-US" dirty="0">
                <a:solidFill>
                  <a:schemeClr val="bg2"/>
                </a:solidFill>
              </a:rPr>
              <a:t>PMIx Reference Implementation</a:t>
            </a:r>
          </a:p>
          <a:p>
            <a:r>
              <a:rPr lang="en-US" dirty="0">
                <a:solidFill>
                  <a:srgbClr val="FF0000"/>
                </a:solidFill>
              </a:rPr>
              <a:t>Server Initialization</a:t>
            </a:r>
          </a:p>
          <a:p>
            <a:pPr lvl="1"/>
            <a:r>
              <a:rPr lang="en-US" dirty="0"/>
              <a:t>Exercise</a:t>
            </a:r>
          </a:p>
          <a:p>
            <a:r>
              <a:rPr lang="en-US" dirty="0"/>
              <a:t>Launch Sequence</a:t>
            </a:r>
          </a:p>
          <a:p>
            <a:pPr lvl="1"/>
            <a:r>
              <a:rPr lang="en-US" dirty="0"/>
              <a:t>Exercise</a:t>
            </a:r>
          </a:p>
        </p:txBody>
      </p:sp>
      <p:sp>
        <p:nvSpPr>
          <p:cNvPr id="3" name="Title 2">
            <a:extLst>
              <a:ext uri="{FF2B5EF4-FFF2-40B4-BE49-F238E27FC236}">
                <a16:creationId xmlns:a16="http://schemas.microsoft.com/office/drawing/2014/main" id="{4C124962-81DE-6C46-BE87-72F621D9817D}"/>
              </a:ext>
            </a:extLst>
          </p:cNvPr>
          <p:cNvSpPr>
            <a:spLocks noGrp="1"/>
          </p:cNvSpPr>
          <p:nvPr>
            <p:ph type="title"/>
          </p:nvPr>
        </p:nvSpPr>
        <p:spPr/>
        <p:txBody>
          <a:bodyPr/>
          <a:lstStyle/>
          <a:p>
            <a:r>
              <a:rPr lang="en-US" dirty="0"/>
              <a:t>Day 1: Detail</a:t>
            </a:r>
          </a:p>
        </p:txBody>
      </p:sp>
    </p:spTree>
    <p:extLst>
      <p:ext uri="{BB962C8B-B14F-4D97-AF65-F5344CB8AC3E}">
        <p14:creationId xmlns:p14="http://schemas.microsoft.com/office/powerpoint/2010/main" val="741124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A6D9FA3-1E35-D148-B3B6-7F1A0D6CDAF7}"/>
              </a:ext>
            </a:extLst>
          </p:cNvPr>
          <p:cNvSpPr>
            <a:spLocks noGrp="1"/>
          </p:cNvSpPr>
          <p:nvPr>
            <p:ph idx="1"/>
          </p:nvPr>
        </p:nvSpPr>
        <p:spPr/>
        <p:txBody>
          <a:bodyPr/>
          <a:lstStyle/>
          <a:p>
            <a:r>
              <a:rPr lang="en-US" sz="4000" dirty="0"/>
              <a:t>Declare server type</a:t>
            </a:r>
          </a:p>
          <a:p>
            <a:pPr lvl="1"/>
            <a:r>
              <a:rPr lang="en-US" sz="3200" dirty="0"/>
              <a:t>Gateway: acts as a gateway for PMIx requests that cannot be serviced on backend nodes (e.g., logging to email)</a:t>
            </a:r>
          </a:p>
          <a:p>
            <a:pPr lvl="1"/>
            <a:r>
              <a:rPr lang="en-US" sz="3200" dirty="0"/>
              <a:t>Scheduler: supports inventory and application resource allocations</a:t>
            </a:r>
          </a:p>
          <a:p>
            <a:pPr lvl="1"/>
            <a:r>
              <a:rPr lang="en-US" sz="3200" dirty="0"/>
              <a:t>Default: supports local PMIx clients and possibly tools</a:t>
            </a:r>
          </a:p>
          <a:p>
            <a:r>
              <a:rPr lang="en-US" sz="4000" dirty="0"/>
              <a:t>Setup internal structures</a:t>
            </a:r>
          </a:p>
          <a:p>
            <a:r>
              <a:rPr lang="en-US" sz="4000" dirty="0"/>
              <a:t>Create rendezvous file(s) for tool support</a:t>
            </a:r>
          </a:p>
          <a:p>
            <a:r>
              <a:rPr lang="en-US" sz="3800" dirty="0"/>
              <a:t>Note: servers have access to all client, tool functions</a:t>
            </a:r>
          </a:p>
        </p:txBody>
      </p:sp>
      <p:sp>
        <p:nvSpPr>
          <p:cNvPr id="3" name="Title 2">
            <a:extLst>
              <a:ext uri="{FF2B5EF4-FFF2-40B4-BE49-F238E27FC236}">
                <a16:creationId xmlns:a16="http://schemas.microsoft.com/office/drawing/2014/main" id="{C147B17B-4B5F-2B44-8CAF-46590E6A6663}"/>
              </a:ext>
            </a:extLst>
          </p:cNvPr>
          <p:cNvSpPr>
            <a:spLocks noGrp="1"/>
          </p:cNvSpPr>
          <p:nvPr>
            <p:ph type="title"/>
          </p:nvPr>
        </p:nvSpPr>
        <p:spPr/>
        <p:txBody>
          <a:bodyPr/>
          <a:lstStyle/>
          <a:p>
            <a:r>
              <a:rPr lang="en-US" dirty="0"/>
              <a:t>Server Initialization</a:t>
            </a:r>
          </a:p>
        </p:txBody>
      </p:sp>
    </p:spTree>
    <p:extLst>
      <p:ext uri="{BB962C8B-B14F-4D97-AF65-F5344CB8AC3E}">
        <p14:creationId xmlns:p14="http://schemas.microsoft.com/office/powerpoint/2010/main" val="682478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A348E5-3CDC-D046-AE84-CEC78BDBDD95}"/>
              </a:ext>
            </a:extLst>
          </p:cNvPr>
          <p:cNvSpPr>
            <a:spLocks noGrp="1"/>
          </p:cNvSpPr>
          <p:nvPr>
            <p:ph type="title"/>
          </p:nvPr>
        </p:nvSpPr>
        <p:spPr/>
        <p:txBody>
          <a:bodyPr/>
          <a:lstStyle/>
          <a:p>
            <a:r>
              <a:rPr lang="en-US" dirty="0"/>
              <a:t>Rendezvous File Locations</a:t>
            </a:r>
          </a:p>
        </p:txBody>
      </p:sp>
      <p:sp>
        <p:nvSpPr>
          <p:cNvPr id="32" name="TextBox 31">
            <a:extLst>
              <a:ext uri="{FF2B5EF4-FFF2-40B4-BE49-F238E27FC236}">
                <a16:creationId xmlns:a16="http://schemas.microsoft.com/office/drawing/2014/main" id="{9255533C-A0EF-E046-BB70-327EE4FF35C7}"/>
              </a:ext>
            </a:extLst>
          </p:cNvPr>
          <p:cNvSpPr txBox="1"/>
          <p:nvPr/>
        </p:nvSpPr>
        <p:spPr>
          <a:xfrm>
            <a:off x="10555528" y="2334104"/>
            <a:ext cx="2554738" cy="461665"/>
          </a:xfrm>
          <a:prstGeom prst="rect">
            <a:avLst/>
          </a:prstGeom>
          <a:noFill/>
        </p:spPr>
        <p:txBody>
          <a:bodyPr wrap="none" rtlCol="0">
            <a:spAutoFit/>
          </a:bodyPr>
          <a:lstStyle/>
          <a:p>
            <a:r>
              <a:rPr lang="en-US" sz="2400" dirty="0"/>
              <a:t>System TMPDIR</a:t>
            </a:r>
          </a:p>
        </p:txBody>
      </p:sp>
      <p:pic>
        <p:nvPicPr>
          <p:cNvPr id="37" name="Picture 36">
            <a:extLst>
              <a:ext uri="{FF2B5EF4-FFF2-40B4-BE49-F238E27FC236}">
                <a16:creationId xmlns:a16="http://schemas.microsoft.com/office/drawing/2014/main" id="{ACF17E32-7BDB-2B47-B078-6FF868C1534F}"/>
              </a:ext>
            </a:extLst>
          </p:cNvPr>
          <p:cNvPicPr>
            <a:picLocks noChangeAspect="1"/>
          </p:cNvPicPr>
          <p:nvPr/>
        </p:nvPicPr>
        <p:blipFill>
          <a:blip r:embed="rId2"/>
          <a:stretch>
            <a:fillRect/>
          </a:stretch>
        </p:blipFill>
        <p:spPr>
          <a:xfrm>
            <a:off x="378710" y="3762739"/>
            <a:ext cx="8356600" cy="4241800"/>
          </a:xfrm>
          <a:prstGeom prst="rect">
            <a:avLst/>
          </a:prstGeom>
        </p:spPr>
      </p:pic>
      <p:sp>
        <p:nvSpPr>
          <p:cNvPr id="38" name="TextBox 37">
            <a:extLst>
              <a:ext uri="{FF2B5EF4-FFF2-40B4-BE49-F238E27FC236}">
                <a16:creationId xmlns:a16="http://schemas.microsoft.com/office/drawing/2014/main" id="{817DBAE1-0AAF-BE46-8853-63E8C640118C}"/>
              </a:ext>
            </a:extLst>
          </p:cNvPr>
          <p:cNvSpPr txBox="1"/>
          <p:nvPr/>
        </p:nvSpPr>
        <p:spPr>
          <a:xfrm>
            <a:off x="8461741" y="3174055"/>
            <a:ext cx="1736373" cy="400110"/>
          </a:xfrm>
          <a:prstGeom prst="rect">
            <a:avLst/>
          </a:prstGeom>
          <a:noFill/>
        </p:spPr>
        <p:txBody>
          <a:bodyPr wrap="none" rtlCol="0">
            <a:spAutoFit/>
          </a:bodyPr>
          <a:lstStyle/>
          <a:p>
            <a:r>
              <a:rPr lang="en-US" sz="2000" dirty="0" err="1">
                <a:solidFill>
                  <a:srgbClr val="FF0000"/>
                </a:solidFill>
              </a:rPr>
              <a:t>pmix.sys.host</a:t>
            </a:r>
            <a:endParaRPr lang="en-US" sz="2000" dirty="0">
              <a:solidFill>
                <a:srgbClr val="FF0000"/>
              </a:solidFill>
            </a:endParaRPr>
          </a:p>
        </p:txBody>
      </p:sp>
      <p:sp>
        <p:nvSpPr>
          <p:cNvPr id="41" name="TextBox 40">
            <a:extLst>
              <a:ext uri="{FF2B5EF4-FFF2-40B4-BE49-F238E27FC236}">
                <a16:creationId xmlns:a16="http://schemas.microsoft.com/office/drawing/2014/main" id="{A5A32914-FA19-3140-80C4-36A0983BD4C7}"/>
              </a:ext>
            </a:extLst>
          </p:cNvPr>
          <p:cNvSpPr txBox="1"/>
          <p:nvPr/>
        </p:nvSpPr>
        <p:spPr>
          <a:xfrm>
            <a:off x="10657319" y="3687789"/>
            <a:ext cx="2351156" cy="461665"/>
          </a:xfrm>
          <a:prstGeom prst="rect">
            <a:avLst/>
          </a:prstGeom>
          <a:noFill/>
        </p:spPr>
        <p:txBody>
          <a:bodyPr wrap="none" rtlCol="0">
            <a:spAutoFit/>
          </a:bodyPr>
          <a:lstStyle/>
          <a:p>
            <a:pPr algn="ctr"/>
            <a:r>
              <a:rPr lang="en-US" sz="2400" dirty="0"/>
              <a:t>Server TMPDIR</a:t>
            </a:r>
          </a:p>
        </p:txBody>
      </p:sp>
      <p:sp>
        <p:nvSpPr>
          <p:cNvPr id="46" name="TextBox 45">
            <a:extLst>
              <a:ext uri="{FF2B5EF4-FFF2-40B4-BE49-F238E27FC236}">
                <a16:creationId xmlns:a16="http://schemas.microsoft.com/office/drawing/2014/main" id="{825DC596-CF30-5849-8A6C-3CEDB43820C8}"/>
              </a:ext>
            </a:extLst>
          </p:cNvPr>
          <p:cNvSpPr txBox="1"/>
          <p:nvPr/>
        </p:nvSpPr>
        <p:spPr>
          <a:xfrm>
            <a:off x="11921662" y="4584750"/>
            <a:ext cx="2178802" cy="400110"/>
          </a:xfrm>
          <a:prstGeom prst="rect">
            <a:avLst/>
          </a:prstGeom>
          <a:noFill/>
        </p:spPr>
        <p:txBody>
          <a:bodyPr wrap="none" rtlCol="0">
            <a:spAutoFit/>
          </a:bodyPr>
          <a:lstStyle/>
          <a:p>
            <a:r>
              <a:rPr lang="en-US" sz="2000" dirty="0" err="1">
                <a:solidFill>
                  <a:srgbClr val="FF0000"/>
                </a:solidFill>
              </a:rPr>
              <a:t>pmix.host.tool.pid</a:t>
            </a:r>
            <a:endParaRPr lang="en-US" sz="2000" dirty="0">
              <a:solidFill>
                <a:srgbClr val="FF0000"/>
              </a:solidFill>
            </a:endParaRPr>
          </a:p>
        </p:txBody>
      </p:sp>
      <p:sp>
        <p:nvSpPr>
          <p:cNvPr id="47" name="TextBox 46">
            <a:extLst>
              <a:ext uri="{FF2B5EF4-FFF2-40B4-BE49-F238E27FC236}">
                <a16:creationId xmlns:a16="http://schemas.microsoft.com/office/drawing/2014/main" id="{956D4196-7A97-C340-B33D-A6F1B4541113}"/>
              </a:ext>
            </a:extLst>
          </p:cNvPr>
          <p:cNvSpPr txBox="1"/>
          <p:nvPr/>
        </p:nvSpPr>
        <p:spPr>
          <a:xfrm>
            <a:off x="7113919" y="6565692"/>
            <a:ext cx="1226618" cy="400110"/>
          </a:xfrm>
          <a:prstGeom prst="rect">
            <a:avLst/>
          </a:prstGeom>
          <a:noFill/>
        </p:spPr>
        <p:txBody>
          <a:bodyPr wrap="none" rtlCol="0">
            <a:spAutoFit/>
          </a:bodyPr>
          <a:lstStyle/>
          <a:p>
            <a:r>
              <a:rPr lang="en-US" sz="2000" dirty="0" err="1">
                <a:solidFill>
                  <a:srgbClr val="FF0000"/>
                </a:solidFill>
              </a:rPr>
              <a:t>rndvsFile</a:t>
            </a:r>
            <a:endParaRPr lang="en-US" sz="2000" dirty="0">
              <a:solidFill>
                <a:srgbClr val="FF0000"/>
              </a:solidFill>
            </a:endParaRPr>
          </a:p>
        </p:txBody>
      </p:sp>
      <p:cxnSp>
        <p:nvCxnSpPr>
          <p:cNvPr id="49" name="Elbow Connector 48">
            <a:extLst>
              <a:ext uri="{FF2B5EF4-FFF2-40B4-BE49-F238E27FC236}">
                <a16:creationId xmlns:a16="http://schemas.microsoft.com/office/drawing/2014/main" id="{144C03C3-251C-3945-A8C1-7C9E66621779}"/>
              </a:ext>
            </a:extLst>
          </p:cNvPr>
          <p:cNvCxnSpPr>
            <a:endCxn id="47" idx="0"/>
          </p:cNvCxnSpPr>
          <p:nvPr/>
        </p:nvCxnSpPr>
        <p:spPr bwMode="auto">
          <a:xfrm>
            <a:off x="6700603" y="6100997"/>
            <a:ext cx="1026625" cy="464695"/>
          </a:xfrm>
          <a:prstGeom prst="bentConnector2">
            <a:avLst/>
          </a:prstGeom>
          <a:solidFill>
            <a:schemeClr val="accent1"/>
          </a:solidFill>
          <a:ln w="28575" cap="flat" cmpd="sng" algn="ctr">
            <a:solidFill>
              <a:schemeClr val="bg2">
                <a:lumMod val="50000"/>
                <a:lumOff val="50000"/>
              </a:schemeClr>
            </a:solidFill>
            <a:prstDash val="sysDot"/>
            <a:round/>
            <a:headEnd type="none" w="med" len="med"/>
            <a:tailEnd type="none" w="med" len="med"/>
          </a:ln>
          <a:effectLst/>
        </p:spPr>
      </p:cxnSp>
      <p:sp>
        <p:nvSpPr>
          <p:cNvPr id="50" name="TextBox 49">
            <a:extLst>
              <a:ext uri="{FF2B5EF4-FFF2-40B4-BE49-F238E27FC236}">
                <a16:creationId xmlns:a16="http://schemas.microsoft.com/office/drawing/2014/main" id="{55891D03-E0F0-6F4C-A910-5A288646D88E}"/>
              </a:ext>
            </a:extLst>
          </p:cNvPr>
          <p:cNvSpPr txBox="1"/>
          <p:nvPr/>
        </p:nvSpPr>
        <p:spPr>
          <a:xfrm>
            <a:off x="9137089" y="4584750"/>
            <a:ext cx="2662908" cy="400110"/>
          </a:xfrm>
          <a:prstGeom prst="rect">
            <a:avLst/>
          </a:prstGeom>
          <a:noFill/>
        </p:spPr>
        <p:txBody>
          <a:bodyPr wrap="none" rtlCol="0">
            <a:spAutoFit/>
          </a:bodyPr>
          <a:lstStyle/>
          <a:p>
            <a:r>
              <a:rPr lang="en-US" sz="2000" dirty="0" err="1">
                <a:solidFill>
                  <a:srgbClr val="FF0000"/>
                </a:solidFill>
              </a:rPr>
              <a:t>pmix.host.tool.nspace</a:t>
            </a:r>
            <a:endParaRPr lang="en-US" sz="2000" dirty="0">
              <a:solidFill>
                <a:srgbClr val="FF0000"/>
              </a:solidFill>
            </a:endParaRPr>
          </a:p>
        </p:txBody>
      </p:sp>
      <p:cxnSp>
        <p:nvCxnSpPr>
          <p:cNvPr id="53" name="Straight Connector 52">
            <a:extLst>
              <a:ext uri="{FF2B5EF4-FFF2-40B4-BE49-F238E27FC236}">
                <a16:creationId xmlns:a16="http://schemas.microsoft.com/office/drawing/2014/main" id="{3ECE2125-4361-6B48-A9B6-ACEE40630A6B}"/>
              </a:ext>
            </a:extLst>
          </p:cNvPr>
          <p:cNvCxnSpPr>
            <a:stCxn id="32" idx="2"/>
            <a:endCxn id="41" idx="0"/>
          </p:cNvCxnSpPr>
          <p:nvPr/>
        </p:nvCxnSpPr>
        <p:spPr bwMode="auto">
          <a:xfrm>
            <a:off x="11832897" y="2795769"/>
            <a:ext cx="0" cy="8920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Elbow Connector 54">
            <a:extLst>
              <a:ext uri="{FF2B5EF4-FFF2-40B4-BE49-F238E27FC236}">
                <a16:creationId xmlns:a16="http://schemas.microsoft.com/office/drawing/2014/main" id="{4D21F0FA-4245-0941-83E3-42ED6E41D899}"/>
              </a:ext>
            </a:extLst>
          </p:cNvPr>
          <p:cNvCxnSpPr>
            <a:stCxn id="32" idx="2"/>
            <a:endCxn id="38" idx="0"/>
          </p:cNvCxnSpPr>
          <p:nvPr/>
        </p:nvCxnSpPr>
        <p:spPr bwMode="auto">
          <a:xfrm rot="5400000">
            <a:off x="10392270" y="1733428"/>
            <a:ext cx="378286" cy="2502969"/>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Elbow Connector 61">
            <a:extLst>
              <a:ext uri="{FF2B5EF4-FFF2-40B4-BE49-F238E27FC236}">
                <a16:creationId xmlns:a16="http://schemas.microsoft.com/office/drawing/2014/main" id="{C8D35D87-28E9-E547-B65F-64DB4C1536A7}"/>
              </a:ext>
            </a:extLst>
          </p:cNvPr>
          <p:cNvCxnSpPr>
            <a:stCxn id="46" idx="0"/>
            <a:endCxn id="41" idx="2"/>
          </p:cNvCxnSpPr>
          <p:nvPr/>
        </p:nvCxnSpPr>
        <p:spPr bwMode="auto">
          <a:xfrm rot="16200000" flipV="1">
            <a:off x="12204332" y="3778019"/>
            <a:ext cx="435296" cy="1178166"/>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Elbow Connector 63">
            <a:extLst>
              <a:ext uri="{FF2B5EF4-FFF2-40B4-BE49-F238E27FC236}">
                <a16:creationId xmlns:a16="http://schemas.microsoft.com/office/drawing/2014/main" id="{5DED2055-B6CA-F547-9C4D-F917B28672A9}"/>
              </a:ext>
            </a:extLst>
          </p:cNvPr>
          <p:cNvCxnSpPr>
            <a:stCxn id="50" idx="0"/>
            <a:endCxn id="41" idx="2"/>
          </p:cNvCxnSpPr>
          <p:nvPr/>
        </p:nvCxnSpPr>
        <p:spPr bwMode="auto">
          <a:xfrm rot="5400000" flipH="1" flipV="1">
            <a:off x="10933072" y="3684925"/>
            <a:ext cx="435296" cy="1364354"/>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0C120837-C74B-654F-88D9-F76A43EAA914}"/>
              </a:ext>
            </a:extLst>
          </p:cNvPr>
          <p:cNvCxnSpPr>
            <a:endCxn id="38" idx="2"/>
          </p:cNvCxnSpPr>
          <p:nvPr/>
        </p:nvCxnSpPr>
        <p:spPr bwMode="auto">
          <a:xfrm flipV="1">
            <a:off x="7315200" y="3574165"/>
            <a:ext cx="2014728" cy="1210640"/>
          </a:xfrm>
          <a:prstGeom prst="line">
            <a:avLst/>
          </a:prstGeom>
          <a:solidFill>
            <a:schemeClr val="accent1"/>
          </a:solidFill>
          <a:ln w="28575" cap="flat" cmpd="sng" algn="ctr">
            <a:solidFill>
              <a:schemeClr val="tx1">
                <a:lumMod val="50000"/>
                <a:lumOff val="50000"/>
              </a:schemeClr>
            </a:solidFill>
            <a:prstDash val="sysDot"/>
            <a:round/>
            <a:headEnd type="none" w="med" len="med"/>
            <a:tailEnd type="none" w="med" len="med"/>
          </a:ln>
          <a:effectLst/>
        </p:spPr>
      </p:cxnSp>
      <p:cxnSp>
        <p:nvCxnSpPr>
          <p:cNvPr id="67" name="Straight Connector 66">
            <a:extLst>
              <a:ext uri="{FF2B5EF4-FFF2-40B4-BE49-F238E27FC236}">
                <a16:creationId xmlns:a16="http://schemas.microsoft.com/office/drawing/2014/main" id="{3D610AAB-7D3E-6444-BEFB-DA0625BEF2C8}"/>
              </a:ext>
            </a:extLst>
          </p:cNvPr>
          <p:cNvCxnSpPr>
            <a:cxnSpLocks/>
          </p:cNvCxnSpPr>
          <p:nvPr/>
        </p:nvCxnSpPr>
        <p:spPr bwMode="auto">
          <a:xfrm>
            <a:off x="7727228" y="6122403"/>
            <a:ext cx="4134473" cy="0"/>
          </a:xfrm>
          <a:prstGeom prst="line">
            <a:avLst/>
          </a:prstGeom>
          <a:solidFill>
            <a:schemeClr val="accent1"/>
          </a:solidFill>
          <a:ln w="28575" cap="flat" cmpd="sng" algn="ctr">
            <a:solidFill>
              <a:schemeClr val="tx1">
                <a:lumMod val="50000"/>
                <a:lumOff val="50000"/>
              </a:schemeClr>
            </a:solidFill>
            <a:prstDash val="sysDot"/>
            <a:round/>
            <a:headEnd type="none" w="med" len="med"/>
            <a:tailEnd type="none" w="med" len="med"/>
          </a:ln>
          <a:effectLst/>
        </p:spPr>
      </p:cxnSp>
      <p:sp>
        <p:nvSpPr>
          <p:cNvPr id="69" name="Right Brace 68">
            <a:extLst>
              <a:ext uri="{FF2B5EF4-FFF2-40B4-BE49-F238E27FC236}">
                <a16:creationId xmlns:a16="http://schemas.microsoft.com/office/drawing/2014/main" id="{43D4E442-68F4-DA44-8A96-BA8325A57BCC}"/>
              </a:ext>
            </a:extLst>
          </p:cNvPr>
          <p:cNvSpPr/>
          <p:nvPr/>
        </p:nvSpPr>
        <p:spPr bwMode="auto">
          <a:xfrm rot="5400000">
            <a:off x="11621859" y="4551107"/>
            <a:ext cx="479685" cy="2662908"/>
          </a:xfrm>
          <a:prstGeom prst="rightBrace">
            <a:avLst>
              <a:gd name="adj1" fmla="val 98958"/>
              <a:gd name="adj2" fmla="val 50000"/>
            </a:avLst>
          </a:prstGeom>
          <a:noFill/>
          <a:ln w="28575" cap="flat" cmpd="sng" algn="ctr">
            <a:solidFill>
              <a:schemeClr val="bg2">
                <a:lumMod val="50000"/>
                <a:lumOff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4" name="TextBox 73">
            <a:extLst>
              <a:ext uri="{FF2B5EF4-FFF2-40B4-BE49-F238E27FC236}">
                <a16:creationId xmlns:a16="http://schemas.microsoft.com/office/drawing/2014/main" id="{754B3AEF-AD31-2546-B02A-3B633F7036AE}"/>
              </a:ext>
            </a:extLst>
          </p:cNvPr>
          <p:cNvSpPr txBox="1"/>
          <p:nvPr/>
        </p:nvSpPr>
        <p:spPr>
          <a:xfrm>
            <a:off x="10950284" y="5186045"/>
            <a:ext cx="1765227" cy="400110"/>
          </a:xfrm>
          <a:prstGeom prst="rect">
            <a:avLst/>
          </a:prstGeom>
          <a:noFill/>
        </p:spPr>
        <p:txBody>
          <a:bodyPr wrap="none" rtlCol="0">
            <a:spAutoFit/>
          </a:bodyPr>
          <a:lstStyle/>
          <a:p>
            <a:r>
              <a:rPr lang="en-US" sz="2000" dirty="0" err="1">
                <a:solidFill>
                  <a:srgbClr val="FF0000"/>
                </a:solidFill>
              </a:rPr>
              <a:t>pmix.host.tool</a:t>
            </a:r>
            <a:endParaRPr lang="en-US" sz="2000" dirty="0">
              <a:solidFill>
                <a:srgbClr val="FF0000"/>
              </a:solidFill>
            </a:endParaRPr>
          </a:p>
        </p:txBody>
      </p:sp>
      <p:cxnSp>
        <p:nvCxnSpPr>
          <p:cNvPr id="76" name="Straight Connector 75">
            <a:extLst>
              <a:ext uri="{FF2B5EF4-FFF2-40B4-BE49-F238E27FC236}">
                <a16:creationId xmlns:a16="http://schemas.microsoft.com/office/drawing/2014/main" id="{E466489C-A921-8745-A352-810B7FE6EE9E}"/>
              </a:ext>
            </a:extLst>
          </p:cNvPr>
          <p:cNvCxnSpPr>
            <a:stCxn id="41" idx="2"/>
            <a:endCxn id="74" idx="0"/>
          </p:cNvCxnSpPr>
          <p:nvPr/>
        </p:nvCxnSpPr>
        <p:spPr bwMode="auto">
          <a:xfrm>
            <a:off x="11832897" y="4149454"/>
            <a:ext cx="1" cy="10365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9" name="TextBox 78">
            <a:extLst>
              <a:ext uri="{FF2B5EF4-FFF2-40B4-BE49-F238E27FC236}">
                <a16:creationId xmlns:a16="http://schemas.microsoft.com/office/drawing/2014/main" id="{263DBFFC-51C3-F049-9580-0A7DC27D6356}"/>
              </a:ext>
            </a:extLst>
          </p:cNvPr>
          <p:cNvSpPr txBox="1"/>
          <p:nvPr/>
        </p:nvSpPr>
        <p:spPr>
          <a:xfrm>
            <a:off x="12903545" y="3732759"/>
            <a:ext cx="1479892" cy="369332"/>
          </a:xfrm>
          <a:prstGeom prst="rect">
            <a:avLst/>
          </a:prstGeom>
          <a:noFill/>
        </p:spPr>
        <p:txBody>
          <a:bodyPr wrap="none" rtlCol="0">
            <a:spAutoFit/>
          </a:bodyPr>
          <a:lstStyle/>
          <a:p>
            <a:r>
              <a:rPr lang="en-US" sz="1800" dirty="0">
                <a:solidFill>
                  <a:schemeClr val="accent1">
                    <a:lumMod val="75000"/>
                  </a:schemeClr>
                </a:solidFill>
              </a:rPr>
              <a:t>(per nspace)</a:t>
            </a:r>
          </a:p>
        </p:txBody>
      </p:sp>
      <p:sp>
        <p:nvSpPr>
          <p:cNvPr id="80" name="TextBox 79">
            <a:extLst>
              <a:ext uri="{FF2B5EF4-FFF2-40B4-BE49-F238E27FC236}">
                <a16:creationId xmlns:a16="http://schemas.microsoft.com/office/drawing/2014/main" id="{160C0F96-051B-2C43-8C31-B7A804069877}"/>
              </a:ext>
            </a:extLst>
          </p:cNvPr>
          <p:cNvSpPr txBox="1"/>
          <p:nvPr/>
        </p:nvSpPr>
        <p:spPr>
          <a:xfrm>
            <a:off x="11978637" y="7412161"/>
            <a:ext cx="1763816" cy="400110"/>
          </a:xfrm>
          <a:prstGeom prst="rect">
            <a:avLst/>
          </a:prstGeom>
          <a:noFill/>
        </p:spPr>
        <p:txBody>
          <a:bodyPr wrap="none" rtlCol="0">
            <a:spAutoFit/>
          </a:bodyPr>
          <a:lstStyle/>
          <a:p>
            <a:r>
              <a:rPr lang="en-US" sz="2000" i="1" dirty="0">
                <a:solidFill>
                  <a:schemeClr val="accent1">
                    <a:lumMod val="75000"/>
                  </a:schemeClr>
                </a:solidFill>
              </a:rPr>
              <a:t>PRRTE demo</a:t>
            </a:r>
          </a:p>
        </p:txBody>
      </p:sp>
    </p:spTree>
    <p:extLst>
      <p:ext uri="{BB962C8B-B14F-4D97-AF65-F5344CB8AC3E}">
        <p14:creationId xmlns:p14="http://schemas.microsoft.com/office/powerpoint/2010/main" val="1266708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5D1E6E-D5E9-E54D-99B7-79DB251AFFA9}"/>
              </a:ext>
            </a:extLst>
          </p:cNvPr>
          <p:cNvSpPr>
            <a:spLocks noGrp="1"/>
          </p:cNvSpPr>
          <p:nvPr>
            <p:ph idx="1"/>
          </p:nvPr>
        </p:nvSpPr>
        <p:spPr>
          <a:xfrm>
            <a:off x="669926" y="3298786"/>
            <a:ext cx="13290552" cy="4686341"/>
          </a:xfrm>
        </p:spPr>
        <p:txBody>
          <a:bodyPr/>
          <a:lstStyle/>
          <a:p>
            <a:r>
              <a:rPr lang="en-US" dirty="0"/>
              <a:t>Process ID, system and server tmpdir</a:t>
            </a:r>
          </a:p>
          <a:p>
            <a:r>
              <a:rPr lang="en-US" dirty="0"/>
              <a:t>Accept tool connections?</a:t>
            </a:r>
          </a:p>
          <a:p>
            <a:r>
              <a:rPr lang="en-US" dirty="0"/>
              <a:t>Act as “system server” on that node?</a:t>
            </a:r>
          </a:p>
          <a:p>
            <a:r>
              <a:rPr lang="en-US" dirty="0"/>
              <a:t>Server backend function module</a:t>
            </a:r>
          </a:p>
          <a:p>
            <a:pPr lvl="1"/>
            <a:r>
              <a:rPr lang="en-US" dirty="0"/>
              <a:t>Can be NULL or empty</a:t>
            </a:r>
          </a:p>
          <a:p>
            <a:endParaRPr lang="en-US" dirty="0"/>
          </a:p>
        </p:txBody>
      </p:sp>
      <p:sp>
        <p:nvSpPr>
          <p:cNvPr id="3" name="Title 2">
            <a:extLst>
              <a:ext uri="{FF2B5EF4-FFF2-40B4-BE49-F238E27FC236}">
                <a16:creationId xmlns:a16="http://schemas.microsoft.com/office/drawing/2014/main" id="{1DC308D8-1B44-934A-829A-948FFC2C6926}"/>
              </a:ext>
            </a:extLst>
          </p:cNvPr>
          <p:cNvSpPr>
            <a:spLocks noGrp="1"/>
          </p:cNvSpPr>
          <p:nvPr>
            <p:ph type="title"/>
          </p:nvPr>
        </p:nvSpPr>
        <p:spPr/>
        <p:txBody>
          <a:bodyPr/>
          <a:lstStyle/>
          <a:p>
            <a:r>
              <a:rPr lang="en-US" dirty="0"/>
              <a:t>Server: Initialization Options</a:t>
            </a:r>
          </a:p>
        </p:txBody>
      </p:sp>
      <p:sp>
        <p:nvSpPr>
          <p:cNvPr id="4" name="TextBox 3">
            <a:extLst>
              <a:ext uri="{FF2B5EF4-FFF2-40B4-BE49-F238E27FC236}">
                <a16:creationId xmlns:a16="http://schemas.microsoft.com/office/drawing/2014/main" id="{75DB40E2-5BAD-DA40-8C36-476DF13057E9}"/>
              </a:ext>
            </a:extLst>
          </p:cNvPr>
          <p:cNvSpPr txBox="1"/>
          <p:nvPr/>
        </p:nvSpPr>
        <p:spPr>
          <a:xfrm>
            <a:off x="3242615" y="2086740"/>
            <a:ext cx="8146782" cy="954749"/>
          </a:xfrm>
          <a:prstGeom prst="rect">
            <a:avLst/>
          </a:prstGeom>
          <a:noFill/>
        </p:spPr>
        <p:txBody>
          <a:bodyPr wrap="none" rtlCol="0">
            <a:spAutoFit/>
          </a:bodyPr>
          <a:lstStyle/>
          <a:p>
            <a:r>
              <a:rPr lang="en-US" sz="2802" dirty="0"/>
              <a:t>PMIx_server_init(pmix_server_module_t *module,</a:t>
            </a:r>
          </a:p>
          <a:p>
            <a:r>
              <a:rPr lang="en-US" sz="2802" dirty="0"/>
              <a:t>                            pmix_info_t info[], size_t ninfo)</a:t>
            </a:r>
          </a:p>
        </p:txBody>
      </p:sp>
    </p:spTree>
    <p:extLst>
      <p:ext uri="{BB962C8B-B14F-4D97-AF65-F5344CB8AC3E}">
        <p14:creationId xmlns:p14="http://schemas.microsoft.com/office/powerpoint/2010/main" val="1053049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23AF03-CE70-4C45-9EB8-F2B2005DDFD2}"/>
              </a:ext>
            </a:extLst>
          </p:cNvPr>
          <p:cNvSpPr>
            <a:spLocks noGrp="1"/>
          </p:cNvSpPr>
          <p:nvPr>
            <p:ph idx="1"/>
          </p:nvPr>
        </p:nvSpPr>
        <p:spPr/>
        <p:txBody>
          <a:bodyPr/>
          <a:lstStyle/>
          <a:p>
            <a:r>
              <a:rPr lang="en-US" sz="2800" dirty="0"/>
              <a:t>Session</a:t>
            </a:r>
          </a:p>
          <a:p>
            <a:pPr lvl="1"/>
            <a:r>
              <a:rPr lang="en-US" sz="2000" dirty="0"/>
              <a:t>Allocation to a specific user</a:t>
            </a:r>
          </a:p>
          <a:p>
            <a:r>
              <a:rPr lang="en-US" sz="2800" dirty="0"/>
              <a:t>Job</a:t>
            </a:r>
          </a:p>
          <a:p>
            <a:pPr lvl="1"/>
            <a:r>
              <a:rPr lang="en-US" sz="2000" dirty="0"/>
              <a:t>What was submitted to the scheduler for allocation and execution</a:t>
            </a:r>
          </a:p>
          <a:p>
            <a:pPr lvl="1"/>
            <a:r>
              <a:rPr lang="en-US" sz="2000"/>
              <a:t>Can span </a:t>
            </a:r>
            <a:r>
              <a:rPr lang="en-US" sz="2000" dirty="0"/>
              <a:t>multiple sessions</a:t>
            </a:r>
          </a:p>
          <a:p>
            <a:r>
              <a:rPr lang="en-US" sz="2800" dirty="0"/>
              <a:t>Task</a:t>
            </a:r>
          </a:p>
          <a:p>
            <a:pPr lvl="1"/>
            <a:r>
              <a:rPr lang="en-US" sz="2000" dirty="0"/>
              <a:t>Workflow to be executed within an application</a:t>
            </a:r>
          </a:p>
          <a:p>
            <a:pPr lvl="1"/>
            <a:r>
              <a:rPr lang="en-US" sz="2000" dirty="0"/>
              <a:t>Multiple jobs can coexist within a given session</a:t>
            </a:r>
          </a:p>
          <a:p>
            <a:pPr lvl="1"/>
            <a:r>
              <a:rPr lang="en-US" sz="2000" dirty="0"/>
              <a:t>In MPI terms, a “task” is synonymous with MPI_COMM_WORLD</a:t>
            </a:r>
          </a:p>
          <a:p>
            <a:r>
              <a:rPr lang="en-US" sz="2800" dirty="0"/>
              <a:t>Application</a:t>
            </a:r>
          </a:p>
          <a:p>
            <a:pPr lvl="1"/>
            <a:r>
              <a:rPr lang="en-US" sz="2000" dirty="0"/>
              <a:t>One or more processes executing the same executable</a:t>
            </a:r>
          </a:p>
          <a:p>
            <a:pPr lvl="1"/>
            <a:r>
              <a:rPr lang="en-US" sz="2000" dirty="0"/>
              <a:t>Can be a script, typically a binary</a:t>
            </a:r>
          </a:p>
          <a:p>
            <a:pPr lvl="1"/>
            <a:r>
              <a:rPr lang="en-US" sz="2000" dirty="0"/>
              <a:t>A single task can be comprised of multiple apps</a:t>
            </a:r>
          </a:p>
        </p:txBody>
      </p:sp>
      <p:sp>
        <p:nvSpPr>
          <p:cNvPr id="3" name="Title 2">
            <a:extLst>
              <a:ext uri="{FF2B5EF4-FFF2-40B4-BE49-F238E27FC236}">
                <a16:creationId xmlns:a16="http://schemas.microsoft.com/office/drawing/2014/main" id="{80F41A41-ACFF-E343-A8EB-0C2A8DDA3052}"/>
              </a:ext>
            </a:extLst>
          </p:cNvPr>
          <p:cNvSpPr>
            <a:spLocks noGrp="1"/>
          </p:cNvSpPr>
          <p:nvPr>
            <p:ph type="title"/>
          </p:nvPr>
        </p:nvSpPr>
        <p:spPr/>
        <p:txBody>
          <a:bodyPr/>
          <a:lstStyle/>
          <a:p>
            <a:r>
              <a:rPr lang="en-US" dirty="0"/>
              <a:t>Terminology</a:t>
            </a:r>
          </a:p>
        </p:txBody>
      </p:sp>
    </p:spTree>
    <p:extLst>
      <p:ext uri="{BB962C8B-B14F-4D97-AF65-F5344CB8AC3E}">
        <p14:creationId xmlns:p14="http://schemas.microsoft.com/office/powerpoint/2010/main" val="679471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2768BF-1559-DA47-A818-69B8BBA71637}"/>
              </a:ext>
            </a:extLst>
          </p:cNvPr>
          <p:cNvSpPr>
            <a:spLocks noGrp="1"/>
          </p:cNvSpPr>
          <p:nvPr>
            <p:ph idx="1"/>
          </p:nvPr>
        </p:nvSpPr>
        <p:spPr/>
        <p:txBody>
          <a:bodyPr/>
          <a:lstStyle/>
          <a:p>
            <a:r>
              <a:rPr lang="en-US" sz="3602" dirty="0"/>
              <a:t>Struct of function pointers (currently 26)</a:t>
            </a:r>
          </a:p>
          <a:p>
            <a:pPr lvl="1"/>
            <a:r>
              <a:rPr lang="en-US" sz="2802" dirty="0"/>
              <a:t>Provide access to host environment operations, info</a:t>
            </a:r>
          </a:p>
          <a:p>
            <a:pPr lvl="1"/>
            <a:r>
              <a:rPr lang="en-US" sz="2802" dirty="0"/>
              <a:t>Request support for inter-node ops</a:t>
            </a:r>
          </a:p>
          <a:p>
            <a:pPr lvl="1"/>
            <a:r>
              <a:rPr lang="en-US" sz="2802" dirty="0"/>
              <a:t>NULL or omitted =&gt; no support for that function</a:t>
            </a:r>
          </a:p>
          <a:p>
            <a:r>
              <a:rPr lang="en-US" sz="3602" dirty="0"/>
              <a:t>Return rules</a:t>
            </a:r>
          </a:p>
          <a:p>
            <a:pPr lvl="1"/>
            <a:r>
              <a:rPr lang="en-US" sz="2802" dirty="0"/>
              <a:t>PMIX_SUCCESS: request accepted, cbfunc executed when complete</a:t>
            </a:r>
          </a:p>
          <a:p>
            <a:pPr lvl="2"/>
            <a:r>
              <a:rPr lang="en-US" sz="2400" dirty="0">
                <a:solidFill>
                  <a:srgbClr val="FF0000"/>
                </a:solidFill>
              </a:rPr>
              <a:t>Cbfunc cannot be called prior to return from function</a:t>
            </a:r>
          </a:p>
          <a:p>
            <a:pPr lvl="1"/>
            <a:r>
              <a:rPr lang="en-US" sz="2802" dirty="0"/>
              <a:t>PMIX_OPERATION_SUCCEEDED: operation completed and successful, cbfunc will not be called</a:t>
            </a:r>
          </a:p>
          <a:p>
            <a:pPr lvl="1"/>
            <a:r>
              <a:rPr lang="en-US" sz="2802" dirty="0"/>
              <a:t>PMIx error code: problem with request, cbfunc will not be called</a:t>
            </a:r>
          </a:p>
        </p:txBody>
      </p:sp>
      <p:sp>
        <p:nvSpPr>
          <p:cNvPr id="3" name="Title 2">
            <a:extLst>
              <a:ext uri="{FF2B5EF4-FFF2-40B4-BE49-F238E27FC236}">
                <a16:creationId xmlns:a16="http://schemas.microsoft.com/office/drawing/2014/main" id="{BF4DF5D7-E1C5-FE4F-A62A-D81107D19878}"/>
              </a:ext>
            </a:extLst>
          </p:cNvPr>
          <p:cNvSpPr>
            <a:spLocks noGrp="1"/>
          </p:cNvSpPr>
          <p:nvPr>
            <p:ph type="title"/>
          </p:nvPr>
        </p:nvSpPr>
        <p:spPr/>
        <p:txBody>
          <a:bodyPr/>
          <a:lstStyle/>
          <a:p>
            <a:r>
              <a:rPr lang="en-US" dirty="0"/>
              <a:t>Server Function Pointer Module</a:t>
            </a:r>
          </a:p>
        </p:txBody>
      </p:sp>
    </p:spTree>
    <p:extLst>
      <p:ext uri="{BB962C8B-B14F-4D97-AF65-F5344CB8AC3E}">
        <p14:creationId xmlns:p14="http://schemas.microsoft.com/office/powerpoint/2010/main" val="3286077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141BDE-39ED-9A47-B32B-CBF22EAE18EF}"/>
              </a:ext>
            </a:extLst>
          </p:cNvPr>
          <p:cNvSpPr>
            <a:spLocks noGrp="1"/>
          </p:cNvSpPr>
          <p:nvPr>
            <p:ph idx="1"/>
          </p:nvPr>
        </p:nvSpPr>
        <p:spPr/>
        <p:txBody>
          <a:bodyPr/>
          <a:lstStyle/>
          <a:p>
            <a:r>
              <a:rPr lang="en-US" sz="4402" dirty="0"/>
              <a:t>Client_connected</a:t>
            </a:r>
          </a:p>
          <a:p>
            <a:pPr lvl="1"/>
            <a:r>
              <a:rPr lang="en-US" sz="3602" dirty="0"/>
              <a:t>Client has connected to server, passing all internal security screenings</a:t>
            </a:r>
          </a:p>
          <a:p>
            <a:pPr lvl="2"/>
            <a:r>
              <a:rPr lang="en-US" sz="3200" dirty="0"/>
              <a:t>Matches expected uid/gid, psec plugin checks</a:t>
            </a:r>
          </a:p>
          <a:p>
            <a:pPr lvl="1"/>
            <a:r>
              <a:rPr lang="en-US" sz="3602" dirty="0"/>
              <a:t>Server response: indicate if connection is okay, host support ready</a:t>
            </a:r>
          </a:p>
          <a:p>
            <a:r>
              <a:rPr lang="en-US" sz="4402" dirty="0"/>
              <a:t>Client_finalized</a:t>
            </a:r>
          </a:p>
          <a:p>
            <a:pPr lvl="1"/>
            <a:r>
              <a:rPr lang="en-US" sz="3602" dirty="0"/>
              <a:t>Client has called PMIx_Finalize</a:t>
            </a:r>
          </a:p>
          <a:p>
            <a:pPr lvl="1"/>
            <a:r>
              <a:rPr lang="en-US" sz="3602" dirty="0"/>
              <a:t>Server response: allow client to leave PMIx</a:t>
            </a:r>
          </a:p>
        </p:txBody>
      </p:sp>
      <p:sp>
        <p:nvSpPr>
          <p:cNvPr id="3" name="Title 2">
            <a:extLst>
              <a:ext uri="{FF2B5EF4-FFF2-40B4-BE49-F238E27FC236}">
                <a16:creationId xmlns:a16="http://schemas.microsoft.com/office/drawing/2014/main" id="{E3DC2621-9826-1F44-93B2-DE009167D385}"/>
              </a:ext>
            </a:extLst>
          </p:cNvPr>
          <p:cNvSpPr>
            <a:spLocks noGrp="1"/>
          </p:cNvSpPr>
          <p:nvPr>
            <p:ph type="title"/>
          </p:nvPr>
        </p:nvSpPr>
        <p:spPr/>
        <p:txBody>
          <a:bodyPr/>
          <a:lstStyle/>
          <a:p>
            <a:r>
              <a:rPr lang="en-US" dirty="0"/>
              <a:t>Module Functions</a:t>
            </a:r>
          </a:p>
        </p:txBody>
      </p:sp>
      <p:sp>
        <p:nvSpPr>
          <p:cNvPr id="4" name="TextBox 3">
            <a:extLst>
              <a:ext uri="{FF2B5EF4-FFF2-40B4-BE49-F238E27FC236}">
                <a16:creationId xmlns:a16="http://schemas.microsoft.com/office/drawing/2014/main" id="{7C1BEFD2-DD45-934C-937D-096D1E0D9672}"/>
              </a:ext>
            </a:extLst>
          </p:cNvPr>
          <p:cNvSpPr txBox="1"/>
          <p:nvPr/>
        </p:nvSpPr>
        <p:spPr>
          <a:xfrm>
            <a:off x="5994404" y="2116668"/>
            <a:ext cx="5323893" cy="708527"/>
          </a:xfrm>
          <a:prstGeom prst="rect">
            <a:avLst/>
          </a:prstGeom>
          <a:noFill/>
        </p:spPr>
        <p:txBody>
          <a:bodyPr wrap="none" rtlCol="0">
            <a:spAutoFit/>
          </a:bodyPr>
          <a:lstStyle/>
          <a:p>
            <a:r>
              <a:rPr lang="en-US" sz="2002" dirty="0">
                <a:solidFill>
                  <a:srgbClr val="FF0000"/>
                </a:solidFill>
              </a:rPr>
              <a:t>const pmix_proc_t *proc, void* server_object,</a:t>
            </a:r>
          </a:p>
          <a:p>
            <a:r>
              <a:rPr lang="en-US" sz="2002" dirty="0">
                <a:solidFill>
                  <a:srgbClr val="FF0000"/>
                </a:solidFill>
              </a:rPr>
              <a:t>pmix_op_cbfunc_t cbfunc, void *cbdata)</a:t>
            </a:r>
          </a:p>
        </p:txBody>
      </p:sp>
      <p:sp>
        <p:nvSpPr>
          <p:cNvPr id="5" name="TextBox 4">
            <a:extLst>
              <a:ext uri="{FF2B5EF4-FFF2-40B4-BE49-F238E27FC236}">
                <a16:creationId xmlns:a16="http://schemas.microsoft.com/office/drawing/2014/main" id="{63B63A73-0CD0-C048-9CD4-4804DEF0E529}"/>
              </a:ext>
            </a:extLst>
          </p:cNvPr>
          <p:cNvSpPr txBox="1"/>
          <p:nvPr/>
        </p:nvSpPr>
        <p:spPr>
          <a:xfrm>
            <a:off x="5994404" y="5926670"/>
            <a:ext cx="5323893" cy="708527"/>
          </a:xfrm>
          <a:prstGeom prst="rect">
            <a:avLst/>
          </a:prstGeom>
          <a:noFill/>
        </p:spPr>
        <p:txBody>
          <a:bodyPr wrap="none" rtlCol="0">
            <a:spAutoFit/>
          </a:bodyPr>
          <a:lstStyle/>
          <a:p>
            <a:r>
              <a:rPr lang="en-US" sz="2002" dirty="0">
                <a:solidFill>
                  <a:srgbClr val="FF0000"/>
                </a:solidFill>
              </a:rPr>
              <a:t>const pmix_proc_t *proc, void* server_object,</a:t>
            </a:r>
          </a:p>
          <a:p>
            <a:r>
              <a:rPr lang="en-US" sz="2002" dirty="0">
                <a:solidFill>
                  <a:srgbClr val="FF0000"/>
                </a:solidFill>
              </a:rPr>
              <a:t>pmix_op_cbfunc_t cbfunc, void *cbdata)</a:t>
            </a:r>
          </a:p>
        </p:txBody>
      </p:sp>
    </p:spTree>
    <p:extLst>
      <p:ext uri="{BB962C8B-B14F-4D97-AF65-F5344CB8AC3E}">
        <p14:creationId xmlns:p14="http://schemas.microsoft.com/office/powerpoint/2010/main" val="3099432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689062-5609-B84F-825E-349F7185D725}"/>
              </a:ext>
            </a:extLst>
          </p:cNvPr>
          <p:cNvSpPr>
            <a:spLocks noGrp="1"/>
          </p:cNvSpPr>
          <p:nvPr>
            <p:ph idx="1"/>
          </p:nvPr>
        </p:nvSpPr>
        <p:spPr/>
        <p:txBody>
          <a:bodyPr/>
          <a:lstStyle/>
          <a:p>
            <a:r>
              <a:rPr lang="en-US" sz="3602" dirty="0"/>
              <a:t>Abort</a:t>
            </a:r>
          </a:p>
          <a:p>
            <a:pPr lvl="1"/>
            <a:r>
              <a:rPr lang="en-US" sz="2802" dirty="0"/>
              <a:t>Client requests that specified procs be terminated and provided status/msg be reported to user</a:t>
            </a:r>
          </a:p>
          <a:p>
            <a:pPr lvl="2"/>
            <a:r>
              <a:rPr lang="en-US" sz="2400" dirty="0"/>
              <a:t>NULL proc array =&gt; all members of requestor’s nspace</a:t>
            </a:r>
          </a:p>
          <a:p>
            <a:pPr lvl="2"/>
            <a:r>
              <a:rPr lang="en-US" sz="2400" dirty="0"/>
              <a:t>Request does not automatically include requestor</a:t>
            </a:r>
          </a:p>
          <a:p>
            <a:r>
              <a:rPr lang="en-US" sz="3602" dirty="0"/>
              <a:t>Fence_nb</a:t>
            </a:r>
          </a:p>
          <a:p>
            <a:pPr lvl="1"/>
            <a:r>
              <a:rPr lang="en-US" sz="2802" dirty="0"/>
              <a:t>Execute inter-node barrier collecting any provided data</a:t>
            </a:r>
          </a:p>
          <a:p>
            <a:pPr lvl="1"/>
            <a:r>
              <a:rPr lang="en-US" sz="2802" dirty="0"/>
              <a:t>Array of participating procs indicates which nodes will participate</a:t>
            </a:r>
          </a:p>
          <a:p>
            <a:pPr lvl="2"/>
            <a:r>
              <a:rPr lang="en-US" sz="2400" dirty="0"/>
              <a:t>Host required to translate proc to node location</a:t>
            </a:r>
          </a:p>
          <a:p>
            <a:pPr lvl="2"/>
            <a:r>
              <a:rPr lang="en-US" sz="2400" dirty="0"/>
              <a:t>Forms op signature: multiple simultaneous ops allowed, only one per sig</a:t>
            </a:r>
          </a:p>
          <a:p>
            <a:pPr lvl="1"/>
            <a:r>
              <a:rPr lang="en-US" sz="2802" dirty="0"/>
              <a:t>Return all collected data to each participating server</a:t>
            </a:r>
          </a:p>
        </p:txBody>
      </p:sp>
      <p:sp>
        <p:nvSpPr>
          <p:cNvPr id="3" name="Title 2">
            <a:extLst>
              <a:ext uri="{FF2B5EF4-FFF2-40B4-BE49-F238E27FC236}">
                <a16:creationId xmlns:a16="http://schemas.microsoft.com/office/drawing/2014/main" id="{E006B1C4-1DCC-7C43-B4D1-68F23DFC8037}"/>
              </a:ext>
            </a:extLst>
          </p:cNvPr>
          <p:cNvSpPr>
            <a:spLocks noGrp="1"/>
          </p:cNvSpPr>
          <p:nvPr>
            <p:ph type="title"/>
          </p:nvPr>
        </p:nvSpPr>
        <p:spPr/>
        <p:txBody>
          <a:bodyPr/>
          <a:lstStyle/>
          <a:p>
            <a:r>
              <a:rPr lang="en-US" dirty="0"/>
              <a:t>Module Functions</a:t>
            </a:r>
          </a:p>
        </p:txBody>
      </p:sp>
      <p:sp>
        <p:nvSpPr>
          <p:cNvPr id="4" name="TextBox 3">
            <a:extLst>
              <a:ext uri="{FF2B5EF4-FFF2-40B4-BE49-F238E27FC236}">
                <a16:creationId xmlns:a16="http://schemas.microsoft.com/office/drawing/2014/main" id="{18FA1029-6F93-0B4E-99DC-F058FC3A9871}"/>
              </a:ext>
            </a:extLst>
          </p:cNvPr>
          <p:cNvSpPr txBox="1"/>
          <p:nvPr/>
        </p:nvSpPr>
        <p:spPr>
          <a:xfrm>
            <a:off x="3234269" y="2128059"/>
            <a:ext cx="8669361" cy="708527"/>
          </a:xfrm>
          <a:prstGeom prst="rect">
            <a:avLst/>
          </a:prstGeom>
          <a:noFill/>
        </p:spPr>
        <p:txBody>
          <a:bodyPr wrap="none" rtlCol="0">
            <a:spAutoFit/>
          </a:bodyPr>
          <a:lstStyle/>
          <a:p>
            <a:r>
              <a:rPr lang="en-US" sz="2002" dirty="0">
                <a:solidFill>
                  <a:srgbClr val="FF0000"/>
                </a:solidFill>
              </a:rPr>
              <a:t>const pmix_proc_t *proc, void *server_object, int status, const char msg[],</a:t>
            </a:r>
          </a:p>
          <a:p>
            <a:r>
              <a:rPr lang="en-US" sz="2002" dirty="0">
                <a:solidFill>
                  <a:srgbClr val="FF0000"/>
                </a:solidFill>
              </a:rPr>
              <a:t>pmix_proc_t procs[], size_t nprocs, pmix_op_cbfunc_t cbfunc, void *cbdata</a:t>
            </a:r>
          </a:p>
        </p:txBody>
      </p:sp>
      <p:sp>
        <p:nvSpPr>
          <p:cNvPr id="5" name="TextBox 4">
            <a:extLst>
              <a:ext uri="{FF2B5EF4-FFF2-40B4-BE49-F238E27FC236}">
                <a16:creationId xmlns:a16="http://schemas.microsoft.com/office/drawing/2014/main" id="{3CD70EED-2996-7F4D-B54B-9F5B20B9ADE5}"/>
              </a:ext>
            </a:extLst>
          </p:cNvPr>
          <p:cNvSpPr txBox="1"/>
          <p:nvPr/>
        </p:nvSpPr>
        <p:spPr>
          <a:xfrm>
            <a:off x="3640666" y="4555067"/>
            <a:ext cx="9022022" cy="708527"/>
          </a:xfrm>
          <a:prstGeom prst="rect">
            <a:avLst/>
          </a:prstGeom>
          <a:noFill/>
        </p:spPr>
        <p:txBody>
          <a:bodyPr wrap="none" rtlCol="0">
            <a:spAutoFit/>
          </a:bodyPr>
          <a:lstStyle/>
          <a:p>
            <a:r>
              <a:rPr lang="en-US" sz="2002" dirty="0">
                <a:solidFill>
                  <a:srgbClr val="FF0000"/>
                </a:solidFill>
              </a:rPr>
              <a:t>const pmix_proc_t procs[], size_t nprocs, const pmix_info_t info[], size_t ninfo,</a:t>
            </a:r>
          </a:p>
          <a:p>
            <a:r>
              <a:rPr lang="en-US" sz="2002" dirty="0">
                <a:solidFill>
                  <a:srgbClr val="FF0000"/>
                </a:solidFill>
              </a:rPr>
              <a:t>char *data, size_t ndata, pmix_modex_cbfunc_t cbfunc, void *cbdata</a:t>
            </a:r>
          </a:p>
        </p:txBody>
      </p:sp>
    </p:spTree>
    <p:extLst>
      <p:ext uri="{BB962C8B-B14F-4D97-AF65-F5344CB8AC3E}">
        <p14:creationId xmlns:p14="http://schemas.microsoft.com/office/powerpoint/2010/main" val="834638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B08AB1-E2D2-9D40-9762-122CC517DC95}"/>
              </a:ext>
            </a:extLst>
          </p:cNvPr>
          <p:cNvSpPr>
            <a:spLocks noGrp="1"/>
          </p:cNvSpPr>
          <p:nvPr>
            <p:ph idx="1"/>
          </p:nvPr>
        </p:nvSpPr>
        <p:spPr/>
        <p:txBody>
          <a:bodyPr/>
          <a:lstStyle/>
          <a:p>
            <a:r>
              <a:rPr lang="en-US" sz="4402" dirty="0"/>
              <a:t>Direct_modex</a:t>
            </a:r>
          </a:p>
          <a:p>
            <a:pPr lvl="1"/>
            <a:r>
              <a:rPr lang="en-US" sz="3602" dirty="0"/>
              <a:t>Provide job-level data for nspace if rank=wildcard</a:t>
            </a:r>
          </a:p>
          <a:p>
            <a:pPr lvl="1"/>
            <a:r>
              <a:rPr lang="en-US" sz="3602" dirty="0"/>
              <a:t>Request any info “put” by the specified proc</a:t>
            </a:r>
          </a:p>
          <a:p>
            <a:pPr lvl="1"/>
            <a:r>
              <a:rPr lang="en-US" sz="3602" dirty="0"/>
              <a:t>Host required to:</a:t>
            </a:r>
            <a:endParaRPr lang="en-US" sz="3000" dirty="0"/>
          </a:p>
          <a:p>
            <a:pPr lvl="2"/>
            <a:r>
              <a:rPr lang="en-US" sz="3200" dirty="0"/>
              <a:t>Identify node where proc located</a:t>
            </a:r>
          </a:p>
          <a:p>
            <a:pPr lvl="2"/>
            <a:r>
              <a:rPr lang="en-US" sz="3200" dirty="0"/>
              <a:t>Pass request to PMIx server on that node</a:t>
            </a:r>
          </a:p>
          <a:p>
            <a:pPr lvl="2"/>
            <a:r>
              <a:rPr lang="en-US" sz="3200" dirty="0"/>
              <a:t>Return data response back to requesting PMIx server</a:t>
            </a:r>
          </a:p>
        </p:txBody>
      </p:sp>
      <p:sp>
        <p:nvSpPr>
          <p:cNvPr id="3" name="Title 2">
            <a:extLst>
              <a:ext uri="{FF2B5EF4-FFF2-40B4-BE49-F238E27FC236}">
                <a16:creationId xmlns:a16="http://schemas.microsoft.com/office/drawing/2014/main" id="{AC63BDA5-7016-B44F-B4A5-D79ECDECEF3C}"/>
              </a:ext>
            </a:extLst>
          </p:cNvPr>
          <p:cNvSpPr>
            <a:spLocks noGrp="1"/>
          </p:cNvSpPr>
          <p:nvPr>
            <p:ph type="title"/>
          </p:nvPr>
        </p:nvSpPr>
        <p:spPr/>
        <p:txBody>
          <a:bodyPr/>
          <a:lstStyle/>
          <a:p>
            <a:r>
              <a:rPr lang="en-US" dirty="0"/>
              <a:t>Module Functions</a:t>
            </a:r>
          </a:p>
        </p:txBody>
      </p:sp>
      <p:sp>
        <p:nvSpPr>
          <p:cNvPr id="4" name="TextBox 3">
            <a:extLst>
              <a:ext uri="{FF2B5EF4-FFF2-40B4-BE49-F238E27FC236}">
                <a16:creationId xmlns:a16="http://schemas.microsoft.com/office/drawing/2014/main" id="{A17A7492-F42D-E24C-ABE8-7A340D3D7365}"/>
              </a:ext>
            </a:extLst>
          </p:cNvPr>
          <p:cNvSpPr txBox="1"/>
          <p:nvPr/>
        </p:nvSpPr>
        <p:spPr>
          <a:xfrm>
            <a:off x="5198533" y="2167467"/>
            <a:ext cx="7201010" cy="708527"/>
          </a:xfrm>
          <a:prstGeom prst="rect">
            <a:avLst/>
          </a:prstGeom>
          <a:noFill/>
        </p:spPr>
        <p:txBody>
          <a:bodyPr wrap="none" rtlCol="0">
            <a:spAutoFit/>
          </a:bodyPr>
          <a:lstStyle/>
          <a:p>
            <a:r>
              <a:rPr lang="en-US" sz="2002" dirty="0">
                <a:solidFill>
                  <a:srgbClr val="FF0000"/>
                </a:solidFill>
              </a:rPr>
              <a:t>const pmix_proc_t *proc, const pmix_info_t info[], size_t ninfo,</a:t>
            </a:r>
          </a:p>
          <a:p>
            <a:r>
              <a:rPr lang="en-US" sz="2002" dirty="0">
                <a:solidFill>
                  <a:srgbClr val="FF0000"/>
                </a:solidFill>
              </a:rPr>
              <a:t>pmix_modex_cbfunc_t cbfunc, void *cbdata</a:t>
            </a:r>
          </a:p>
        </p:txBody>
      </p:sp>
    </p:spTree>
    <p:extLst>
      <p:ext uri="{BB962C8B-B14F-4D97-AF65-F5344CB8AC3E}">
        <p14:creationId xmlns:p14="http://schemas.microsoft.com/office/powerpoint/2010/main" val="3624160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38C8DE-17D6-D14F-82EB-148B57CEF64B}"/>
              </a:ext>
            </a:extLst>
          </p:cNvPr>
          <p:cNvSpPr>
            <a:spLocks noGrp="1"/>
          </p:cNvSpPr>
          <p:nvPr>
            <p:ph idx="1"/>
          </p:nvPr>
        </p:nvSpPr>
        <p:spPr>
          <a:xfrm>
            <a:off x="669926" y="2133602"/>
            <a:ext cx="13435544" cy="5851525"/>
          </a:xfrm>
        </p:spPr>
        <p:txBody>
          <a:bodyPr/>
          <a:lstStyle/>
          <a:p>
            <a:r>
              <a:rPr lang="en-US" sz="3602" dirty="0"/>
              <a:t>Publish</a:t>
            </a:r>
          </a:p>
          <a:p>
            <a:pPr lvl="1"/>
            <a:r>
              <a:rPr lang="en-US" sz="2802" dirty="0"/>
              <a:t>Publish information from source</a:t>
            </a:r>
          </a:p>
          <a:p>
            <a:pPr lvl="1"/>
            <a:r>
              <a:rPr lang="en-US" sz="2802" dirty="0"/>
              <a:t>Info array contains info + directives (range, persistence, etc.)</a:t>
            </a:r>
          </a:p>
          <a:p>
            <a:pPr lvl="1"/>
            <a:r>
              <a:rPr lang="en-US" sz="2802" dirty="0"/>
              <a:t>Duplicate keys in same range = error</a:t>
            </a:r>
          </a:p>
          <a:p>
            <a:r>
              <a:rPr lang="en-US" sz="3602" dirty="0"/>
              <a:t>Lookup</a:t>
            </a:r>
          </a:p>
          <a:p>
            <a:pPr lvl="1"/>
            <a:r>
              <a:rPr lang="en-US" sz="2802" dirty="0"/>
              <a:t>Retrieve info published by publisher for provided keys (NULL -&gt; all)</a:t>
            </a:r>
          </a:p>
          <a:p>
            <a:pPr lvl="1"/>
            <a:r>
              <a:rPr lang="en-US" sz="2802" dirty="0"/>
              <a:t>Info array contains directives (range)</a:t>
            </a:r>
          </a:p>
          <a:p>
            <a:r>
              <a:rPr lang="en-US" sz="3602" dirty="0"/>
              <a:t>Unpublish</a:t>
            </a:r>
          </a:p>
          <a:p>
            <a:pPr lvl="1"/>
            <a:r>
              <a:rPr lang="en-US" sz="2802" dirty="0"/>
              <a:t>Delete data published by source for provided keys (NULL -&gt; all)</a:t>
            </a:r>
          </a:p>
          <a:p>
            <a:pPr lvl="1"/>
            <a:r>
              <a:rPr lang="en-US" sz="2802" dirty="0"/>
              <a:t>Info array contains directives (range)</a:t>
            </a:r>
          </a:p>
        </p:txBody>
      </p:sp>
      <p:sp>
        <p:nvSpPr>
          <p:cNvPr id="3" name="Title 2">
            <a:extLst>
              <a:ext uri="{FF2B5EF4-FFF2-40B4-BE49-F238E27FC236}">
                <a16:creationId xmlns:a16="http://schemas.microsoft.com/office/drawing/2014/main" id="{41BCCFF3-0B44-3143-A4C0-EA0EB57F89BE}"/>
              </a:ext>
            </a:extLst>
          </p:cNvPr>
          <p:cNvSpPr>
            <a:spLocks noGrp="1"/>
          </p:cNvSpPr>
          <p:nvPr>
            <p:ph type="title"/>
          </p:nvPr>
        </p:nvSpPr>
        <p:spPr/>
        <p:txBody>
          <a:bodyPr/>
          <a:lstStyle/>
          <a:p>
            <a:r>
              <a:rPr lang="en-US" dirty="0"/>
              <a:t>Module Functions</a:t>
            </a:r>
          </a:p>
        </p:txBody>
      </p:sp>
      <p:sp>
        <p:nvSpPr>
          <p:cNvPr id="4" name="TextBox 3">
            <a:extLst>
              <a:ext uri="{FF2B5EF4-FFF2-40B4-BE49-F238E27FC236}">
                <a16:creationId xmlns:a16="http://schemas.microsoft.com/office/drawing/2014/main" id="{9FCD9CBD-C38C-E445-9461-7163867BB742}"/>
              </a:ext>
            </a:extLst>
          </p:cNvPr>
          <p:cNvSpPr txBox="1"/>
          <p:nvPr/>
        </p:nvSpPr>
        <p:spPr>
          <a:xfrm>
            <a:off x="3505203" y="2133601"/>
            <a:ext cx="7471917" cy="708527"/>
          </a:xfrm>
          <a:prstGeom prst="rect">
            <a:avLst/>
          </a:prstGeom>
          <a:noFill/>
        </p:spPr>
        <p:txBody>
          <a:bodyPr wrap="none" rtlCol="0">
            <a:spAutoFit/>
          </a:bodyPr>
          <a:lstStyle/>
          <a:p>
            <a:r>
              <a:rPr lang="en-US" sz="2002" dirty="0">
                <a:solidFill>
                  <a:srgbClr val="FF0000"/>
                </a:solidFill>
              </a:rPr>
              <a:t>const pmix_proc_t *source, const pmix_info_t info[], size_t ninfo,</a:t>
            </a:r>
          </a:p>
          <a:p>
            <a:r>
              <a:rPr lang="en-US" sz="2002" dirty="0">
                <a:solidFill>
                  <a:srgbClr val="FF0000"/>
                </a:solidFill>
              </a:rPr>
              <a:t>pmix_op_cbfunc_t cbfunc, void *cbdata</a:t>
            </a:r>
          </a:p>
        </p:txBody>
      </p:sp>
      <p:sp>
        <p:nvSpPr>
          <p:cNvPr id="6" name="TextBox 5">
            <a:extLst>
              <a:ext uri="{FF2B5EF4-FFF2-40B4-BE49-F238E27FC236}">
                <a16:creationId xmlns:a16="http://schemas.microsoft.com/office/drawing/2014/main" id="{5AA9A889-E28A-3141-BEE1-5BB74F2B4444}"/>
              </a:ext>
            </a:extLst>
          </p:cNvPr>
          <p:cNvSpPr txBox="1"/>
          <p:nvPr/>
        </p:nvSpPr>
        <p:spPr>
          <a:xfrm>
            <a:off x="3505202" y="4273046"/>
            <a:ext cx="8637301" cy="708527"/>
          </a:xfrm>
          <a:prstGeom prst="rect">
            <a:avLst/>
          </a:prstGeom>
          <a:noFill/>
        </p:spPr>
        <p:txBody>
          <a:bodyPr wrap="none" rtlCol="0">
            <a:spAutoFit/>
          </a:bodyPr>
          <a:lstStyle/>
          <a:p>
            <a:r>
              <a:rPr lang="en-US" sz="2002" dirty="0">
                <a:solidFill>
                  <a:srgbClr val="FF0000"/>
                </a:solidFill>
              </a:rPr>
              <a:t>const pmix_proc_t *proc, char **keys, const pmix_info_t info[], size_t ninfo,</a:t>
            </a:r>
          </a:p>
          <a:p>
            <a:r>
              <a:rPr lang="en-US" sz="2002" dirty="0">
                <a:solidFill>
                  <a:srgbClr val="FF0000"/>
                </a:solidFill>
              </a:rPr>
              <a:t>pmix_lookup_cbfunc_t cbfunc, void *cbdata</a:t>
            </a:r>
          </a:p>
        </p:txBody>
      </p:sp>
      <p:sp>
        <p:nvSpPr>
          <p:cNvPr id="7" name="TextBox 6">
            <a:extLst>
              <a:ext uri="{FF2B5EF4-FFF2-40B4-BE49-F238E27FC236}">
                <a16:creationId xmlns:a16="http://schemas.microsoft.com/office/drawing/2014/main" id="{D6D434E8-1FD5-114B-A2F2-E006FE45EE69}"/>
              </a:ext>
            </a:extLst>
          </p:cNvPr>
          <p:cNvSpPr txBox="1"/>
          <p:nvPr/>
        </p:nvSpPr>
        <p:spPr>
          <a:xfrm>
            <a:off x="3505202" y="5976686"/>
            <a:ext cx="8637301" cy="708527"/>
          </a:xfrm>
          <a:prstGeom prst="rect">
            <a:avLst/>
          </a:prstGeom>
          <a:noFill/>
        </p:spPr>
        <p:txBody>
          <a:bodyPr wrap="none" rtlCol="0">
            <a:spAutoFit/>
          </a:bodyPr>
          <a:lstStyle/>
          <a:p>
            <a:r>
              <a:rPr lang="en-US" sz="2002" dirty="0">
                <a:solidFill>
                  <a:srgbClr val="FF0000"/>
                </a:solidFill>
              </a:rPr>
              <a:t>const pmix_proc_t *proc, char **keys, const pmix_info_t info[], size_t ninfo,</a:t>
            </a:r>
          </a:p>
          <a:p>
            <a:r>
              <a:rPr lang="en-US" sz="2002" dirty="0">
                <a:solidFill>
                  <a:srgbClr val="FF0000"/>
                </a:solidFill>
              </a:rPr>
              <a:t>pmix_op_cbfunc_t cbfunc, void *cbdata</a:t>
            </a:r>
          </a:p>
        </p:txBody>
      </p:sp>
    </p:spTree>
    <p:extLst>
      <p:ext uri="{BB962C8B-B14F-4D97-AF65-F5344CB8AC3E}">
        <p14:creationId xmlns:p14="http://schemas.microsoft.com/office/powerpoint/2010/main" val="1143604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38C8DE-17D6-D14F-82EB-148B57CEF64B}"/>
              </a:ext>
            </a:extLst>
          </p:cNvPr>
          <p:cNvSpPr>
            <a:spLocks noGrp="1"/>
          </p:cNvSpPr>
          <p:nvPr>
            <p:ph idx="1"/>
          </p:nvPr>
        </p:nvSpPr>
        <p:spPr>
          <a:xfrm>
            <a:off x="669926" y="2133602"/>
            <a:ext cx="13435544" cy="5851525"/>
          </a:xfrm>
        </p:spPr>
        <p:txBody>
          <a:bodyPr/>
          <a:lstStyle/>
          <a:p>
            <a:r>
              <a:rPr lang="en-US" sz="3602" dirty="0"/>
              <a:t>Connect</a:t>
            </a:r>
          </a:p>
          <a:p>
            <a:pPr lvl="1"/>
            <a:r>
              <a:rPr lang="en-US" sz="3200" dirty="0"/>
              <a:t>Record specified procs as “connected”</a:t>
            </a:r>
          </a:p>
          <a:p>
            <a:pPr lvl="2"/>
            <a:r>
              <a:rPr lang="en-US" sz="2400" dirty="0"/>
              <a:t>Treat failure of any proc as reportable event</a:t>
            </a:r>
          </a:p>
          <a:p>
            <a:pPr lvl="1"/>
            <a:r>
              <a:rPr lang="en-US" sz="3200" dirty="0"/>
              <a:t>Collective operation</a:t>
            </a:r>
          </a:p>
          <a:p>
            <a:pPr lvl="2"/>
            <a:r>
              <a:rPr lang="en-US" sz="2400" dirty="0"/>
              <a:t>Array of procs =&gt; operation signature</a:t>
            </a:r>
          </a:p>
          <a:p>
            <a:pPr lvl="2"/>
            <a:r>
              <a:rPr lang="en-US" sz="2400" dirty="0"/>
              <a:t>Multiple simultaneous ops allowed, only one per signature</a:t>
            </a:r>
          </a:p>
          <a:p>
            <a:r>
              <a:rPr lang="en-US" sz="3602" dirty="0"/>
              <a:t>Disconnect</a:t>
            </a:r>
          </a:p>
          <a:p>
            <a:pPr lvl="1"/>
            <a:r>
              <a:rPr lang="en-US" sz="3200" dirty="0"/>
              <a:t>Separate specified procs</a:t>
            </a:r>
          </a:p>
          <a:p>
            <a:pPr lvl="1"/>
            <a:r>
              <a:rPr lang="en-US" sz="3200" dirty="0"/>
              <a:t>Collective operation</a:t>
            </a:r>
          </a:p>
          <a:p>
            <a:pPr lvl="2"/>
            <a:r>
              <a:rPr lang="en-US" sz="2400" dirty="0"/>
              <a:t>Array of procs =&gt; operation signature</a:t>
            </a:r>
          </a:p>
          <a:p>
            <a:pPr lvl="2"/>
            <a:r>
              <a:rPr lang="en-US" sz="2400" dirty="0"/>
              <a:t>Multiple simultaneous ops allowed, only one per signature</a:t>
            </a:r>
          </a:p>
        </p:txBody>
      </p:sp>
      <p:sp>
        <p:nvSpPr>
          <p:cNvPr id="3" name="Title 2">
            <a:extLst>
              <a:ext uri="{FF2B5EF4-FFF2-40B4-BE49-F238E27FC236}">
                <a16:creationId xmlns:a16="http://schemas.microsoft.com/office/drawing/2014/main" id="{41BCCFF3-0B44-3143-A4C0-EA0EB57F89BE}"/>
              </a:ext>
            </a:extLst>
          </p:cNvPr>
          <p:cNvSpPr>
            <a:spLocks noGrp="1"/>
          </p:cNvSpPr>
          <p:nvPr>
            <p:ph type="title"/>
          </p:nvPr>
        </p:nvSpPr>
        <p:spPr/>
        <p:txBody>
          <a:bodyPr/>
          <a:lstStyle/>
          <a:p>
            <a:r>
              <a:rPr lang="en-US" dirty="0"/>
              <a:t>Module Functions</a:t>
            </a:r>
          </a:p>
        </p:txBody>
      </p:sp>
      <p:sp>
        <p:nvSpPr>
          <p:cNvPr id="4" name="TextBox 3">
            <a:extLst>
              <a:ext uri="{FF2B5EF4-FFF2-40B4-BE49-F238E27FC236}">
                <a16:creationId xmlns:a16="http://schemas.microsoft.com/office/drawing/2014/main" id="{9FCD9CBD-C38C-E445-9461-7163867BB742}"/>
              </a:ext>
            </a:extLst>
          </p:cNvPr>
          <p:cNvSpPr txBox="1"/>
          <p:nvPr/>
        </p:nvSpPr>
        <p:spPr>
          <a:xfrm>
            <a:off x="3505199" y="2133601"/>
            <a:ext cx="9022022" cy="708527"/>
          </a:xfrm>
          <a:prstGeom prst="rect">
            <a:avLst/>
          </a:prstGeom>
          <a:noFill/>
        </p:spPr>
        <p:txBody>
          <a:bodyPr wrap="none" rtlCol="0">
            <a:spAutoFit/>
          </a:bodyPr>
          <a:lstStyle/>
          <a:p>
            <a:r>
              <a:rPr lang="en-US" sz="2002" dirty="0">
                <a:solidFill>
                  <a:srgbClr val="FF0000"/>
                </a:solidFill>
              </a:rPr>
              <a:t>const pmix_proc_t procs[], size_t nprocs, const pmix_info_t info[], size_t ninfo,</a:t>
            </a:r>
          </a:p>
          <a:p>
            <a:r>
              <a:rPr lang="en-US" sz="2002" dirty="0">
                <a:solidFill>
                  <a:srgbClr val="FF0000"/>
                </a:solidFill>
              </a:rPr>
              <a:t>pmix_op_cbfunc_t cbfunc, void *cbdata</a:t>
            </a:r>
          </a:p>
        </p:txBody>
      </p:sp>
      <p:sp>
        <p:nvSpPr>
          <p:cNvPr id="8" name="TextBox 7">
            <a:extLst>
              <a:ext uri="{FF2B5EF4-FFF2-40B4-BE49-F238E27FC236}">
                <a16:creationId xmlns:a16="http://schemas.microsoft.com/office/drawing/2014/main" id="{B0C74671-84BF-7946-8297-3F3E3F1D825B}"/>
              </a:ext>
            </a:extLst>
          </p:cNvPr>
          <p:cNvSpPr txBox="1"/>
          <p:nvPr/>
        </p:nvSpPr>
        <p:spPr>
          <a:xfrm>
            <a:off x="3793064" y="5249335"/>
            <a:ext cx="9022022" cy="708527"/>
          </a:xfrm>
          <a:prstGeom prst="rect">
            <a:avLst/>
          </a:prstGeom>
          <a:noFill/>
        </p:spPr>
        <p:txBody>
          <a:bodyPr wrap="none" rtlCol="0">
            <a:spAutoFit/>
          </a:bodyPr>
          <a:lstStyle/>
          <a:p>
            <a:r>
              <a:rPr lang="en-US" sz="2002" dirty="0">
                <a:solidFill>
                  <a:srgbClr val="FF0000"/>
                </a:solidFill>
              </a:rPr>
              <a:t>const pmix_proc_t procs[], size_t nprocs, const pmix_info_t info[], size_t ninfo,</a:t>
            </a:r>
          </a:p>
          <a:p>
            <a:r>
              <a:rPr lang="en-US" sz="2002" dirty="0">
                <a:solidFill>
                  <a:srgbClr val="FF0000"/>
                </a:solidFill>
              </a:rPr>
              <a:t>pmix_op_cbfunc_t cbfunc, void *cbdata</a:t>
            </a:r>
          </a:p>
        </p:txBody>
      </p:sp>
    </p:spTree>
    <p:extLst>
      <p:ext uri="{BB962C8B-B14F-4D97-AF65-F5344CB8AC3E}">
        <p14:creationId xmlns:p14="http://schemas.microsoft.com/office/powerpoint/2010/main" val="3731579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38C8DE-17D6-D14F-82EB-148B57CEF64B}"/>
              </a:ext>
            </a:extLst>
          </p:cNvPr>
          <p:cNvSpPr>
            <a:spLocks noGrp="1"/>
          </p:cNvSpPr>
          <p:nvPr>
            <p:ph idx="1"/>
          </p:nvPr>
        </p:nvSpPr>
        <p:spPr/>
        <p:txBody>
          <a:bodyPr/>
          <a:lstStyle/>
          <a:p>
            <a:r>
              <a:rPr lang="en-US" sz="3602" dirty="0"/>
              <a:t>Register_events</a:t>
            </a:r>
          </a:p>
          <a:p>
            <a:pPr lvl="1"/>
            <a:r>
              <a:rPr lang="en-US" sz="2802" dirty="0"/>
              <a:t>Request host provide notification of specified event codes using PMIx_Notify_event API</a:t>
            </a:r>
          </a:p>
          <a:p>
            <a:pPr lvl="2"/>
            <a:r>
              <a:rPr lang="en-US" sz="2400" dirty="0"/>
              <a:t>NULL =&gt; all</a:t>
            </a:r>
          </a:p>
          <a:p>
            <a:r>
              <a:rPr lang="en-US" sz="3602" dirty="0"/>
              <a:t>Deregister_events</a:t>
            </a:r>
          </a:p>
          <a:p>
            <a:pPr lvl="1"/>
            <a:r>
              <a:rPr lang="en-US" sz="2802" dirty="0"/>
              <a:t>Stop notifications for specified events</a:t>
            </a:r>
          </a:p>
          <a:p>
            <a:pPr lvl="2"/>
            <a:r>
              <a:rPr lang="en-US" sz="2400" dirty="0"/>
              <a:t>NULL =&gt; all</a:t>
            </a:r>
          </a:p>
          <a:p>
            <a:r>
              <a:rPr lang="en-US" sz="3602" dirty="0"/>
              <a:t>Notify event</a:t>
            </a:r>
          </a:p>
          <a:p>
            <a:pPr lvl="1"/>
            <a:r>
              <a:rPr lang="en-US" sz="3200" dirty="0"/>
              <a:t>Request host notify all procs (within specified range) of given event code using PMIx_Notify_event</a:t>
            </a:r>
          </a:p>
        </p:txBody>
      </p:sp>
      <p:sp>
        <p:nvSpPr>
          <p:cNvPr id="3" name="Title 2">
            <a:extLst>
              <a:ext uri="{FF2B5EF4-FFF2-40B4-BE49-F238E27FC236}">
                <a16:creationId xmlns:a16="http://schemas.microsoft.com/office/drawing/2014/main" id="{41BCCFF3-0B44-3143-A4C0-EA0EB57F89BE}"/>
              </a:ext>
            </a:extLst>
          </p:cNvPr>
          <p:cNvSpPr>
            <a:spLocks noGrp="1"/>
          </p:cNvSpPr>
          <p:nvPr>
            <p:ph type="title"/>
          </p:nvPr>
        </p:nvSpPr>
        <p:spPr/>
        <p:txBody>
          <a:bodyPr/>
          <a:lstStyle/>
          <a:p>
            <a:r>
              <a:rPr lang="en-US" dirty="0"/>
              <a:t>Module Functions</a:t>
            </a:r>
          </a:p>
        </p:txBody>
      </p:sp>
      <p:sp>
        <p:nvSpPr>
          <p:cNvPr id="7" name="TextBox 6">
            <a:extLst>
              <a:ext uri="{FF2B5EF4-FFF2-40B4-BE49-F238E27FC236}">
                <a16:creationId xmlns:a16="http://schemas.microsoft.com/office/drawing/2014/main" id="{17E6CA90-428C-1841-BC83-144F12CFC2F0}"/>
              </a:ext>
            </a:extLst>
          </p:cNvPr>
          <p:cNvSpPr txBox="1"/>
          <p:nvPr/>
        </p:nvSpPr>
        <p:spPr>
          <a:xfrm>
            <a:off x="5706538" y="2133601"/>
            <a:ext cx="8597225" cy="708527"/>
          </a:xfrm>
          <a:prstGeom prst="rect">
            <a:avLst/>
          </a:prstGeom>
          <a:noFill/>
        </p:spPr>
        <p:txBody>
          <a:bodyPr wrap="none" rtlCol="0">
            <a:spAutoFit/>
          </a:bodyPr>
          <a:lstStyle/>
          <a:p>
            <a:r>
              <a:rPr lang="en-US" sz="2002" dirty="0">
                <a:solidFill>
                  <a:srgbClr val="FF0000"/>
                </a:solidFill>
              </a:rPr>
              <a:t>pmix_status_t *codes, size_t ncodes, const pmix_info_t info[], size_t ninfo,</a:t>
            </a:r>
          </a:p>
          <a:p>
            <a:r>
              <a:rPr lang="en-US" sz="2002" dirty="0">
                <a:solidFill>
                  <a:srgbClr val="FF0000"/>
                </a:solidFill>
              </a:rPr>
              <a:t>pmix_op_cbfunc_t cbfunc, void *cbdata</a:t>
            </a:r>
          </a:p>
        </p:txBody>
      </p:sp>
      <p:sp>
        <p:nvSpPr>
          <p:cNvPr id="9" name="TextBox 8">
            <a:extLst>
              <a:ext uri="{FF2B5EF4-FFF2-40B4-BE49-F238E27FC236}">
                <a16:creationId xmlns:a16="http://schemas.microsoft.com/office/drawing/2014/main" id="{D6DB7DC0-A889-A64E-8305-D144921FA899}"/>
              </a:ext>
            </a:extLst>
          </p:cNvPr>
          <p:cNvSpPr txBox="1"/>
          <p:nvPr/>
        </p:nvSpPr>
        <p:spPr>
          <a:xfrm>
            <a:off x="5588002" y="4114801"/>
            <a:ext cx="4642618" cy="708527"/>
          </a:xfrm>
          <a:prstGeom prst="rect">
            <a:avLst/>
          </a:prstGeom>
          <a:noFill/>
        </p:spPr>
        <p:txBody>
          <a:bodyPr wrap="none" rtlCol="0">
            <a:spAutoFit/>
          </a:bodyPr>
          <a:lstStyle/>
          <a:p>
            <a:r>
              <a:rPr lang="en-US" sz="2002" dirty="0">
                <a:solidFill>
                  <a:srgbClr val="FF0000"/>
                </a:solidFill>
              </a:rPr>
              <a:t>pmix_status_t *codes, size_t ncodes,</a:t>
            </a:r>
          </a:p>
          <a:p>
            <a:r>
              <a:rPr lang="en-US" sz="2002" dirty="0">
                <a:solidFill>
                  <a:srgbClr val="FF0000"/>
                </a:solidFill>
              </a:rPr>
              <a:t>pmix_op_cbfunc_t cbfunc, void *cbdata</a:t>
            </a:r>
          </a:p>
        </p:txBody>
      </p:sp>
      <p:sp>
        <p:nvSpPr>
          <p:cNvPr id="11" name="Explosion 2 10">
            <a:extLst>
              <a:ext uri="{FF2B5EF4-FFF2-40B4-BE49-F238E27FC236}">
                <a16:creationId xmlns:a16="http://schemas.microsoft.com/office/drawing/2014/main" id="{C6800FAA-93ED-AB49-A7AA-A464823E0DC8}"/>
              </a:ext>
            </a:extLst>
          </p:cNvPr>
          <p:cNvSpPr/>
          <p:nvPr/>
        </p:nvSpPr>
        <p:spPr bwMode="auto">
          <a:xfrm>
            <a:off x="10210798" y="3318937"/>
            <a:ext cx="4064000" cy="3166533"/>
          </a:xfrm>
          <a:prstGeom prst="irregularSeal2">
            <a:avLst/>
          </a:prstGeom>
          <a:solidFill>
            <a:schemeClr val="accent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2" tIns="45720" rIns="91442" bIns="45720" numCol="1" spcCol="0" rtlCol="0" fromWordArt="0" anchor="t" anchorCtr="0" forceAA="0" compatLnSpc="1">
            <a:prstTxWarp prst="textNoShape">
              <a:avLst/>
            </a:prstTxWarp>
            <a:noAutofit/>
          </a:bodyPr>
          <a:lstStyle/>
          <a:p>
            <a:pPr defTabSz="914378"/>
            <a:endParaRPr lang="en-US" sz="2400" dirty="0">
              <a:latin typeface="Arial" pitchFamily="-65" charset="0"/>
              <a:ea typeface="ＭＳ Ｐゴシック" pitchFamily="-65" charset="-128"/>
              <a:cs typeface="ＭＳ Ｐゴシック" pitchFamily="-65" charset="-128"/>
            </a:endParaRPr>
          </a:p>
        </p:txBody>
      </p:sp>
      <p:sp>
        <p:nvSpPr>
          <p:cNvPr id="10" name="TextBox 9">
            <a:extLst>
              <a:ext uri="{FF2B5EF4-FFF2-40B4-BE49-F238E27FC236}">
                <a16:creationId xmlns:a16="http://schemas.microsoft.com/office/drawing/2014/main" id="{BBA6018C-8196-074C-AD64-9B00EE4BF17D}"/>
              </a:ext>
            </a:extLst>
          </p:cNvPr>
          <p:cNvSpPr txBox="1"/>
          <p:nvPr/>
        </p:nvSpPr>
        <p:spPr>
          <a:xfrm rot="19947265">
            <a:off x="11281156" y="4562150"/>
            <a:ext cx="1645001" cy="825098"/>
          </a:xfrm>
          <a:prstGeom prst="rect">
            <a:avLst/>
          </a:prstGeom>
          <a:noFill/>
        </p:spPr>
        <p:txBody>
          <a:bodyPr wrap="none" rtlCol="0">
            <a:spAutoFit/>
          </a:bodyPr>
          <a:lstStyle/>
          <a:p>
            <a:pPr algn="ctr"/>
            <a:r>
              <a:rPr lang="en-US" sz="2381" dirty="0">
                <a:solidFill>
                  <a:schemeClr val="bg1"/>
                </a:solidFill>
              </a:rPr>
              <a:t>MORE ON</a:t>
            </a:r>
          </a:p>
          <a:p>
            <a:pPr algn="ctr"/>
            <a:r>
              <a:rPr lang="en-US" sz="2381" dirty="0">
                <a:solidFill>
                  <a:schemeClr val="bg1"/>
                </a:solidFill>
              </a:rPr>
              <a:t>DAY2!</a:t>
            </a:r>
          </a:p>
        </p:txBody>
      </p:sp>
      <p:sp>
        <p:nvSpPr>
          <p:cNvPr id="12" name="TextBox 11">
            <a:extLst>
              <a:ext uri="{FF2B5EF4-FFF2-40B4-BE49-F238E27FC236}">
                <a16:creationId xmlns:a16="http://schemas.microsoft.com/office/drawing/2014/main" id="{9D3B6A09-2536-0B48-A11E-F89398557797}"/>
              </a:ext>
            </a:extLst>
          </p:cNvPr>
          <p:cNvSpPr txBox="1"/>
          <p:nvPr/>
        </p:nvSpPr>
        <p:spPr>
          <a:xfrm>
            <a:off x="3931241" y="5588172"/>
            <a:ext cx="6691255" cy="1016625"/>
          </a:xfrm>
          <a:prstGeom prst="rect">
            <a:avLst/>
          </a:prstGeom>
          <a:noFill/>
        </p:spPr>
        <p:txBody>
          <a:bodyPr wrap="none" rtlCol="0">
            <a:spAutoFit/>
          </a:bodyPr>
          <a:lstStyle/>
          <a:p>
            <a:r>
              <a:rPr lang="en-US" sz="2002" dirty="0">
                <a:solidFill>
                  <a:srgbClr val="FF0000"/>
                </a:solidFill>
              </a:rPr>
              <a:t>pmix_status_t code, const pmix_proc_t *source,</a:t>
            </a:r>
          </a:p>
          <a:p>
            <a:r>
              <a:rPr lang="en-US" sz="2002" dirty="0">
                <a:solidFill>
                  <a:srgbClr val="FF0000"/>
                </a:solidFill>
              </a:rPr>
              <a:t>pmix_data_range_t range, pmix_info_t info[], size_t ninfo,</a:t>
            </a:r>
          </a:p>
          <a:p>
            <a:r>
              <a:rPr lang="en-US" sz="2002" dirty="0">
                <a:solidFill>
                  <a:srgbClr val="FF0000"/>
                </a:solidFill>
              </a:rPr>
              <a:t>pmix_op_cbfunc_t cbfunc, void *cbdata</a:t>
            </a:r>
          </a:p>
        </p:txBody>
      </p:sp>
    </p:spTree>
    <p:extLst>
      <p:ext uri="{BB962C8B-B14F-4D97-AF65-F5344CB8AC3E}">
        <p14:creationId xmlns:p14="http://schemas.microsoft.com/office/powerpoint/2010/main" val="3799063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FD7A26-4587-7641-AD80-B325EA500F38}"/>
              </a:ext>
            </a:extLst>
          </p:cNvPr>
          <p:cNvSpPr>
            <a:spLocks noGrp="1"/>
          </p:cNvSpPr>
          <p:nvPr>
            <p:ph idx="1"/>
          </p:nvPr>
        </p:nvSpPr>
        <p:spPr/>
        <p:txBody>
          <a:bodyPr/>
          <a:lstStyle/>
          <a:p>
            <a:r>
              <a:rPr lang="en-US" sz="4000" dirty="0"/>
              <a:t>Spawn</a:t>
            </a:r>
          </a:p>
          <a:p>
            <a:pPr lvl="1"/>
            <a:r>
              <a:rPr lang="en-US" sz="3200" dirty="0"/>
              <a:t>Launch one or more applications on behalf of specified proc</a:t>
            </a:r>
          </a:p>
          <a:p>
            <a:pPr lvl="1"/>
            <a:r>
              <a:rPr lang="en-US" sz="3200" dirty="0"/>
              <a:t>Job-level directives apply to all apps, info provided to all procs</a:t>
            </a:r>
          </a:p>
          <a:p>
            <a:pPr lvl="1"/>
            <a:r>
              <a:rPr lang="en-US" sz="3200" dirty="0"/>
              <a:t>App-specific directives included in app object, info provided solely to app’s procs</a:t>
            </a:r>
          </a:p>
          <a:p>
            <a:pPr lvl="1"/>
            <a:r>
              <a:rPr lang="en-US" sz="3200" dirty="0"/>
              <a:t>Can include allocation directivces</a:t>
            </a:r>
          </a:p>
          <a:p>
            <a:r>
              <a:rPr lang="en-US" sz="4000" dirty="0"/>
              <a:t>Listener</a:t>
            </a:r>
          </a:p>
          <a:p>
            <a:pPr lvl="1"/>
            <a:r>
              <a:rPr lang="en-US" sz="3200" dirty="0"/>
              <a:t>Host shall monitor provided socket for connection requests, harvest/validate them, and call cbfunc for PMIx server to init client setup</a:t>
            </a:r>
          </a:p>
        </p:txBody>
      </p:sp>
      <p:sp>
        <p:nvSpPr>
          <p:cNvPr id="3" name="Title 2">
            <a:extLst>
              <a:ext uri="{FF2B5EF4-FFF2-40B4-BE49-F238E27FC236}">
                <a16:creationId xmlns:a16="http://schemas.microsoft.com/office/drawing/2014/main" id="{F7EFCAD8-E8C9-6E4D-AD86-E1F01EE5A0AF}"/>
              </a:ext>
            </a:extLst>
          </p:cNvPr>
          <p:cNvSpPr>
            <a:spLocks noGrp="1"/>
          </p:cNvSpPr>
          <p:nvPr>
            <p:ph type="title"/>
          </p:nvPr>
        </p:nvSpPr>
        <p:spPr/>
        <p:txBody>
          <a:bodyPr/>
          <a:lstStyle/>
          <a:p>
            <a:r>
              <a:rPr lang="en-US" dirty="0"/>
              <a:t>Module Functions</a:t>
            </a:r>
          </a:p>
        </p:txBody>
      </p:sp>
      <p:sp>
        <p:nvSpPr>
          <p:cNvPr id="4" name="TextBox 3">
            <a:extLst>
              <a:ext uri="{FF2B5EF4-FFF2-40B4-BE49-F238E27FC236}">
                <a16:creationId xmlns:a16="http://schemas.microsoft.com/office/drawing/2014/main" id="{651B5E97-AB8D-2142-9047-16E95175BC65}"/>
              </a:ext>
            </a:extLst>
          </p:cNvPr>
          <p:cNvSpPr txBox="1"/>
          <p:nvPr/>
        </p:nvSpPr>
        <p:spPr>
          <a:xfrm>
            <a:off x="3793067" y="2015070"/>
            <a:ext cx="7686720" cy="1016625"/>
          </a:xfrm>
          <a:prstGeom prst="rect">
            <a:avLst/>
          </a:prstGeom>
          <a:noFill/>
        </p:spPr>
        <p:txBody>
          <a:bodyPr wrap="none" rtlCol="0">
            <a:spAutoFit/>
          </a:bodyPr>
          <a:lstStyle/>
          <a:p>
            <a:r>
              <a:rPr lang="en-US" sz="2002" dirty="0">
                <a:solidFill>
                  <a:srgbClr val="FF0000"/>
                </a:solidFill>
              </a:rPr>
              <a:t>const pmix_proc_t *proc, const pmix_info_t job_info[], size_t ninfo,</a:t>
            </a:r>
          </a:p>
          <a:p>
            <a:r>
              <a:rPr lang="en-US" sz="2002" dirty="0">
                <a:solidFill>
                  <a:srgbClr val="FF0000"/>
                </a:solidFill>
              </a:rPr>
              <a:t>const pmix_app_t apps[], size_t napps,</a:t>
            </a:r>
          </a:p>
          <a:p>
            <a:r>
              <a:rPr lang="en-US" sz="2002" dirty="0">
                <a:solidFill>
                  <a:srgbClr val="FF0000"/>
                </a:solidFill>
              </a:rPr>
              <a:t>pmix_spawn_cbfunc_t cbfunc, void *cbdata</a:t>
            </a:r>
          </a:p>
        </p:txBody>
      </p:sp>
      <p:sp>
        <p:nvSpPr>
          <p:cNvPr id="5" name="TextBox 4">
            <a:extLst>
              <a:ext uri="{FF2B5EF4-FFF2-40B4-BE49-F238E27FC236}">
                <a16:creationId xmlns:a16="http://schemas.microsoft.com/office/drawing/2014/main" id="{1C49C2C3-5AAF-0C46-BED4-C409D5D20F96}"/>
              </a:ext>
            </a:extLst>
          </p:cNvPr>
          <p:cNvSpPr txBox="1"/>
          <p:nvPr/>
        </p:nvSpPr>
        <p:spPr>
          <a:xfrm>
            <a:off x="3403602" y="5889897"/>
            <a:ext cx="7436651" cy="400431"/>
          </a:xfrm>
          <a:prstGeom prst="rect">
            <a:avLst/>
          </a:prstGeom>
          <a:noFill/>
        </p:spPr>
        <p:txBody>
          <a:bodyPr wrap="none" rtlCol="0">
            <a:spAutoFit/>
          </a:bodyPr>
          <a:lstStyle/>
          <a:p>
            <a:r>
              <a:rPr lang="en-US" sz="2002" dirty="0">
                <a:solidFill>
                  <a:srgbClr val="FF0000"/>
                </a:solidFill>
              </a:rPr>
              <a:t>int listening_sd, pmix_connection_cbfunc_t cbfunc, void *cbdata</a:t>
            </a:r>
          </a:p>
        </p:txBody>
      </p:sp>
    </p:spTree>
    <p:extLst>
      <p:ext uri="{BB962C8B-B14F-4D97-AF65-F5344CB8AC3E}">
        <p14:creationId xmlns:p14="http://schemas.microsoft.com/office/powerpoint/2010/main" val="2513710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FD7A26-4587-7641-AD80-B325EA500F38}"/>
              </a:ext>
            </a:extLst>
          </p:cNvPr>
          <p:cNvSpPr>
            <a:spLocks noGrp="1"/>
          </p:cNvSpPr>
          <p:nvPr>
            <p:ph idx="1"/>
          </p:nvPr>
        </p:nvSpPr>
        <p:spPr/>
        <p:txBody>
          <a:bodyPr/>
          <a:lstStyle/>
          <a:p>
            <a:r>
              <a:rPr lang="en-US" dirty="0"/>
              <a:t>Query</a:t>
            </a:r>
          </a:p>
          <a:p>
            <a:pPr lvl="1"/>
            <a:r>
              <a:rPr lang="en-US" dirty="0"/>
              <a:t>Request information from the host environment (e.g., queue status, active nspaces, proc table, time remaining in allocation)</a:t>
            </a:r>
          </a:p>
          <a:p>
            <a:r>
              <a:rPr lang="en-US" dirty="0"/>
              <a:t>Tool_connected</a:t>
            </a:r>
          </a:p>
          <a:p>
            <a:pPr lvl="1"/>
            <a:r>
              <a:rPr lang="en-US" dirty="0"/>
              <a:t>Tool has requested connection to server</a:t>
            </a:r>
          </a:p>
          <a:p>
            <a:pPr lvl="2"/>
            <a:r>
              <a:rPr lang="en-US" dirty="0"/>
              <a:t>Info contains uid/gid of tool plus optional service requests</a:t>
            </a:r>
          </a:p>
          <a:p>
            <a:pPr lvl="1"/>
            <a:r>
              <a:rPr lang="en-US" dirty="0"/>
              <a:t>Host can validate request, return proc ID for tool</a:t>
            </a:r>
          </a:p>
        </p:txBody>
      </p:sp>
      <p:sp>
        <p:nvSpPr>
          <p:cNvPr id="3" name="Title 2">
            <a:extLst>
              <a:ext uri="{FF2B5EF4-FFF2-40B4-BE49-F238E27FC236}">
                <a16:creationId xmlns:a16="http://schemas.microsoft.com/office/drawing/2014/main" id="{F7EFCAD8-E8C9-6E4D-AD86-E1F01EE5A0AF}"/>
              </a:ext>
            </a:extLst>
          </p:cNvPr>
          <p:cNvSpPr>
            <a:spLocks noGrp="1"/>
          </p:cNvSpPr>
          <p:nvPr>
            <p:ph type="title"/>
          </p:nvPr>
        </p:nvSpPr>
        <p:spPr/>
        <p:txBody>
          <a:bodyPr/>
          <a:lstStyle/>
          <a:p>
            <a:r>
              <a:rPr lang="en-US" dirty="0"/>
              <a:t>Module Functions</a:t>
            </a:r>
          </a:p>
        </p:txBody>
      </p:sp>
      <p:sp>
        <p:nvSpPr>
          <p:cNvPr id="4" name="TextBox 3">
            <a:extLst>
              <a:ext uri="{FF2B5EF4-FFF2-40B4-BE49-F238E27FC236}">
                <a16:creationId xmlns:a16="http://schemas.microsoft.com/office/drawing/2014/main" id="{14F068CC-4D6C-0B49-960A-6A2E4692BED8}"/>
              </a:ext>
            </a:extLst>
          </p:cNvPr>
          <p:cNvSpPr txBox="1"/>
          <p:nvPr/>
        </p:nvSpPr>
        <p:spPr>
          <a:xfrm>
            <a:off x="3996267" y="2201332"/>
            <a:ext cx="6947736" cy="708527"/>
          </a:xfrm>
          <a:prstGeom prst="rect">
            <a:avLst/>
          </a:prstGeom>
          <a:noFill/>
        </p:spPr>
        <p:txBody>
          <a:bodyPr wrap="none" rtlCol="0">
            <a:spAutoFit/>
          </a:bodyPr>
          <a:lstStyle/>
          <a:p>
            <a:r>
              <a:rPr lang="en-US" sz="2002" dirty="0">
                <a:solidFill>
                  <a:srgbClr val="FF0000"/>
                </a:solidFill>
              </a:rPr>
              <a:t>pmix_proc_t *proct, pmix_query_t *queries, size_t nqueries,</a:t>
            </a:r>
          </a:p>
          <a:p>
            <a:r>
              <a:rPr lang="en-US" sz="2002" dirty="0">
                <a:solidFill>
                  <a:srgbClr val="FF0000"/>
                </a:solidFill>
              </a:rPr>
              <a:t>pmix_info_cbfunc_t cbfunc, void *cbdata</a:t>
            </a:r>
          </a:p>
        </p:txBody>
      </p:sp>
      <p:sp>
        <p:nvSpPr>
          <p:cNvPr id="5" name="TextBox 4">
            <a:extLst>
              <a:ext uri="{FF2B5EF4-FFF2-40B4-BE49-F238E27FC236}">
                <a16:creationId xmlns:a16="http://schemas.microsoft.com/office/drawing/2014/main" id="{91649F2F-F9BA-D64E-84FC-78D1BFEF0F4A}"/>
              </a:ext>
            </a:extLst>
          </p:cNvPr>
          <p:cNvSpPr txBox="1"/>
          <p:nvPr/>
        </p:nvSpPr>
        <p:spPr>
          <a:xfrm>
            <a:off x="5740403" y="5029199"/>
            <a:ext cx="6154249" cy="708527"/>
          </a:xfrm>
          <a:prstGeom prst="rect">
            <a:avLst/>
          </a:prstGeom>
          <a:noFill/>
        </p:spPr>
        <p:txBody>
          <a:bodyPr wrap="none" rtlCol="0">
            <a:spAutoFit/>
          </a:bodyPr>
          <a:lstStyle/>
          <a:p>
            <a:r>
              <a:rPr lang="en-US" sz="2002" dirty="0">
                <a:solidFill>
                  <a:srgbClr val="FF0000"/>
                </a:solidFill>
              </a:rPr>
              <a:t>pmix_info_t *info, size_t ninfo,</a:t>
            </a:r>
          </a:p>
          <a:p>
            <a:r>
              <a:rPr lang="en-US" sz="2002" dirty="0">
                <a:solidFill>
                  <a:srgbClr val="FF0000"/>
                </a:solidFill>
              </a:rPr>
              <a:t>pmix_tool_connection_cbfunc_t cbfunc, void *cbdata</a:t>
            </a:r>
          </a:p>
        </p:txBody>
      </p:sp>
    </p:spTree>
    <p:extLst>
      <p:ext uri="{BB962C8B-B14F-4D97-AF65-F5344CB8AC3E}">
        <p14:creationId xmlns:p14="http://schemas.microsoft.com/office/powerpoint/2010/main" val="3523979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FD7A26-4587-7641-AD80-B325EA500F38}"/>
              </a:ext>
            </a:extLst>
          </p:cNvPr>
          <p:cNvSpPr>
            <a:spLocks noGrp="1"/>
          </p:cNvSpPr>
          <p:nvPr>
            <p:ph idx="1"/>
          </p:nvPr>
        </p:nvSpPr>
        <p:spPr/>
        <p:txBody>
          <a:bodyPr/>
          <a:lstStyle/>
          <a:p>
            <a:r>
              <a:rPr lang="en-US" sz="4402" dirty="0"/>
              <a:t>Log</a:t>
            </a:r>
          </a:p>
          <a:p>
            <a:pPr lvl="1"/>
            <a:r>
              <a:rPr lang="en-US" sz="3602" dirty="0"/>
              <a:t>Push the specified data to a persistent datastore or channel per directives</a:t>
            </a:r>
          </a:p>
          <a:p>
            <a:pPr lvl="2"/>
            <a:r>
              <a:rPr lang="en-US" sz="3200" dirty="0"/>
              <a:t>Syslog, email, text, system job log</a:t>
            </a:r>
          </a:p>
          <a:p>
            <a:r>
              <a:rPr lang="en-US" sz="4402" dirty="0"/>
              <a:t>Allocate</a:t>
            </a:r>
          </a:p>
          <a:p>
            <a:pPr lvl="1"/>
            <a:r>
              <a:rPr lang="en-US" sz="3602" dirty="0"/>
              <a:t>Request modification to existing allocation</a:t>
            </a:r>
          </a:p>
          <a:p>
            <a:pPr lvl="2"/>
            <a:r>
              <a:rPr lang="en-US" sz="3200" dirty="0"/>
              <a:t>Extension (both time and resource), resource release, resource “lend”/”callback”</a:t>
            </a:r>
          </a:p>
          <a:p>
            <a:pPr lvl="1"/>
            <a:r>
              <a:rPr lang="en-US" sz="3602" dirty="0"/>
              <a:t>Request new allocation</a:t>
            </a:r>
          </a:p>
        </p:txBody>
      </p:sp>
      <p:sp>
        <p:nvSpPr>
          <p:cNvPr id="3" name="Title 2">
            <a:extLst>
              <a:ext uri="{FF2B5EF4-FFF2-40B4-BE49-F238E27FC236}">
                <a16:creationId xmlns:a16="http://schemas.microsoft.com/office/drawing/2014/main" id="{F7EFCAD8-E8C9-6E4D-AD86-E1F01EE5A0AF}"/>
              </a:ext>
            </a:extLst>
          </p:cNvPr>
          <p:cNvSpPr>
            <a:spLocks noGrp="1"/>
          </p:cNvSpPr>
          <p:nvPr>
            <p:ph type="title"/>
          </p:nvPr>
        </p:nvSpPr>
        <p:spPr/>
        <p:txBody>
          <a:bodyPr/>
          <a:lstStyle/>
          <a:p>
            <a:r>
              <a:rPr lang="en-US" dirty="0"/>
              <a:t>Module Functions</a:t>
            </a:r>
          </a:p>
        </p:txBody>
      </p:sp>
      <p:sp>
        <p:nvSpPr>
          <p:cNvPr id="4" name="TextBox 3">
            <a:extLst>
              <a:ext uri="{FF2B5EF4-FFF2-40B4-BE49-F238E27FC236}">
                <a16:creationId xmlns:a16="http://schemas.microsoft.com/office/drawing/2014/main" id="{14F068CC-4D6C-0B49-960A-6A2E4692BED8}"/>
              </a:ext>
            </a:extLst>
          </p:cNvPr>
          <p:cNvSpPr txBox="1"/>
          <p:nvPr/>
        </p:nvSpPr>
        <p:spPr>
          <a:xfrm>
            <a:off x="2777068" y="2162401"/>
            <a:ext cx="9510937" cy="708527"/>
          </a:xfrm>
          <a:prstGeom prst="rect">
            <a:avLst/>
          </a:prstGeom>
          <a:noFill/>
        </p:spPr>
        <p:txBody>
          <a:bodyPr wrap="none" rtlCol="0">
            <a:spAutoFit/>
          </a:bodyPr>
          <a:lstStyle/>
          <a:p>
            <a:r>
              <a:rPr lang="en-US" sz="2002" dirty="0">
                <a:solidFill>
                  <a:srgbClr val="FF0000"/>
                </a:solidFill>
              </a:rPr>
              <a:t>const pmix_proc_t *client, const pmix_info_t data[], size_t ndata,</a:t>
            </a:r>
          </a:p>
          <a:p>
            <a:r>
              <a:rPr lang="en-US" sz="2002" dirty="0">
                <a:solidFill>
                  <a:srgbClr val="FF0000"/>
                </a:solidFill>
              </a:rPr>
              <a:t>const pmix_info_t directives[], size_t ndirs, pmix_op_cbfunc_t cbfunc, void *cbdata</a:t>
            </a:r>
          </a:p>
        </p:txBody>
      </p:sp>
      <p:sp>
        <p:nvSpPr>
          <p:cNvPr id="5" name="TextBox 4">
            <a:extLst>
              <a:ext uri="{FF2B5EF4-FFF2-40B4-BE49-F238E27FC236}">
                <a16:creationId xmlns:a16="http://schemas.microsoft.com/office/drawing/2014/main" id="{91649F2F-F9BA-D64E-84FC-78D1BFEF0F4A}"/>
              </a:ext>
            </a:extLst>
          </p:cNvPr>
          <p:cNvSpPr txBox="1"/>
          <p:nvPr/>
        </p:nvSpPr>
        <p:spPr>
          <a:xfrm>
            <a:off x="3611277" y="4703934"/>
            <a:ext cx="6865982" cy="1016625"/>
          </a:xfrm>
          <a:prstGeom prst="rect">
            <a:avLst/>
          </a:prstGeom>
          <a:noFill/>
        </p:spPr>
        <p:txBody>
          <a:bodyPr wrap="none" rtlCol="0">
            <a:spAutoFit/>
          </a:bodyPr>
          <a:lstStyle/>
          <a:p>
            <a:r>
              <a:rPr lang="en-US" sz="2002" dirty="0">
                <a:solidFill>
                  <a:srgbClr val="FF0000"/>
                </a:solidFill>
              </a:rPr>
              <a:t>const pmix_proc_t *client,  pmix_alloc_directive_t directive,</a:t>
            </a:r>
          </a:p>
          <a:p>
            <a:r>
              <a:rPr lang="en-US" sz="2002" dirty="0">
                <a:solidFill>
                  <a:srgbClr val="FF0000"/>
                </a:solidFill>
              </a:rPr>
              <a:t>const pmix_info_t data[], size_t ndata,</a:t>
            </a:r>
          </a:p>
          <a:p>
            <a:r>
              <a:rPr lang="en-US" sz="2002" dirty="0">
                <a:solidFill>
                  <a:srgbClr val="FF0000"/>
                </a:solidFill>
              </a:rPr>
              <a:t>pmix_info_cbfunc_t cbfunc, void *cbdata</a:t>
            </a:r>
          </a:p>
        </p:txBody>
      </p:sp>
    </p:spTree>
    <p:extLst>
      <p:ext uri="{BB962C8B-B14F-4D97-AF65-F5344CB8AC3E}">
        <p14:creationId xmlns:p14="http://schemas.microsoft.com/office/powerpoint/2010/main" val="301007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F99E61-BE27-3E4B-9E8C-84A415A8C898}"/>
              </a:ext>
            </a:extLst>
          </p:cNvPr>
          <p:cNvSpPr>
            <a:spLocks noGrp="1"/>
          </p:cNvSpPr>
          <p:nvPr>
            <p:ph idx="1"/>
          </p:nvPr>
        </p:nvSpPr>
        <p:spPr/>
        <p:txBody>
          <a:bodyPr/>
          <a:lstStyle/>
          <a:p>
            <a:r>
              <a:rPr lang="en-US" dirty="0"/>
              <a:t>Overview</a:t>
            </a:r>
          </a:p>
          <a:p>
            <a:r>
              <a:rPr lang="en-US" dirty="0"/>
              <a:t>PMIx Reference Implementation</a:t>
            </a:r>
          </a:p>
          <a:p>
            <a:r>
              <a:rPr lang="en-US" dirty="0"/>
              <a:t>Server Initialization</a:t>
            </a:r>
          </a:p>
          <a:p>
            <a:pPr lvl="1"/>
            <a:r>
              <a:rPr lang="en-US" dirty="0"/>
              <a:t>Exercise</a:t>
            </a:r>
          </a:p>
          <a:p>
            <a:r>
              <a:rPr lang="en-US" dirty="0"/>
              <a:t>Launch Sequence</a:t>
            </a:r>
          </a:p>
          <a:p>
            <a:pPr lvl="1"/>
            <a:r>
              <a:rPr lang="en-US" dirty="0"/>
              <a:t>Exercise</a:t>
            </a:r>
          </a:p>
        </p:txBody>
      </p:sp>
      <p:sp>
        <p:nvSpPr>
          <p:cNvPr id="3" name="Title 2">
            <a:extLst>
              <a:ext uri="{FF2B5EF4-FFF2-40B4-BE49-F238E27FC236}">
                <a16:creationId xmlns:a16="http://schemas.microsoft.com/office/drawing/2014/main" id="{4C124962-81DE-6C46-BE87-72F621D9817D}"/>
              </a:ext>
            </a:extLst>
          </p:cNvPr>
          <p:cNvSpPr>
            <a:spLocks noGrp="1"/>
          </p:cNvSpPr>
          <p:nvPr>
            <p:ph type="title"/>
          </p:nvPr>
        </p:nvSpPr>
        <p:spPr/>
        <p:txBody>
          <a:bodyPr/>
          <a:lstStyle/>
          <a:p>
            <a:r>
              <a:rPr lang="en-US" dirty="0"/>
              <a:t>Day 1: Detail</a:t>
            </a:r>
          </a:p>
        </p:txBody>
      </p:sp>
    </p:spTree>
    <p:extLst>
      <p:ext uri="{BB962C8B-B14F-4D97-AF65-F5344CB8AC3E}">
        <p14:creationId xmlns:p14="http://schemas.microsoft.com/office/powerpoint/2010/main" val="1113136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FD7A26-4587-7641-AD80-B325EA500F38}"/>
              </a:ext>
            </a:extLst>
          </p:cNvPr>
          <p:cNvSpPr>
            <a:spLocks noGrp="1"/>
          </p:cNvSpPr>
          <p:nvPr>
            <p:ph idx="1"/>
          </p:nvPr>
        </p:nvSpPr>
        <p:spPr/>
        <p:txBody>
          <a:bodyPr/>
          <a:lstStyle/>
          <a:p>
            <a:r>
              <a:rPr lang="en-US" sz="4000" dirty="0"/>
              <a:t>Job_control</a:t>
            </a:r>
          </a:p>
          <a:p>
            <a:pPr lvl="1"/>
            <a:r>
              <a:rPr lang="en-US" sz="3200" dirty="0"/>
              <a:t>Signal specified procs (pause, resume, kill, terminate, etc.)</a:t>
            </a:r>
          </a:p>
          <a:p>
            <a:pPr lvl="1"/>
            <a:r>
              <a:rPr lang="en-US" sz="3200" dirty="0"/>
              <a:t>Register files/directories for cleanup upon termination</a:t>
            </a:r>
          </a:p>
          <a:p>
            <a:pPr lvl="1"/>
            <a:r>
              <a:rPr lang="en-US" sz="3200" dirty="0"/>
              <a:t>Provision specified nodes with given image</a:t>
            </a:r>
          </a:p>
          <a:p>
            <a:pPr lvl="1"/>
            <a:r>
              <a:rPr lang="en-US" sz="3200" dirty="0"/>
              <a:t>Direct checkpoint of specified procs</a:t>
            </a:r>
          </a:p>
          <a:p>
            <a:r>
              <a:rPr lang="en-US" sz="4000" dirty="0"/>
              <a:t>Monitor</a:t>
            </a:r>
          </a:p>
          <a:p>
            <a:pPr lvl="1"/>
            <a:r>
              <a:rPr lang="en-US" sz="3200" dirty="0"/>
              <a:t>Monitor this process for ”signs of life”</a:t>
            </a:r>
          </a:p>
          <a:p>
            <a:pPr lvl="2"/>
            <a:r>
              <a:rPr lang="en-US" sz="2802" dirty="0"/>
              <a:t>File (size, access, modify), heartbeat, etc.</a:t>
            </a:r>
          </a:p>
          <a:p>
            <a:pPr lvl="1"/>
            <a:r>
              <a:rPr lang="en-US" sz="3200" dirty="0"/>
              <a:t>Failures reported as PMIx events</a:t>
            </a:r>
          </a:p>
        </p:txBody>
      </p:sp>
      <p:sp>
        <p:nvSpPr>
          <p:cNvPr id="3" name="Title 2">
            <a:extLst>
              <a:ext uri="{FF2B5EF4-FFF2-40B4-BE49-F238E27FC236}">
                <a16:creationId xmlns:a16="http://schemas.microsoft.com/office/drawing/2014/main" id="{F7EFCAD8-E8C9-6E4D-AD86-E1F01EE5A0AF}"/>
              </a:ext>
            </a:extLst>
          </p:cNvPr>
          <p:cNvSpPr>
            <a:spLocks noGrp="1"/>
          </p:cNvSpPr>
          <p:nvPr>
            <p:ph type="title"/>
          </p:nvPr>
        </p:nvSpPr>
        <p:spPr/>
        <p:txBody>
          <a:bodyPr/>
          <a:lstStyle/>
          <a:p>
            <a:r>
              <a:rPr lang="en-US" dirty="0"/>
              <a:t>Module Functions</a:t>
            </a:r>
          </a:p>
        </p:txBody>
      </p:sp>
      <p:sp>
        <p:nvSpPr>
          <p:cNvPr id="4" name="TextBox 3">
            <a:extLst>
              <a:ext uri="{FF2B5EF4-FFF2-40B4-BE49-F238E27FC236}">
                <a16:creationId xmlns:a16="http://schemas.microsoft.com/office/drawing/2014/main" id="{14F068CC-4D6C-0B49-960A-6A2E4692BED8}"/>
              </a:ext>
            </a:extLst>
          </p:cNvPr>
          <p:cNvSpPr txBox="1"/>
          <p:nvPr/>
        </p:nvSpPr>
        <p:spPr>
          <a:xfrm>
            <a:off x="4114799" y="2155169"/>
            <a:ext cx="9639177" cy="708527"/>
          </a:xfrm>
          <a:prstGeom prst="rect">
            <a:avLst/>
          </a:prstGeom>
          <a:noFill/>
        </p:spPr>
        <p:txBody>
          <a:bodyPr wrap="none" rtlCol="0">
            <a:spAutoFit/>
          </a:bodyPr>
          <a:lstStyle/>
          <a:p>
            <a:r>
              <a:rPr lang="en-US" sz="2002" dirty="0">
                <a:solidFill>
                  <a:srgbClr val="FF0000"/>
                </a:solidFill>
              </a:rPr>
              <a:t>const pmix_proc_t *requestor, const pmix_proc_t targets[], size_t ntargets,</a:t>
            </a:r>
          </a:p>
          <a:p>
            <a:r>
              <a:rPr lang="en-US" sz="2002" dirty="0">
                <a:solidFill>
                  <a:srgbClr val="FF0000"/>
                </a:solidFill>
              </a:rPr>
              <a:t>const pmix_info_t directives[], size_t ndirs, pmix_info_cbfunc_t cbfunc, void *cbdata</a:t>
            </a:r>
          </a:p>
        </p:txBody>
      </p:sp>
      <p:sp>
        <p:nvSpPr>
          <p:cNvPr id="5" name="TextBox 4">
            <a:extLst>
              <a:ext uri="{FF2B5EF4-FFF2-40B4-BE49-F238E27FC236}">
                <a16:creationId xmlns:a16="http://schemas.microsoft.com/office/drawing/2014/main" id="{91649F2F-F9BA-D64E-84FC-78D1BFEF0F4A}"/>
              </a:ext>
            </a:extLst>
          </p:cNvPr>
          <p:cNvSpPr txBox="1"/>
          <p:nvPr/>
        </p:nvSpPr>
        <p:spPr>
          <a:xfrm>
            <a:off x="3403599" y="5214148"/>
            <a:ext cx="9639177" cy="708527"/>
          </a:xfrm>
          <a:prstGeom prst="rect">
            <a:avLst/>
          </a:prstGeom>
          <a:noFill/>
        </p:spPr>
        <p:txBody>
          <a:bodyPr wrap="none" rtlCol="0">
            <a:spAutoFit/>
          </a:bodyPr>
          <a:lstStyle/>
          <a:p>
            <a:r>
              <a:rPr lang="en-US" sz="2002" dirty="0">
                <a:solidFill>
                  <a:srgbClr val="FF0000"/>
                </a:solidFill>
              </a:rPr>
              <a:t>const pmix_proc_t *requestor, const pmix_info_t *monitor, pmix_status_t error,</a:t>
            </a:r>
          </a:p>
          <a:p>
            <a:r>
              <a:rPr lang="en-US" sz="2002" dirty="0">
                <a:solidFill>
                  <a:srgbClr val="FF0000"/>
                </a:solidFill>
              </a:rPr>
              <a:t>const pmix_info_t directives[], size_t ndirs, pmix_info_cbfunc_t cbfunc, void *cbdata</a:t>
            </a:r>
          </a:p>
        </p:txBody>
      </p:sp>
    </p:spTree>
    <p:extLst>
      <p:ext uri="{BB962C8B-B14F-4D97-AF65-F5344CB8AC3E}">
        <p14:creationId xmlns:p14="http://schemas.microsoft.com/office/powerpoint/2010/main" val="3089611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FD7A26-4587-7641-AD80-B325EA500F38}"/>
              </a:ext>
            </a:extLst>
          </p:cNvPr>
          <p:cNvSpPr>
            <a:spLocks noGrp="1"/>
          </p:cNvSpPr>
          <p:nvPr>
            <p:ph idx="1"/>
          </p:nvPr>
        </p:nvSpPr>
        <p:spPr/>
        <p:txBody>
          <a:bodyPr/>
          <a:lstStyle/>
          <a:p>
            <a:r>
              <a:rPr lang="en-US" sz="4000" dirty="0"/>
              <a:t>Get_credential</a:t>
            </a:r>
          </a:p>
          <a:p>
            <a:pPr lvl="1"/>
            <a:r>
              <a:rPr lang="en-US" sz="3200" dirty="0"/>
              <a:t>Request a credential</a:t>
            </a:r>
          </a:p>
          <a:p>
            <a:r>
              <a:rPr lang="en-US" sz="4000" dirty="0"/>
              <a:t>Validate_credential</a:t>
            </a:r>
          </a:p>
          <a:p>
            <a:pPr lvl="1"/>
            <a:r>
              <a:rPr lang="en-US" sz="3200" dirty="0"/>
              <a:t>Validate a credential</a:t>
            </a:r>
          </a:p>
          <a:p>
            <a:r>
              <a:rPr lang="en-US" sz="4000" dirty="0"/>
              <a:t>Group</a:t>
            </a:r>
          </a:p>
          <a:p>
            <a:pPr lvl="1"/>
            <a:r>
              <a:rPr lang="en-US" sz="3200" dirty="0"/>
              <a:t>Perform a barrier op across specified procs</a:t>
            </a:r>
          </a:p>
          <a:p>
            <a:pPr lvl="1"/>
            <a:r>
              <a:rPr lang="en-US" sz="3200" dirty="0"/>
              <a:t>Perform any host tracking/cleanup operations</a:t>
            </a:r>
          </a:p>
          <a:p>
            <a:pPr lvl="1"/>
            <a:r>
              <a:rPr lang="en-US" sz="3200" dirty="0"/>
              <a:t>Return result of any special requests in directives</a:t>
            </a:r>
          </a:p>
          <a:p>
            <a:pPr lvl="2"/>
            <a:r>
              <a:rPr lang="en-US" sz="2802" dirty="0"/>
              <a:t>Assign unique context ID to group</a:t>
            </a:r>
          </a:p>
        </p:txBody>
      </p:sp>
      <p:sp>
        <p:nvSpPr>
          <p:cNvPr id="3" name="Title 2">
            <a:extLst>
              <a:ext uri="{FF2B5EF4-FFF2-40B4-BE49-F238E27FC236}">
                <a16:creationId xmlns:a16="http://schemas.microsoft.com/office/drawing/2014/main" id="{F7EFCAD8-E8C9-6E4D-AD86-E1F01EE5A0AF}"/>
              </a:ext>
            </a:extLst>
          </p:cNvPr>
          <p:cNvSpPr>
            <a:spLocks noGrp="1"/>
          </p:cNvSpPr>
          <p:nvPr>
            <p:ph type="title"/>
          </p:nvPr>
        </p:nvSpPr>
        <p:spPr/>
        <p:txBody>
          <a:bodyPr/>
          <a:lstStyle/>
          <a:p>
            <a:r>
              <a:rPr lang="en-US" dirty="0"/>
              <a:t>Module Functions</a:t>
            </a:r>
          </a:p>
        </p:txBody>
      </p:sp>
      <p:sp>
        <p:nvSpPr>
          <p:cNvPr id="4" name="TextBox 3">
            <a:extLst>
              <a:ext uri="{FF2B5EF4-FFF2-40B4-BE49-F238E27FC236}">
                <a16:creationId xmlns:a16="http://schemas.microsoft.com/office/drawing/2014/main" id="{14F068CC-4D6C-0B49-960A-6A2E4692BED8}"/>
              </a:ext>
            </a:extLst>
          </p:cNvPr>
          <p:cNvSpPr txBox="1"/>
          <p:nvPr/>
        </p:nvSpPr>
        <p:spPr>
          <a:xfrm>
            <a:off x="5300135" y="2162401"/>
            <a:ext cx="7871065" cy="708527"/>
          </a:xfrm>
          <a:prstGeom prst="rect">
            <a:avLst/>
          </a:prstGeom>
          <a:noFill/>
        </p:spPr>
        <p:txBody>
          <a:bodyPr wrap="none" rtlCol="0">
            <a:spAutoFit/>
          </a:bodyPr>
          <a:lstStyle/>
          <a:p>
            <a:r>
              <a:rPr lang="en-US" sz="2002" dirty="0">
                <a:solidFill>
                  <a:srgbClr val="FF0000"/>
                </a:solidFill>
              </a:rPr>
              <a:t>const pmix_proc_t *proc, const pmix_info_t directives[], size_t ndirs,</a:t>
            </a:r>
          </a:p>
          <a:p>
            <a:r>
              <a:rPr lang="en-US" sz="2002" dirty="0">
                <a:solidFill>
                  <a:srgbClr val="FF0000"/>
                </a:solidFill>
              </a:rPr>
              <a:t>pmix_credential_cbfunc_t cbfunc, void *cbdata</a:t>
            </a:r>
          </a:p>
        </p:txBody>
      </p:sp>
      <p:sp>
        <p:nvSpPr>
          <p:cNvPr id="5" name="TextBox 4">
            <a:extLst>
              <a:ext uri="{FF2B5EF4-FFF2-40B4-BE49-F238E27FC236}">
                <a16:creationId xmlns:a16="http://schemas.microsoft.com/office/drawing/2014/main" id="{91649F2F-F9BA-D64E-84FC-78D1BFEF0F4A}"/>
              </a:ext>
            </a:extLst>
          </p:cNvPr>
          <p:cNvSpPr txBox="1"/>
          <p:nvPr/>
        </p:nvSpPr>
        <p:spPr>
          <a:xfrm>
            <a:off x="5848363" y="3321418"/>
            <a:ext cx="6704079" cy="1016625"/>
          </a:xfrm>
          <a:prstGeom prst="rect">
            <a:avLst/>
          </a:prstGeom>
          <a:noFill/>
        </p:spPr>
        <p:txBody>
          <a:bodyPr wrap="none" rtlCol="0">
            <a:spAutoFit/>
          </a:bodyPr>
          <a:lstStyle/>
          <a:p>
            <a:r>
              <a:rPr lang="en-US" sz="2002" dirty="0">
                <a:solidFill>
                  <a:srgbClr val="FF0000"/>
                </a:solidFill>
              </a:rPr>
              <a:t>const pmix_proc_t *proc, const pmix_byte_object_t *cred,</a:t>
            </a:r>
          </a:p>
          <a:p>
            <a:r>
              <a:rPr lang="en-US" sz="2002" dirty="0">
                <a:solidFill>
                  <a:srgbClr val="FF0000"/>
                </a:solidFill>
              </a:rPr>
              <a:t>const pmix_info_t directives[], size_t ndirs,</a:t>
            </a:r>
          </a:p>
          <a:p>
            <a:r>
              <a:rPr lang="en-US" sz="2002" dirty="0">
                <a:solidFill>
                  <a:srgbClr val="FF0000"/>
                </a:solidFill>
              </a:rPr>
              <a:t>pmix_validation_cbfunc_t cbfunc, void *cbdata</a:t>
            </a:r>
          </a:p>
        </p:txBody>
      </p:sp>
      <p:sp>
        <p:nvSpPr>
          <p:cNvPr id="6" name="TextBox 5">
            <a:extLst>
              <a:ext uri="{FF2B5EF4-FFF2-40B4-BE49-F238E27FC236}">
                <a16:creationId xmlns:a16="http://schemas.microsoft.com/office/drawing/2014/main" id="{C801CFF4-1D0C-BD41-B6B5-D1D6AA757CBA}"/>
              </a:ext>
            </a:extLst>
          </p:cNvPr>
          <p:cNvSpPr txBox="1"/>
          <p:nvPr/>
        </p:nvSpPr>
        <p:spPr>
          <a:xfrm>
            <a:off x="3532022" y="4788207"/>
            <a:ext cx="9639177" cy="708527"/>
          </a:xfrm>
          <a:prstGeom prst="rect">
            <a:avLst/>
          </a:prstGeom>
          <a:noFill/>
        </p:spPr>
        <p:txBody>
          <a:bodyPr wrap="none" rtlCol="0">
            <a:spAutoFit/>
          </a:bodyPr>
          <a:lstStyle/>
          <a:p>
            <a:r>
              <a:rPr lang="en-US" sz="2002" dirty="0">
                <a:solidFill>
                  <a:srgbClr val="FF0000"/>
                </a:solidFill>
              </a:rPr>
              <a:t>pmix_group_operation_t op, char grp[], const pmix_proc_t procs[], size_t nprocs,</a:t>
            </a:r>
          </a:p>
          <a:p>
            <a:r>
              <a:rPr lang="en-US" sz="2002" dirty="0">
                <a:solidFill>
                  <a:srgbClr val="FF0000"/>
                </a:solidFill>
              </a:rPr>
              <a:t>const pmix_info_t directives[], size_t ndirs, pmix_info_cbfunc_t cbfunc, void *cbdata</a:t>
            </a:r>
          </a:p>
        </p:txBody>
      </p:sp>
    </p:spTree>
    <p:extLst>
      <p:ext uri="{BB962C8B-B14F-4D97-AF65-F5344CB8AC3E}">
        <p14:creationId xmlns:p14="http://schemas.microsoft.com/office/powerpoint/2010/main" val="3116095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FD7A26-4587-7641-AD80-B325EA500F38}"/>
              </a:ext>
            </a:extLst>
          </p:cNvPr>
          <p:cNvSpPr>
            <a:spLocks noGrp="1"/>
          </p:cNvSpPr>
          <p:nvPr>
            <p:ph idx="1"/>
          </p:nvPr>
        </p:nvSpPr>
        <p:spPr/>
        <p:txBody>
          <a:bodyPr/>
          <a:lstStyle/>
          <a:p>
            <a:r>
              <a:rPr lang="en-US" sz="4000" dirty="0"/>
              <a:t>IOF_pull</a:t>
            </a:r>
          </a:p>
          <a:p>
            <a:pPr lvl="1"/>
            <a:r>
              <a:rPr lang="en-US" sz="3200" dirty="0"/>
              <a:t>Request the specified IO channels be forwarded from the given array of procs to this server for local distribution</a:t>
            </a:r>
          </a:p>
          <a:p>
            <a:pPr lvl="1"/>
            <a:r>
              <a:rPr lang="en-US" sz="3200" dirty="0"/>
              <a:t>Stdin is </a:t>
            </a:r>
            <a:r>
              <a:rPr lang="en-US" sz="3200" i="1" dirty="0"/>
              <a:t>not</a:t>
            </a:r>
            <a:r>
              <a:rPr lang="en-US" sz="3200" dirty="0"/>
              <a:t> supported in this call</a:t>
            </a:r>
          </a:p>
          <a:p>
            <a:pPr>
              <a:spcBef>
                <a:spcPts val="2162"/>
              </a:spcBef>
            </a:pPr>
            <a:r>
              <a:rPr lang="en-US" sz="4000" dirty="0"/>
              <a:t>Push_stdin</a:t>
            </a:r>
          </a:p>
          <a:p>
            <a:pPr lvl="1"/>
            <a:r>
              <a:rPr lang="en-US" sz="3200" dirty="0"/>
              <a:t>Request the host transmit and deliver the provided data to stdin of the specified targets</a:t>
            </a:r>
          </a:p>
          <a:p>
            <a:pPr lvl="2"/>
            <a:r>
              <a:rPr lang="en-US" sz="2802" dirty="0"/>
              <a:t>Wildcard rank =&gt; all procs in that nspace</a:t>
            </a:r>
          </a:p>
          <a:p>
            <a:pPr lvl="1"/>
            <a:r>
              <a:rPr lang="en-US" sz="3200" dirty="0"/>
              <a:t>Source identifies the process whose stdin is being forwarded</a:t>
            </a:r>
          </a:p>
        </p:txBody>
      </p:sp>
      <p:sp>
        <p:nvSpPr>
          <p:cNvPr id="3" name="Title 2">
            <a:extLst>
              <a:ext uri="{FF2B5EF4-FFF2-40B4-BE49-F238E27FC236}">
                <a16:creationId xmlns:a16="http://schemas.microsoft.com/office/drawing/2014/main" id="{F7EFCAD8-E8C9-6E4D-AD86-E1F01EE5A0AF}"/>
              </a:ext>
            </a:extLst>
          </p:cNvPr>
          <p:cNvSpPr>
            <a:spLocks noGrp="1"/>
          </p:cNvSpPr>
          <p:nvPr>
            <p:ph type="title"/>
          </p:nvPr>
        </p:nvSpPr>
        <p:spPr/>
        <p:txBody>
          <a:bodyPr/>
          <a:lstStyle/>
          <a:p>
            <a:r>
              <a:rPr lang="en-US" dirty="0"/>
              <a:t>Module Functions</a:t>
            </a:r>
          </a:p>
        </p:txBody>
      </p:sp>
      <p:sp>
        <p:nvSpPr>
          <p:cNvPr id="4" name="TextBox 3">
            <a:extLst>
              <a:ext uri="{FF2B5EF4-FFF2-40B4-BE49-F238E27FC236}">
                <a16:creationId xmlns:a16="http://schemas.microsoft.com/office/drawing/2014/main" id="{14F068CC-4D6C-0B49-960A-6A2E4692BED8}"/>
              </a:ext>
            </a:extLst>
          </p:cNvPr>
          <p:cNvSpPr txBox="1"/>
          <p:nvPr/>
        </p:nvSpPr>
        <p:spPr>
          <a:xfrm>
            <a:off x="3471335" y="2133601"/>
            <a:ext cx="9692077" cy="708527"/>
          </a:xfrm>
          <a:prstGeom prst="rect">
            <a:avLst/>
          </a:prstGeom>
          <a:noFill/>
        </p:spPr>
        <p:txBody>
          <a:bodyPr wrap="none" rtlCol="0">
            <a:spAutoFit/>
          </a:bodyPr>
          <a:lstStyle/>
          <a:p>
            <a:r>
              <a:rPr lang="en-US" sz="2002" dirty="0">
                <a:solidFill>
                  <a:srgbClr val="FF0000"/>
                </a:solidFill>
              </a:rPr>
              <a:t>const pmix_proc_t procs[], size_t nprocs, const pmix_info_t directives[], size_t ndirs,</a:t>
            </a:r>
          </a:p>
          <a:p>
            <a:r>
              <a:rPr lang="en-US" sz="2002" dirty="0">
                <a:solidFill>
                  <a:srgbClr val="FF0000"/>
                </a:solidFill>
              </a:rPr>
              <a:t>pmix_iof_channel_t channels, pmix_op_cbfunc_t cbfunc, void *cbdata</a:t>
            </a:r>
          </a:p>
        </p:txBody>
      </p:sp>
      <p:sp>
        <p:nvSpPr>
          <p:cNvPr id="6" name="TextBox 5">
            <a:extLst>
              <a:ext uri="{FF2B5EF4-FFF2-40B4-BE49-F238E27FC236}">
                <a16:creationId xmlns:a16="http://schemas.microsoft.com/office/drawing/2014/main" id="{30031836-1BE3-7449-ABE9-3BBEFD0E6CD7}"/>
              </a:ext>
            </a:extLst>
          </p:cNvPr>
          <p:cNvSpPr txBox="1"/>
          <p:nvPr/>
        </p:nvSpPr>
        <p:spPr>
          <a:xfrm>
            <a:off x="4354412" y="4551532"/>
            <a:ext cx="8470589" cy="1016625"/>
          </a:xfrm>
          <a:prstGeom prst="rect">
            <a:avLst/>
          </a:prstGeom>
          <a:noFill/>
        </p:spPr>
        <p:txBody>
          <a:bodyPr wrap="none" rtlCol="0">
            <a:spAutoFit/>
          </a:bodyPr>
          <a:lstStyle/>
          <a:p>
            <a:r>
              <a:rPr lang="en-US" sz="2002" dirty="0">
                <a:solidFill>
                  <a:srgbClr val="FF0000"/>
                </a:solidFill>
              </a:rPr>
              <a:t>const pmix_proc_t *source, const pmix_proc_t targets[], size_t ntargets,</a:t>
            </a:r>
          </a:p>
          <a:p>
            <a:r>
              <a:rPr lang="en-US" sz="2002" dirty="0">
                <a:solidFill>
                  <a:srgbClr val="FF0000"/>
                </a:solidFill>
              </a:rPr>
              <a:t>const pmix_info_t directives[], size_t ndirs, const pmix_byte_object_t *bo,</a:t>
            </a:r>
          </a:p>
          <a:p>
            <a:r>
              <a:rPr lang="en-US" sz="2002" dirty="0">
                <a:solidFill>
                  <a:srgbClr val="FF0000"/>
                </a:solidFill>
              </a:rPr>
              <a:t>pmix_op_cbfunc_t cbfunc, void *cbdata</a:t>
            </a:r>
          </a:p>
        </p:txBody>
      </p:sp>
    </p:spTree>
    <p:extLst>
      <p:ext uri="{BB962C8B-B14F-4D97-AF65-F5344CB8AC3E}">
        <p14:creationId xmlns:p14="http://schemas.microsoft.com/office/powerpoint/2010/main" val="2313767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F71ACC-1057-2D46-925B-310BDB003C6F}"/>
              </a:ext>
            </a:extLst>
          </p:cNvPr>
          <p:cNvSpPr>
            <a:spLocks noGrp="1"/>
          </p:cNvSpPr>
          <p:nvPr>
            <p:ph idx="1"/>
          </p:nvPr>
        </p:nvSpPr>
        <p:spPr/>
        <p:txBody>
          <a:bodyPr/>
          <a:lstStyle/>
          <a:p>
            <a:r>
              <a:rPr lang="en-US" sz="3600" dirty="0"/>
              <a:t>Python or C – your choice</a:t>
            </a:r>
          </a:p>
          <a:p>
            <a:r>
              <a:rPr lang="en-US" sz="3600" dirty="0"/>
              <a:t>Initialize a server</a:t>
            </a:r>
          </a:p>
          <a:p>
            <a:pPr lvl="1"/>
            <a:r>
              <a:rPr lang="en-US" sz="2800" dirty="0"/>
              <a:t>Start with an empty server module</a:t>
            </a:r>
            <a:endParaRPr lang="en-US" sz="2000" dirty="0"/>
          </a:p>
          <a:p>
            <a:pPr lvl="1"/>
            <a:r>
              <a:rPr lang="en-US" sz="2800" dirty="0"/>
              <a:t>Specify a “safe” tmpdir location</a:t>
            </a:r>
          </a:p>
          <a:p>
            <a:pPr lvl="1"/>
            <a:r>
              <a:rPr lang="en-US" sz="2800" dirty="0"/>
              <a:t>Indicate it should be a “system” server</a:t>
            </a:r>
          </a:p>
          <a:p>
            <a:r>
              <a:rPr lang="en-US" sz="3600" dirty="0"/>
              <a:t>Have it hang around</a:t>
            </a:r>
          </a:p>
          <a:p>
            <a:r>
              <a:rPr lang="en-US" sz="3600" dirty="0"/>
              <a:t>Use “pattrs” to find out what it supports</a:t>
            </a:r>
          </a:p>
          <a:p>
            <a:r>
              <a:rPr lang="en-US" sz="3600" dirty="0"/>
              <a:t>Add </a:t>
            </a:r>
            <a:r>
              <a:rPr lang="en-US" sz="3600" dirty="0" err="1"/>
              <a:t>job_control</a:t>
            </a:r>
            <a:r>
              <a:rPr lang="en-US" sz="3600" dirty="0"/>
              <a:t> function to server module</a:t>
            </a:r>
          </a:p>
          <a:p>
            <a:pPr lvl="1"/>
            <a:r>
              <a:rPr lang="en-US" sz="2800" dirty="0"/>
              <a:t>Have it cause your server to exit</a:t>
            </a:r>
          </a:p>
          <a:p>
            <a:pPr lvl="1"/>
            <a:r>
              <a:rPr lang="en-US" sz="2800" dirty="0"/>
              <a:t>Use PRRTE’s ”prun --terminate” to trigger it</a:t>
            </a:r>
          </a:p>
          <a:p>
            <a:endParaRPr lang="en-US" sz="3600" dirty="0"/>
          </a:p>
        </p:txBody>
      </p:sp>
      <p:sp>
        <p:nvSpPr>
          <p:cNvPr id="3" name="Title 2">
            <a:extLst>
              <a:ext uri="{FF2B5EF4-FFF2-40B4-BE49-F238E27FC236}">
                <a16:creationId xmlns:a16="http://schemas.microsoft.com/office/drawing/2014/main" id="{97BB8DCA-5347-3E41-9D53-51FEA4EF2FBD}"/>
              </a:ext>
            </a:extLst>
          </p:cNvPr>
          <p:cNvSpPr>
            <a:spLocks noGrp="1"/>
          </p:cNvSpPr>
          <p:nvPr>
            <p:ph type="title"/>
          </p:nvPr>
        </p:nvSpPr>
        <p:spPr/>
        <p:txBody>
          <a:bodyPr/>
          <a:lstStyle/>
          <a:p>
            <a:r>
              <a:rPr lang="en-US" dirty="0"/>
              <a:t>Exercise 1: Create a Server</a:t>
            </a:r>
          </a:p>
        </p:txBody>
      </p:sp>
    </p:spTree>
    <p:extLst>
      <p:ext uri="{BB962C8B-B14F-4D97-AF65-F5344CB8AC3E}">
        <p14:creationId xmlns:p14="http://schemas.microsoft.com/office/powerpoint/2010/main" val="1401757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F99E61-BE27-3E4B-9E8C-84A415A8C898}"/>
              </a:ext>
            </a:extLst>
          </p:cNvPr>
          <p:cNvSpPr>
            <a:spLocks noGrp="1"/>
          </p:cNvSpPr>
          <p:nvPr>
            <p:ph idx="1"/>
          </p:nvPr>
        </p:nvSpPr>
        <p:spPr/>
        <p:txBody>
          <a:bodyPr/>
          <a:lstStyle/>
          <a:p>
            <a:r>
              <a:rPr lang="en-US" dirty="0"/>
              <a:t>Overview</a:t>
            </a:r>
          </a:p>
          <a:p>
            <a:r>
              <a:rPr lang="en-US" dirty="0"/>
              <a:t>PMIx Reference Implementation</a:t>
            </a:r>
          </a:p>
          <a:p>
            <a:r>
              <a:rPr lang="en-US" dirty="0"/>
              <a:t>Server Initialization</a:t>
            </a:r>
          </a:p>
          <a:p>
            <a:pPr lvl="1"/>
            <a:r>
              <a:rPr lang="en-US" dirty="0"/>
              <a:t>Exercise</a:t>
            </a:r>
          </a:p>
          <a:p>
            <a:r>
              <a:rPr lang="en-US" dirty="0">
                <a:solidFill>
                  <a:srgbClr val="FF0000"/>
                </a:solidFill>
              </a:rPr>
              <a:t>Launch Sequence</a:t>
            </a:r>
          </a:p>
          <a:p>
            <a:pPr lvl="1"/>
            <a:r>
              <a:rPr lang="en-US" dirty="0"/>
              <a:t>Exercise</a:t>
            </a:r>
          </a:p>
        </p:txBody>
      </p:sp>
      <p:sp>
        <p:nvSpPr>
          <p:cNvPr id="3" name="Title 2">
            <a:extLst>
              <a:ext uri="{FF2B5EF4-FFF2-40B4-BE49-F238E27FC236}">
                <a16:creationId xmlns:a16="http://schemas.microsoft.com/office/drawing/2014/main" id="{4C124962-81DE-6C46-BE87-72F621D9817D}"/>
              </a:ext>
            </a:extLst>
          </p:cNvPr>
          <p:cNvSpPr>
            <a:spLocks noGrp="1"/>
          </p:cNvSpPr>
          <p:nvPr>
            <p:ph type="title"/>
          </p:nvPr>
        </p:nvSpPr>
        <p:spPr/>
        <p:txBody>
          <a:bodyPr/>
          <a:lstStyle/>
          <a:p>
            <a:r>
              <a:rPr lang="en-US" dirty="0"/>
              <a:t>Day 1: Detail</a:t>
            </a:r>
          </a:p>
        </p:txBody>
      </p:sp>
    </p:spTree>
    <p:extLst>
      <p:ext uri="{BB962C8B-B14F-4D97-AF65-F5344CB8AC3E}">
        <p14:creationId xmlns:p14="http://schemas.microsoft.com/office/powerpoint/2010/main" val="1116398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6CD64A-A091-5B40-B677-A2EB52E8999F}"/>
              </a:ext>
            </a:extLst>
          </p:cNvPr>
          <p:cNvSpPr>
            <a:spLocks noGrp="1"/>
          </p:cNvSpPr>
          <p:nvPr>
            <p:ph idx="1"/>
          </p:nvPr>
        </p:nvSpPr>
        <p:spPr/>
        <p:txBody>
          <a:bodyPr/>
          <a:lstStyle/>
          <a:p>
            <a:r>
              <a:rPr lang="en-US" sz="4402" dirty="0"/>
              <a:t>Objective</a:t>
            </a:r>
          </a:p>
          <a:p>
            <a:pPr lvl="1"/>
            <a:r>
              <a:rPr lang="en-US" sz="3602" dirty="0"/>
              <a:t>Gather a complete picture of all relevant hardware in the system</a:t>
            </a:r>
          </a:p>
          <a:p>
            <a:pPr lvl="2"/>
            <a:r>
              <a:rPr lang="en-US" sz="3200" dirty="0"/>
              <a:t>Utilizes HWLOC to obtain information</a:t>
            </a:r>
          </a:p>
          <a:p>
            <a:pPr lvl="1"/>
            <a:r>
              <a:rPr lang="en-US" sz="3602" dirty="0"/>
              <a:t>Allow each plugin to extract what is relevant to it</a:t>
            </a:r>
          </a:p>
          <a:p>
            <a:pPr lvl="2"/>
            <a:r>
              <a:rPr lang="en-US" sz="3200" dirty="0"/>
              <a:t>Fabric – NICs/HFIs plus distance matrix; topology, connectivity, and per-plane communication costs</a:t>
            </a:r>
          </a:p>
          <a:p>
            <a:pPr lvl="2"/>
            <a:r>
              <a:rPr lang="en-US" sz="3200" dirty="0"/>
              <a:t>Memory – available memory and hierarchy</a:t>
            </a:r>
          </a:p>
          <a:p>
            <a:r>
              <a:rPr lang="en-US" sz="4402" dirty="0"/>
              <a:t>Two collection modes</a:t>
            </a:r>
          </a:p>
        </p:txBody>
      </p:sp>
      <p:sp>
        <p:nvSpPr>
          <p:cNvPr id="3" name="Title 2">
            <a:extLst>
              <a:ext uri="{FF2B5EF4-FFF2-40B4-BE49-F238E27FC236}">
                <a16:creationId xmlns:a16="http://schemas.microsoft.com/office/drawing/2014/main" id="{252EFD37-B4FF-B14E-81E8-5F390CC31ED0}"/>
              </a:ext>
            </a:extLst>
          </p:cNvPr>
          <p:cNvSpPr>
            <a:spLocks noGrp="1"/>
          </p:cNvSpPr>
          <p:nvPr>
            <p:ph type="title"/>
          </p:nvPr>
        </p:nvSpPr>
        <p:spPr/>
        <p:txBody>
          <a:bodyPr/>
          <a:lstStyle/>
          <a:p>
            <a:r>
              <a:rPr lang="en-US" dirty="0"/>
              <a:t>Stage 0: Inventory Collection</a:t>
            </a:r>
          </a:p>
        </p:txBody>
      </p:sp>
    </p:spTree>
    <p:extLst>
      <p:ext uri="{BB962C8B-B14F-4D97-AF65-F5344CB8AC3E}">
        <p14:creationId xmlns:p14="http://schemas.microsoft.com/office/powerpoint/2010/main" val="3617842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BA994F-A1D6-3C42-A70A-9D3708B1CF67}"/>
              </a:ext>
            </a:extLst>
          </p:cNvPr>
          <p:cNvSpPr>
            <a:spLocks noGrp="1"/>
          </p:cNvSpPr>
          <p:nvPr>
            <p:ph idx="1"/>
          </p:nvPr>
        </p:nvSpPr>
        <p:spPr/>
        <p:txBody>
          <a:bodyPr/>
          <a:lstStyle/>
          <a:p>
            <a:r>
              <a:rPr lang="en-US" sz="4000" dirty="0"/>
              <a:t>PMIx_server_collect_inventory</a:t>
            </a:r>
          </a:p>
          <a:p>
            <a:pPr lvl="1"/>
            <a:r>
              <a:rPr lang="en-US" sz="3200" dirty="0"/>
              <a:t>Collect inventory of local resources</a:t>
            </a:r>
          </a:p>
          <a:p>
            <a:pPr lvl="1"/>
            <a:r>
              <a:rPr lang="en-US" sz="3200" dirty="0"/>
              <a:t>Pass opaque blob back to host for transmission to WLM-based server</a:t>
            </a:r>
          </a:p>
          <a:p>
            <a:pPr lvl="1"/>
            <a:r>
              <a:rPr lang="en-US" sz="3200" dirty="0"/>
              <a:t>Info keys can specify types/level of detail of inventory to collect</a:t>
            </a:r>
          </a:p>
          <a:p>
            <a:pPr marL="652445" lvl="1" indent="0">
              <a:buNone/>
            </a:pPr>
            <a:endParaRPr lang="en-US" sz="3200" dirty="0"/>
          </a:p>
          <a:p>
            <a:r>
              <a:rPr lang="en-US" sz="4000" dirty="0"/>
              <a:t>PMIx_server_deliver_inventory</a:t>
            </a:r>
          </a:p>
          <a:p>
            <a:pPr lvl="1"/>
            <a:r>
              <a:rPr lang="en-US" sz="3200" dirty="0"/>
              <a:t>Pass inventory blobs into PMIx server library for processing</a:t>
            </a:r>
          </a:p>
          <a:p>
            <a:pPr lvl="1"/>
            <a:r>
              <a:rPr lang="en-US" sz="3200" dirty="0"/>
              <a:t>Construct internal resource trackers</a:t>
            </a:r>
          </a:p>
        </p:txBody>
      </p:sp>
      <p:sp>
        <p:nvSpPr>
          <p:cNvPr id="3" name="Title 2">
            <a:extLst>
              <a:ext uri="{FF2B5EF4-FFF2-40B4-BE49-F238E27FC236}">
                <a16:creationId xmlns:a16="http://schemas.microsoft.com/office/drawing/2014/main" id="{590FA4B8-736F-444D-9915-66DCB920754C}"/>
              </a:ext>
            </a:extLst>
          </p:cNvPr>
          <p:cNvSpPr>
            <a:spLocks noGrp="1"/>
          </p:cNvSpPr>
          <p:nvPr>
            <p:ph type="title"/>
          </p:nvPr>
        </p:nvSpPr>
        <p:spPr/>
        <p:txBody>
          <a:bodyPr/>
          <a:lstStyle/>
          <a:p>
            <a:r>
              <a:rPr lang="en-US" dirty="0"/>
              <a:t>Relevant Functions</a:t>
            </a:r>
          </a:p>
        </p:txBody>
      </p:sp>
      <p:sp>
        <p:nvSpPr>
          <p:cNvPr id="4" name="TextBox 3">
            <a:extLst>
              <a:ext uri="{FF2B5EF4-FFF2-40B4-BE49-F238E27FC236}">
                <a16:creationId xmlns:a16="http://schemas.microsoft.com/office/drawing/2014/main" id="{EDA82D61-1FD3-5246-BD97-D3C945DE9907}"/>
              </a:ext>
            </a:extLst>
          </p:cNvPr>
          <p:cNvSpPr txBox="1"/>
          <p:nvPr/>
        </p:nvSpPr>
        <p:spPr>
          <a:xfrm>
            <a:off x="8529404" y="2223543"/>
            <a:ext cx="4770858" cy="707886"/>
          </a:xfrm>
          <a:prstGeom prst="rect">
            <a:avLst/>
          </a:prstGeom>
          <a:noFill/>
        </p:spPr>
        <p:txBody>
          <a:bodyPr wrap="none" rtlCol="0">
            <a:spAutoFit/>
          </a:bodyPr>
          <a:lstStyle/>
          <a:p>
            <a:r>
              <a:rPr lang="en-US" sz="2000" dirty="0">
                <a:solidFill>
                  <a:srgbClr val="FF0000"/>
                </a:solidFill>
              </a:rPr>
              <a:t>pmix_info_t directives[], size_t ndirs,</a:t>
            </a:r>
          </a:p>
          <a:p>
            <a:r>
              <a:rPr lang="en-US" sz="2000" dirty="0">
                <a:solidFill>
                  <a:srgbClr val="FF0000"/>
                </a:solidFill>
              </a:rPr>
              <a:t>pmix_info_cbfunc_t cbfunc, void *cbdata</a:t>
            </a:r>
          </a:p>
        </p:txBody>
      </p:sp>
      <p:sp>
        <p:nvSpPr>
          <p:cNvPr id="5" name="TextBox 4">
            <a:extLst>
              <a:ext uri="{FF2B5EF4-FFF2-40B4-BE49-F238E27FC236}">
                <a16:creationId xmlns:a16="http://schemas.microsoft.com/office/drawing/2014/main" id="{74CE7A2A-3203-3D46-96D1-DB77A3566BA6}"/>
              </a:ext>
            </a:extLst>
          </p:cNvPr>
          <p:cNvSpPr txBox="1"/>
          <p:nvPr/>
        </p:nvSpPr>
        <p:spPr>
          <a:xfrm>
            <a:off x="8529404" y="5494080"/>
            <a:ext cx="4642618" cy="1015663"/>
          </a:xfrm>
          <a:prstGeom prst="rect">
            <a:avLst/>
          </a:prstGeom>
          <a:noFill/>
        </p:spPr>
        <p:txBody>
          <a:bodyPr wrap="none" rtlCol="0">
            <a:spAutoFit/>
          </a:bodyPr>
          <a:lstStyle/>
          <a:p>
            <a:r>
              <a:rPr lang="en-US" sz="2000" dirty="0">
                <a:solidFill>
                  <a:srgbClr val="FF0000"/>
                </a:solidFill>
              </a:rPr>
              <a:t>pmix_info_t info[], size_t ninfo,</a:t>
            </a:r>
          </a:p>
          <a:p>
            <a:r>
              <a:rPr lang="en-US" sz="2000" dirty="0">
                <a:solidFill>
                  <a:srgbClr val="FF0000"/>
                </a:solidFill>
              </a:rPr>
              <a:t>pmix_info_t directives[], size_t ndirs,</a:t>
            </a:r>
          </a:p>
          <a:p>
            <a:r>
              <a:rPr lang="en-US" sz="2000" dirty="0">
                <a:solidFill>
                  <a:srgbClr val="FF0000"/>
                </a:solidFill>
              </a:rPr>
              <a:t>pmix_op_cbfunc_t cbfunc, void *cbdata</a:t>
            </a:r>
          </a:p>
        </p:txBody>
      </p:sp>
    </p:spTree>
    <p:extLst>
      <p:ext uri="{BB962C8B-B14F-4D97-AF65-F5344CB8AC3E}">
        <p14:creationId xmlns:p14="http://schemas.microsoft.com/office/powerpoint/2010/main" val="2674616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28DD0A-E6A1-D84B-9DE7-2EC8A78EEE1D}"/>
              </a:ext>
            </a:extLst>
          </p:cNvPr>
          <p:cNvSpPr>
            <a:spLocks noGrp="1"/>
          </p:cNvSpPr>
          <p:nvPr>
            <p:ph type="title"/>
          </p:nvPr>
        </p:nvSpPr>
        <p:spPr/>
        <p:txBody>
          <a:bodyPr/>
          <a:lstStyle/>
          <a:p>
            <a:r>
              <a:rPr lang="en-US" dirty="0"/>
              <a:t>Mode 1: Rollup</a:t>
            </a:r>
          </a:p>
        </p:txBody>
      </p:sp>
      <p:sp>
        <p:nvSpPr>
          <p:cNvPr id="4" name="Hexagon 3">
            <a:extLst>
              <a:ext uri="{FF2B5EF4-FFF2-40B4-BE49-F238E27FC236}">
                <a16:creationId xmlns:a16="http://schemas.microsoft.com/office/drawing/2014/main" id="{1CBE6DCC-F7D8-1E47-9F4D-DE503A6BABEB}"/>
              </a:ext>
            </a:extLst>
          </p:cNvPr>
          <p:cNvSpPr/>
          <p:nvPr/>
        </p:nvSpPr>
        <p:spPr bwMode="auto">
          <a:xfrm>
            <a:off x="8771466" y="2353733"/>
            <a:ext cx="3132666" cy="2737794"/>
          </a:xfrm>
          <a:prstGeom prst="hexagon">
            <a:avLst/>
          </a:prstGeom>
          <a:pattFill prst="pct30">
            <a:fgClr>
              <a:srgbClr val="FFC000"/>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 name="TextBox 4">
            <a:extLst>
              <a:ext uri="{FF2B5EF4-FFF2-40B4-BE49-F238E27FC236}">
                <a16:creationId xmlns:a16="http://schemas.microsoft.com/office/drawing/2014/main" id="{3A266671-46E6-774E-B5E6-7317F10F0F0C}"/>
              </a:ext>
            </a:extLst>
          </p:cNvPr>
          <p:cNvSpPr txBox="1"/>
          <p:nvPr/>
        </p:nvSpPr>
        <p:spPr>
          <a:xfrm>
            <a:off x="9625091" y="2498632"/>
            <a:ext cx="1545615" cy="954107"/>
          </a:xfrm>
          <a:prstGeom prst="rect">
            <a:avLst/>
          </a:prstGeom>
          <a:noFill/>
        </p:spPr>
        <p:txBody>
          <a:bodyPr wrap="none" rtlCol="0">
            <a:spAutoFit/>
          </a:bodyPr>
          <a:lstStyle/>
          <a:p>
            <a:pPr algn="ctr"/>
            <a:r>
              <a:rPr lang="en-US" sz="2800" dirty="0">
                <a:latin typeface="Arial" pitchFamily="-65" charset="0"/>
                <a:ea typeface="ＭＳ Ｐゴシック" pitchFamily="-65" charset="-128"/>
                <a:cs typeface="ＭＳ Ｐゴシック" pitchFamily="-65" charset="-128"/>
              </a:rPr>
              <a:t>RM</a:t>
            </a:r>
          </a:p>
          <a:p>
            <a:pPr algn="ctr"/>
            <a:r>
              <a:rPr lang="en-US" sz="2800" dirty="0">
                <a:latin typeface="Arial" pitchFamily="-65" charset="0"/>
                <a:ea typeface="ＭＳ Ｐゴシック" pitchFamily="-65" charset="-128"/>
                <a:cs typeface="ＭＳ Ｐゴシック" pitchFamily="-65" charset="-128"/>
              </a:rPr>
              <a:t>Daemon</a:t>
            </a:r>
            <a:endParaRPr lang="en-US" sz="2800" dirty="0"/>
          </a:p>
        </p:txBody>
      </p:sp>
      <p:sp>
        <p:nvSpPr>
          <p:cNvPr id="6" name="Oval 5">
            <a:extLst>
              <a:ext uri="{FF2B5EF4-FFF2-40B4-BE49-F238E27FC236}">
                <a16:creationId xmlns:a16="http://schemas.microsoft.com/office/drawing/2014/main" id="{E097ACC3-C3C9-7347-9353-D1CA0B3DA012}"/>
              </a:ext>
            </a:extLst>
          </p:cNvPr>
          <p:cNvSpPr/>
          <p:nvPr/>
        </p:nvSpPr>
        <p:spPr bwMode="auto">
          <a:xfrm>
            <a:off x="9557359" y="3979333"/>
            <a:ext cx="1669441" cy="8636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8" name="Straight Arrow Connector 7">
            <a:extLst>
              <a:ext uri="{FF2B5EF4-FFF2-40B4-BE49-F238E27FC236}">
                <a16:creationId xmlns:a16="http://schemas.microsoft.com/office/drawing/2014/main" id="{3EAB3EE0-06F7-B641-A5A1-90AD0352F35C}"/>
              </a:ext>
            </a:extLst>
          </p:cNvPr>
          <p:cNvCxnSpPr>
            <a:stCxn id="5" idx="2"/>
            <a:endCxn id="6" idx="0"/>
          </p:cNvCxnSpPr>
          <p:nvPr/>
        </p:nvCxnSpPr>
        <p:spPr bwMode="auto">
          <a:xfrm flipH="1">
            <a:off x="10392080" y="3452739"/>
            <a:ext cx="5819" cy="526594"/>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9" name="TextBox 8">
            <a:extLst>
              <a:ext uri="{FF2B5EF4-FFF2-40B4-BE49-F238E27FC236}">
                <a16:creationId xmlns:a16="http://schemas.microsoft.com/office/drawing/2014/main" id="{7D4A6380-0C1D-164C-A05C-20B6F652D986}"/>
              </a:ext>
            </a:extLst>
          </p:cNvPr>
          <p:cNvSpPr txBox="1"/>
          <p:nvPr/>
        </p:nvSpPr>
        <p:spPr>
          <a:xfrm>
            <a:off x="6716073" y="3512803"/>
            <a:ext cx="3676006" cy="707886"/>
          </a:xfrm>
          <a:prstGeom prst="rect">
            <a:avLst/>
          </a:prstGeom>
          <a:noFill/>
        </p:spPr>
        <p:txBody>
          <a:bodyPr wrap="none" rtlCol="0">
            <a:spAutoFit/>
          </a:bodyPr>
          <a:lstStyle/>
          <a:p>
            <a:pPr algn="ctr"/>
            <a:r>
              <a:rPr lang="en-US" sz="2000" dirty="0"/>
              <a:t>PMIx_server_collect_inventory</a:t>
            </a:r>
          </a:p>
          <a:p>
            <a:pPr algn="ctr"/>
            <a:r>
              <a:rPr lang="en-US" sz="2000" dirty="0"/>
              <a:t>(default to local only)</a:t>
            </a:r>
          </a:p>
        </p:txBody>
      </p:sp>
      <p:sp>
        <p:nvSpPr>
          <p:cNvPr id="10" name="Freeform 9">
            <a:extLst>
              <a:ext uri="{FF2B5EF4-FFF2-40B4-BE49-F238E27FC236}">
                <a16:creationId xmlns:a16="http://schemas.microsoft.com/office/drawing/2014/main" id="{735EB31D-0A47-1343-8237-F8323ABE9826}"/>
              </a:ext>
            </a:extLst>
          </p:cNvPr>
          <p:cNvSpPr/>
          <p:nvPr/>
        </p:nvSpPr>
        <p:spPr bwMode="auto">
          <a:xfrm>
            <a:off x="11192932" y="3268133"/>
            <a:ext cx="880660" cy="1151467"/>
          </a:xfrm>
          <a:custGeom>
            <a:avLst/>
            <a:gdLst>
              <a:gd name="connsiteX0" fmla="*/ 50800 w 880660"/>
              <a:gd name="connsiteY0" fmla="*/ 1151467 h 1151467"/>
              <a:gd name="connsiteX1" fmla="*/ 880534 w 880660"/>
              <a:gd name="connsiteY1" fmla="*/ 660400 h 1151467"/>
              <a:gd name="connsiteX2" fmla="*/ 0 w 880660"/>
              <a:gd name="connsiteY2" fmla="*/ 0 h 1151467"/>
            </a:gdLst>
            <a:ahLst/>
            <a:cxnLst>
              <a:cxn ang="0">
                <a:pos x="connsiteX0" y="connsiteY0"/>
              </a:cxn>
              <a:cxn ang="0">
                <a:pos x="connsiteX1" y="connsiteY1"/>
              </a:cxn>
              <a:cxn ang="0">
                <a:pos x="connsiteX2" y="connsiteY2"/>
              </a:cxn>
            </a:cxnLst>
            <a:rect l="l" t="t" r="r" b="b"/>
            <a:pathLst>
              <a:path w="880660" h="1151467">
                <a:moveTo>
                  <a:pt x="50800" y="1151467"/>
                </a:moveTo>
                <a:cubicBezTo>
                  <a:pt x="469900" y="1001889"/>
                  <a:pt x="889001" y="852311"/>
                  <a:pt x="880534" y="660400"/>
                </a:cubicBezTo>
                <a:cubicBezTo>
                  <a:pt x="872067" y="468489"/>
                  <a:pt x="436033" y="234244"/>
                  <a:pt x="0" y="0"/>
                </a:cubicBezTo>
              </a:path>
            </a:pathLst>
          </a:cu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 name="TextBox 10">
            <a:extLst>
              <a:ext uri="{FF2B5EF4-FFF2-40B4-BE49-F238E27FC236}">
                <a16:creationId xmlns:a16="http://schemas.microsoft.com/office/drawing/2014/main" id="{981C4528-C20C-834F-9599-B1CDF8721DEB}"/>
              </a:ext>
            </a:extLst>
          </p:cNvPr>
          <p:cNvSpPr txBox="1"/>
          <p:nvPr/>
        </p:nvSpPr>
        <p:spPr>
          <a:xfrm>
            <a:off x="12095818" y="3703205"/>
            <a:ext cx="2119491" cy="461665"/>
          </a:xfrm>
          <a:prstGeom prst="rect">
            <a:avLst/>
          </a:prstGeom>
          <a:noFill/>
        </p:spPr>
        <p:txBody>
          <a:bodyPr wrap="none" rtlCol="0">
            <a:spAutoFit/>
          </a:bodyPr>
          <a:lstStyle/>
          <a:p>
            <a:r>
              <a:rPr lang="en-US" sz="2400" dirty="0"/>
              <a:t>Inventory blob</a:t>
            </a:r>
          </a:p>
        </p:txBody>
      </p:sp>
      <p:cxnSp>
        <p:nvCxnSpPr>
          <p:cNvPr id="28" name="Straight Arrow Connector 27">
            <a:extLst>
              <a:ext uri="{FF2B5EF4-FFF2-40B4-BE49-F238E27FC236}">
                <a16:creationId xmlns:a16="http://schemas.microsoft.com/office/drawing/2014/main" id="{00DAD155-2B20-6443-9294-DDF95794B974}"/>
              </a:ext>
            </a:extLst>
          </p:cNvPr>
          <p:cNvCxnSpPr>
            <a:stCxn id="6" idx="4"/>
          </p:cNvCxnSpPr>
          <p:nvPr/>
        </p:nvCxnSpPr>
        <p:spPr bwMode="auto">
          <a:xfrm flipH="1">
            <a:off x="10392079" y="4842933"/>
            <a:ext cx="1" cy="1185334"/>
          </a:xfrm>
          <a:prstGeom prst="straightConnector1">
            <a:avLst/>
          </a:prstGeom>
          <a:solidFill>
            <a:schemeClr val="accent1"/>
          </a:solidFill>
          <a:ln w="38100" cap="flat" cmpd="sng" algn="ctr">
            <a:solidFill>
              <a:srgbClr val="00B050"/>
            </a:solidFill>
            <a:prstDash val="solid"/>
            <a:round/>
            <a:headEnd type="triangle"/>
            <a:tailEnd type="triangle"/>
          </a:ln>
          <a:effectLst/>
        </p:spPr>
      </p:cxnSp>
      <p:sp>
        <p:nvSpPr>
          <p:cNvPr id="29" name="TextBox 28">
            <a:extLst>
              <a:ext uri="{FF2B5EF4-FFF2-40B4-BE49-F238E27FC236}">
                <a16:creationId xmlns:a16="http://schemas.microsoft.com/office/drawing/2014/main" id="{3558861E-4404-3D4C-8787-F32439203939}"/>
              </a:ext>
            </a:extLst>
          </p:cNvPr>
          <p:cNvSpPr txBox="1"/>
          <p:nvPr/>
        </p:nvSpPr>
        <p:spPr>
          <a:xfrm>
            <a:off x="10392079" y="5302919"/>
            <a:ext cx="1140056" cy="400110"/>
          </a:xfrm>
          <a:prstGeom prst="rect">
            <a:avLst/>
          </a:prstGeom>
          <a:noFill/>
        </p:spPr>
        <p:txBody>
          <a:bodyPr wrap="none" rtlCol="0">
            <a:spAutoFit/>
          </a:bodyPr>
          <a:lstStyle/>
          <a:p>
            <a:r>
              <a:rPr lang="en-US" sz="2000" dirty="0"/>
              <a:t>HWLOC</a:t>
            </a:r>
          </a:p>
        </p:txBody>
      </p:sp>
      <p:sp>
        <p:nvSpPr>
          <p:cNvPr id="30" name="TextBox 29">
            <a:extLst>
              <a:ext uri="{FF2B5EF4-FFF2-40B4-BE49-F238E27FC236}">
                <a16:creationId xmlns:a16="http://schemas.microsoft.com/office/drawing/2014/main" id="{EC9A8039-3270-AB46-88AB-275A60BF5B9D}"/>
              </a:ext>
            </a:extLst>
          </p:cNvPr>
          <p:cNvSpPr txBox="1"/>
          <p:nvPr/>
        </p:nvSpPr>
        <p:spPr>
          <a:xfrm>
            <a:off x="9657743" y="5992308"/>
            <a:ext cx="1468672" cy="707886"/>
          </a:xfrm>
          <a:prstGeom prst="rect">
            <a:avLst/>
          </a:prstGeom>
          <a:noFill/>
        </p:spPr>
        <p:txBody>
          <a:bodyPr wrap="none" rtlCol="0">
            <a:spAutoFit/>
          </a:bodyPr>
          <a:lstStyle/>
          <a:p>
            <a:pPr algn="ctr"/>
            <a:r>
              <a:rPr lang="en-US" sz="2000" dirty="0"/>
              <a:t>Probe local</a:t>
            </a:r>
          </a:p>
          <a:p>
            <a:pPr algn="ctr"/>
            <a:r>
              <a:rPr lang="en-US" sz="2000" dirty="0"/>
              <a:t>inventory</a:t>
            </a:r>
          </a:p>
        </p:txBody>
      </p:sp>
      <p:sp>
        <p:nvSpPr>
          <p:cNvPr id="39" name="TextBox 38">
            <a:extLst>
              <a:ext uri="{FF2B5EF4-FFF2-40B4-BE49-F238E27FC236}">
                <a16:creationId xmlns:a16="http://schemas.microsoft.com/office/drawing/2014/main" id="{D26632F4-A342-6249-8F5E-7FBA94198303}"/>
              </a:ext>
            </a:extLst>
          </p:cNvPr>
          <p:cNvSpPr txBox="1"/>
          <p:nvPr/>
        </p:nvSpPr>
        <p:spPr>
          <a:xfrm>
            <a:off x="11961135" y="5992308"/>
            <a:ext cx="1266693" cy="707886"/>
          </a:xfrm>
          <a:prstGeom prst="rect">
            <a:avLst/>
          </a:prstGeom>
          <a:noFill/>
        </p:spPr>
        <p:txBody>
          <a:bodyPr wrap="none" rtlCol="0">
            <a:spAutoFit/>
          </a:bodyPr>
          <a:lstStyle/>
          <a:p>
            <a:pPr algn="ctr"/>
            <a:r>
              <a:rPr lang="en-US" sz="2000" dirty="0"/>
              <a:t>Filter thru</a:t>
            </a:r>
          </a:p>
          <a:p>
            <a:pPr algn="ctr"/>
            <a:r>
              <a:rPr lang="en-US" sz="2000" dirty="0"/>
              <a:t>plugins</a:t>
            </a:r>
          </a:p>
        </p:txBody>
      </p:sp>
      <p:cxnSp>
        <p:nvCxnSpPr>
          <p:cNvPr id="41" name="Straight Arrow Connector 40">
            <a:extLst>
              <a:ext uri="{FF2B5EF4-FFF2-40B4-BE49-F238E27FC236}">
                <a16:creationId xmlns:a16="http://schemas.microsoft.com/office/drawing/2014/main" id="{0736F973-62EA-0342-BE3D-DEAE77172950}"/>
              </a:ext>
            </a:extLst>
          </p:cNvPr>
          <p:cNvCxnSpPr>
            <a:stCxn id="30" idx="3"/>
            <a:endCxn id="39" idx="1"/>
          </p:cNvCxnSpPr>
          <p:nvPr/>
        </p:nvCxnSpPr>
        <p:spPr bwMode="auto">
          <a:xfrm>
            <a:off x="11126415" y="6346251"/>
            <a:ext cx="834720" cy="0"/>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p:cxnSp>
        <p:nvCxnSpPr>
          <p:cNvPr id="45" name="Straight Connector 44">
            <a:extLst>
              <a:ext uri="{FF2B5EF4-FFF2-40B4-BE49-F238E27FC236}">
                <a16:creationId xmlns:a16="http://schemas.microsoft.com/office/drawing/2014/main" id="{6EB8CB8B-4496-D748-82EB-E71BCF2DEDF6}"/>
              </a:ext>
            </a:extLst>
          </p:cNvPr>
          <p:cNvCxnSpPr>
            <a:cxnSpLocks/>
            <a:stCxn id="39" idx="0"/>
          </p:cNvCxnSpPr>
          <p:nvPr/>
        </p:nvCxnSpPr>
        <p:spPr bwMode="auto">
          <a:xfrm flipV="1">
            <a:off x="12594482" y="5284422"/>
            <a:ext cx="20850" cy="707886"/>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47" name="Straight Arrow Connector 46">
            <a:extLst>
              <a:ext uri="{FF2B5EF4-FFF2-40B4-BE49-F238E27FC236}">
                <a16:creationId xmlns:a16="http://schemas.microsoft.com/office/drawing/2014/main" id="{89670DF7-B4FA-EB4D-959F-A6E9EB8FAAE8}"/>
              </a:ext>
            </a:extLst>
          </p:cNvPr>
          <p:cNvCxnSpPr/>
          <p:nvPr/>
        </p:nvCxnSpPr>
        <p:spPr bwMode="auto">
          <a:xfrm flipH="1" flipV="1">
            <a:off x="11126415" y="4622800"/>
            <a:ext cx="1488917" cy="661622"/>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p:sp>
        <p:nvSpPr>
          <p:cNvPr id="50" name="TextBox 49">
            <a:extLst>
              <a:ext uri="{FF2B5EF4-FFF2-40B4-BE49-F238E27FC236}">
                <a16:creationId xmlns:a16="http://schemas.microsoft.com/office/drawing/2014/main" id="{FAE313CB-E357-694E-AA3F-D4373BA5B9BA}"/>
              </a:ext>
            </a:extLst>
          </p:cNvPr>
          <p:cNvSpPr txBox="1"/>
          <p:nvPr/>
        </p:nvSpPr>
        <p:spPr>
          <a:xfrm>
            <a:off x="11561057" y="6699785"/>
            <a:ext cx="2076209" cy="707886"/>
          </a:xfrm>
          <a:prstGeom prst="rect">
            <a:avLst/>
          </a:prstGeom>
          <a:noFill/>
        </p:spPr>
        <p:txBody>
          <a:bodyPr wrap="none" rtlCol="0">
            <a:spAutoFit/>
          </a:bodyPr>
          <a:lstStyle/>
          <a:p>
            <a:pPr algn="ctr"/>
            <a:r>
              <a:rPr lang="en-US" sz="2000" dirty="0"/>
              <a:t>Extract NIC,</a:t>
            </a:r>
          </a:p>
          <a:p>
            <a:pPr algn="ctr"/>
            <a:r>
              <a:rPr lang="en-US" sz="2000" dirty="0"/>
              <a:t>memory info, etc</a:t>
            </a:r>
          </a:p>
        </p:txBody>
      </p:sp>
    </p:spTree>
    <p:extLst>
      <p:ext uri="{BB962C8B-B14F-4D97-AF65-F5344CB8AC3E}">
        <p14:creationId xmlns:p14="http://schemas.microsoft.com/office/powerpoint/2010/main" val="1385287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A652950-ECF9-3B42-8AD2-7A7EB04D9A04}"/>
              </a:ext>
            </a:extLst>
          </p:cNvPr>
          <p:cNvSpPr/>
          <p:nvPr/>
        </p:nvSpPr>
        <p:spPr bwMode="auto">
          <a:xfrm>
            <a:off x="1828799" y="5478502"/>
            <a:ext cx="704039" cy="6684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 name="Title 2">
            <a:extLst>
              <a:ext uri="{FF2B5EF4-FFF2-40B4-BE49-F238E27FC236}">
                <a16:creationId xmlns:a16="http://schemas.microsoft.com/office/drawing/2014/main" id="{D728DD0A-E6A1-D84B-9DE7-2EC8A78EEE1D}"/>
              </a:ext>
            </a:extLst>
          </p:cNvPr>
          <p:cNvSpPr>
            <a:spLocks noGrp="1"/>
          </p:cNvSpPr>
          <p:nvPr>
            <p:ph type="title"/>
          </p:nvPr>
        </p:nvSpPr>
        <p:spPr/>
        <p:txBody>
          <a:bodyPr/>
          <a:lstStyle/>
          <a:p>
            <a:r>
              <a:rPr lang="en-US" dirty="0"/>
              <a:t>Mode 1: Rollup</a:t>
            </a:r>
          </a:p>
        </p:txBody>
      </p:sp>
      <p:sp>
        <p:nvSpPr>
          <p:cNvPr id="4" name="Hexagon 3">
            <a:extLst>
              <a:ext uri="{FF2B5EF4-FFF2-40B4-BE49-F238E27FC236}">
                <a16:creationId xmlns:a16="http://schemas.microsoft.com/office/drawing/2014/main" id="{1CBE6DCC-F7D8-1E47-9F4D-DE503A6BABEB}"/>
              </a:ext>
            </a:extLst>
          </p:cNvPr>
          <p:cNvSpPr/>
          <p:nvPr/>
        </p:nvSpPr>
        <p:spPr bwMode="auto">
          <a:xfrm>
            <a:off x="8771466" y="2353733"/>
            <a:ext cx="3132666" cy="2737794"/>
          </a:xfrm>
          <a:prstGeom prst="hexagon">
            <a:avLst/>
          </a:prstGeom>
          <a:pattFill prst="pct30">
            <a:fgClr>
              <a:srgbClr val="FFC000"/>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 name="TextBox 4">
            <a:extLst>
              <a:ext uri="{FF2B5EF4-FFF2-40B4-BE49-F238E27FC236}">
                <a16:creationId xmlns:a16="http://schemas.microsoft.com/office/drawing/2014/main" id="{3A266671-46E6-774E-B5E6-7317F10F0F0C}"/>
              </a:ext>
            </a:extLst>
          </p:cNvPr>
          <p:cNvSpPr txBox="1"/>
          <p:nvPr/>
        </p:nvSpPr>
        <p:spPr>
          <a:xfrm>
            <a:off x="9625091" y="2498632"/>
            <a:ext cx="1545615" cy="954107"/>
          </a:xfrm>
          <a:prstGeom prst="rect">
            <a:avLst/>
          </a:prstGeom>
          <a:noFill/>
        </p:spPr>
        <p:txBody>
          <a:bodyPr wrap="none" rtlCol="0">
            <a:spAutoFit/>
          </a:bodyPr>
          <a:lstStyle/>
          <a:p>
            <a:pPr algn="ctr"/>
            <a:r>
              <a:rPr lang="en-US" sz="2800" dirty="0">
                <a:latin typeface="Arial" pitchFamily="-65" charset="0"/>
                <a:ea typeface="ＭＳ Ｐゴシック" pitchFamily="-65" charset="-128"/>
                <a:cs typeface="ＭＳ Ｐゴシック" pitchFamily="-65" charset="-128"/>
              </a:rPr>
              <a:t>RM</a:t>
            </a:r>
          </a:p>
          <a:p>
            <a:pPr algn="ctr"/>
            <a:r>
              <a:rPr lang="en-US" sz="2800" dirty="0">
                <a:latin typeface="Arial" pitchFamily="-65" charset="0"/>
                <a:ea typeface="ＭＳ Ｐゴシック" pitchFamily="-65" charset="-128"/>
                <a:cs typeface="ＭＳ Ｐゴシック" pitchFamily="-65" charset="-128"/>
              </a:rPr>
              <a:t>Daemon</a:t>
            </a:r>
            <a:endParaRPr lang="en-US" sz="2800" dirty="0"/>
          </a:p>
        </p:txBody>
      </p:sp>
      <p:sp>
        <p:nvSpPr>
          <p:cNvPr id="6" name="Oval 5">
            <a:extLst>
              <a:ext uri="{FF2B5EF4-FFF2-40B4-BE49-F238E27FC236}">
                <a16:creationId xmlns:a16="http://schemas.microsoft.com/office/drawing/2014/main" id="{E097ACC3-C3C9-7347-9353-D1CA0B3DA012}"/>
              </a:ext>
            </a:extLst>
          </p:cNvPr>
          <p:cNvSpPr/>
          <p:nvPr/>
        </p:nvSpPr>
        <p:spPr bwMode="auto">
          <a:xfrm>
            <a:off x="9557359" y="3979333"/>
            <a:ext cx="1669441" cy="8636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8" name="Straight Arrow Connector 7">
            <a:extLst>
              <a:ext uri="{FF2B5EF4-FFF2-40B4-BE49-F238E27FC236}">
                <a16:creationId xmlns:a16="http://schemas.microsoft.com/office/drawing/2014/main" id="{3EAB3EE0-06F7-B641-A5A1-90AD0352F35C}"/>
              </a:ext>
            </a:extLst>
          </p:cNvPr>
          <p:cNvCxnSpPr>
            <a:stCxn id="5" idx="2"/>
            <a:endCxn id="6" idx="0"/>
          </p:cNvCxnSpPr>
          <p:nvPr/>
        </p:nvCxnSpPr>
        <p:spPr bwMode="auto">
          <a:xfrm flipH="1">
            <a:off x="10392080" y="3452739"/>
            <a:ext cx="5819" cy="526594"/>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9" name="TextBox 8">
            <a:extLst>
              <a:ext uri="{FF2B5EF4-FFF2-40B4-BE49-F238E27FC236}">
                <a16:creationId xmlns:a16="http://schemas.microsoft.com/office/drawing/2014/main" id="{7D4A6380-0C1D-164C-A05C-20B6F652D986}"/>
              </a:ext>
            </a:extLst>
          </p:cNvPr>
          <p:cNvSpPr txBox="1"/>
          <p:nvPr/>
        </p:nvSpPr>
        <p:spPr>
          <a:xfrm>
            <a:off x="6716073" y="3512803"/>
            <a:ext cx="3676006" cy="707886"/>
          </a:xfrm>
          <a:prstGeom prst="rect">
            <a:avLst/>
          </a:prstGeom>
          <a:noFill/>
        </p:spPr>
        <p:txBody>
          <a:bodyPr wrap="none" rtlCol="0">
            <a:spAutoFit/>
          </a:bodyPr>
          <a:lstStyle/>
          <a:p>
            <a:pPr algn="ctr"/>
            <a:r>
              <a:rPr lang="en-US" sz="2000" dirty="0"/>
              <a:t>PMIx_server_collect_inventory</a:t>
            </a:r>
          </a:p>
          <a:p>
            <a:pPr algn="ctr"/>
            <a:r>
              <a:rPr lang="en-US" sz="2000" dirty="0"/>
              <a:t>(default to local only)</a:t>
            </a:r>
          </a:p>
        </p:txBody>
      </p:sp>
      <p:sp>
        <p:nvSpPr>
          <p:cNvPr id="10" name="Freeform 9">
            <a:extLst>
              <a:ext uri="{FF2B5EF4-FFF2-40B4-BE49-F238E27FC236}">
                <a16:creationId xmlns:a16="http://schemas.microsoft.com/office/drawing/2014/main" id="{735EB31D-0A47-1343-8237-F8323ABE9826}"/>
              </a:ext>
            </a:extLst>
          </p:cNvPr>
          <p:cNvSpPr/>
          <p:nvPr/>
        </p:nvSpPr>
        <p:spPr bwMode="auto">
          <a:xfrm>
            <a:off x="11192932" y="3268133"/>
            <a:ext cx="880660" cy="1151467"/>
          </a:xfrm>
          <a:custGeom>
            <a:avLst/>
            <a:gdLst>
              <a:gd name="connsiteX0" fmla="*/ 50800 w 880660"/>
              <a:gd name="connsiteY0" fmla="*/ 1151467 h 1151467"/>
              <a:gd name="connsiteX1" fmla="*/ 880534 w 880660"/>
              <a:gd name="connsiteY1" fmla="*/ 660400 h 1151467"/>
              <a:gd name="connsiteX2" fmla="*/ 0 w 880660"/>
              <a:gd name="connsiteY2" fmla="*/ 0 h 1151467"/>
            </a:gdLst>
            <a:ahLst/>
            <a:cxnLst>
              <a:cxn ang="0">
                <a:pos x="connsiteX0" y="connsiteY0"/>
              </a:cxn>
              <a:cxn ang="0">
                <a:pos x="connsiteX1" y="connsiteY1"/>
              </a:cxn>
              <a:cxn ang="0">
                <a:pos x="connsiteX2" y="connsiteY2"/>
              </a:cxn>
            </a:cxnLst>
            <a:rect l="l" t="t" r="r" b="b"/>
            <a:pathLst>
              <a:path w="880660" h="1151467">
                <a:moveTo>
                  <a:pt x="50800" y="1151467"/>
                </a:moveTo>
                <a:cubicBezTo>
                  <a:pt x="469900" y="1001889"/>
                  <a:pt x="889001" y="852311"/>
                  <a:pt x="880534" y="660400"/>
                </a:cubicBezTo>
                <a:cubicBezTo>
                  <a:pt x="872067" y="468489"/>
                  <a:pt x="436033" y="234244"/>
                  <a:pt x="0" y="0"/>
                </a:cubicBezTo>
              </a:path>
            </a:pathLst>
          </a:cu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 name="TextBox 10">
            <a:extLst>
              <a:ext uri="{FF2B5EF4-FFF2-40B4-BE49-F238E27FC236}">
                <a16:creationId xmlns:a16="http://schemas.microsoft.com/office/drawing/2014/main" id="{981C4528-C20C-834F-9599-B1CDF8721DEB}"/>
              </a:ext>
            </a:extLst>
          </p:cNvPr>
          <p:cNvSpPr txBox="1"/>
          <p:nvPr/>
        </p:nvSpPr>
        <p:spPr>
          <a:xfrm>
            <a:off x="12095818" y="3703205"/>
            <a:ext cx="2119491" cy="461665"/>
          </a:xfrm>
          <a:prstGeom prst="rect">
            <a:avLst/>
          </a:prstGeom>
          <a:noFill/>
        </p:spPr>
        <p:txBody>
          <a:bodyPr wrap="none" rtlCol="0">
            <a:spAutoFit/>
          </a:bodyPr>
          <a:lstStyle/>
          <a:p>
            <a:r>
              <a:rPr lang="en-US" sz="2400" dirty="0"/>
              <a:t>Inventory blob</a:t>
            </a:r>
          </a:p>
        </p:txBody>
      </p:sp>
      <p:sp>
        <p:nvSpPr>
          <p:cNvPr id="12" name="Hexagon 11">
            <a:extLst>
              <a:ext uri="{FF2B5EF4-FFF2-40B4-BE49-F238E27FC236}">
                <a16:creationId xmlns:a16="http://schemas.microsoft.com/office/drawing/2014/main" id="{BC64D4E1-A411-6A44-9D47-EB86C46D4336}"/>
              </a:ext>
            </a:extLst>
          </p:cNvPr>
          <p:cNvSpPr/>
          <p:nvPr/>
        </p:nvSpPr>
        <p:spPr bwMode="auto">
          <a:xfrm>
            <a:off x="3044771" y="2334308"/>
            <a:ext cx="3132666" cy="2737794"/>
          </a:xfrm>
          <a:prstGeom prst="hexagon">
            <a:avLst/>
          </a:prstGeom>
          <a:pattFill prst="pct30">
            <a:fgClr>
              <a:srgbClr val="FFC000"/>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3" name="Oval 12">
            <a:extLst>
              <a:ext uri="{FF2B5EF4-FFF2-40B4-BE49-F238E27FC236}">
                <a16:creationId xmlns:a16="http://schemas.microsoft.com/office/drawing/2014/main" id="{445AAF4A-C6DF-4449-A8E4-C81715AA36BF}"/>
              </a:ext>
            </a:extLst>
          </p:cNvPr>
          <p:cNvSpPr/>
          <p:nvPr/>
        </p:nvSpPr>
        <p:spPr bwMode="auto">
          <a:xfrm>
            <a:off x="3791872" y="3903575"/>
            <a:ext cx="1669441" cy="8636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14" name="Straight Arrow Connector 13">
            <a:extLst>
              <a:ext uri="{FF2B5EF4-FFF2-40B4-BE49-F238E27FC236}">
                <a16:creationId xmlns:a16="http://schemas.microsoft.com/office/drawing/2014/main" id="{E93F892E-9690-4843-81BF-C719C8DD97EB}"/>
              </a:ext>
            </a:extLst>
          </p:cNvPr>
          <p:cNvCxnSpPr>
            <a:cxnSpLocks/>
            <a:stCxn id="15" idx="2"/>
            <a:endCxn id="13" idx="0"/>
          </p:cNvCxnSpPr>
          <p:nvPr/>
        </p:nvCxnSpPr>
        <p:spPr bwMode="auto">
          <a:xfrm flipH="1">
            <a:off x="4626593" y="3038284"/>
            <a:ext cx="13276" cy="865291"/>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5" name="TextBox 14">
            <a:extLst>
              <a:ext uri="{FF2B5EF4-FFF2-40B4-BE49-F238E27FC236}">
                <a16:creationId xmlns:a16="http://schemas.microsoft.com/office/drawing/2014/main" id="{DA59D75C-CD9D-6345-BE79-DF77D56472E4}"/>
              </a:ext>
            </a:extLst>
          </p:cNvPr>
          <p:cNvSpPr txBox="1"/>
          <p:nvPr/>
        </p:nvSpPr>
        <p:spPr>
          <a:xfrm>
            <a:off x="4128350" y="2515064"/>
            <a:ext cx="1023037" cy="523220"/>
          </a:xfrm>
          <a:prstGeom prst="rect">
            <a:avLst/>
          </a:prstGeom>
          <a:noFill/>
        </p:spPr>
        <p:txBody>
          <a:bodyPr wrap="none" rtlCol="0">
            <a:spAutoFit/>
          </a:bodyPr>
          <a:lstStyle/>
          <a:p>
            <a:r>
              <a:rPr lang="en-US" sz="2800" dirty="0"/>
              <a:t>WLM</a:t>
            </a:r>
          </a:p>
        </p:txBody>
      </p:sp>
      <p:cxnSp>
        <p:nvCxnSpPr>
          <p:cNvPr id="20" name="Straight Arrow Connector 19">
            <a:extLst>
              <a:ext uri="{FF2B5EF4-FFF2-40B4-BE49-F238E27FC236}">
                <a16:creationId xmlns:a16="http://schemas.microsoft.com/office/drawing/2014/main" id="{B0FEF4CD-A2A4-384E-AE41-EAB29C7427CE}"/>
              </a:ext>
            </a:extLst>
          </p:cNvPr>
          <p:cNvCxnSpPr>
            <a:cxnSpLocks/>
          </p:cNvCxnSpPr>
          <p:nvPr/>
        </p:nvCxnSpPr>
        <p:spPr bwMode="auto">
          <a:xfrm>
            <a:off x="5151387" y="2776674"/>
            <a:ext cx="4788479" cy="0"/>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sp>
        <p:nvSpPr>
          <p:cNvPr id="22" name="TextBox 21">
            <a:extLst>
              <a:ext uri="{FF2B5EF4-FFF2-40B4-BE49-F238E27FC236}">
                <a16:creationId xmlns:a16="http://schemas.microsoft.com/office/drawing/2014/main" id="{F28606A7-5E38-BD47-B061-17C0661C113F}"/>
              </a:ext>
            </a:extLst>
          </p:cNvPr>
          <p:cNvSpPr txBox="1"/>
          <p:nvPr/>
        </p:nvSpPr>
        <p:spPr>
          <a:xfrm>
            <a:off x="4639794" y="3082128"/>
            <a:ext cx="3704860" cy="400110"/>
          </a:xfrm>
          <a:prstGeom prst="rect">
            <a:avLst/>
          </a:prstGeom>
          <a:noFill/>
        </p:spPr>
        <p:txBody>
          <a:bodyPr wrap="none" rtlCol="0">
            <a:spAutoFit/>
          </a:bodyPr>
          <a:lstStyle/>
          <a:p>
            <a:r>
              <a:rPr lang="en-US" sz="2000" dirty="0"/>
              <a:t>PMIx_server_deliver_inventory</a:t>
            </a:r>
          </a:p>
        </p:txBody>
      </p:sp>
      <p:sp>
        <p:nvSpPr>
          <p:cNvPr id="23" name="TextBox 22">
            <a:extLst>
              <a:ext uri="{FF2B5EF4-FFF2-40B4-BE49-F238E27FC236}">
                <a16:creationId xmlns:a16="http://schemas.microsoft.com/office/drawing/2014/main" id="{74BDE1FD-ECA0-0544-8B3F-DE80D459D976}"/>
              </a:ext>
            </a:extLst>
          </p:cNvPr>
          <p:cNvSpPr txBox="1"/>
          <p:nvPr/>
        </p:nvSpPr>
        <p:spPr>
          <a:xfrm>
            <a:off x="6311453" y="2315009"/>
            <a:ext cx="2103461" cy="461665"/>
          </a:xfrm>
          <a:prstGeom prst="rect">
            <a:avLst/>
          </a:prstGeom>
          <a:noFill/>
        </p:spPr>
        <p:txBody>
          <a:bodyPr wrap="none" rtlCol="0">
            <a:spAutoFit/>
          </a:bodyPr>
          <a:lstStyle/>
          <a:p>
            <a:r>
              <a:rPr lang="en-US" sz="2400" dirty="0"/>
              <a:t>“phone home”</a:t>
            </a:r>
          </a:p>
        </p:txBody>
      </p:sp>
      <p:sp>
        <p:nvSpPr>
          <p:cNvPr id="24" name="TextBox 23">
            <a:extLst>
              <a:ext uri="{FF2B5EF4-FFF2-40B4-BE49-F238E27FC236}">
                <a16:creationId xmlns:a16="http://schemas.microsoft.com/office/drawing/2014/main" id="{E90B7B26-17FC-4A4D-B8E0-8B5872250809}"/>
              </a:ext>
            </a:extLst>
          </p:cNvPr>
          <p:cNvSpPr txBox="1"/>
          <p:nvPr/>
        </p:nvSpPr>
        <p:spPr>
          <a:xfrm>
            <a:off x="388982" y="2750587"/>
            <a:ext cx="3676006" cy="707886"/>
          </a:xfrm>
          <a:prstGeom prst="rect">
            <a:avLst/>
          </a:prstGeom>
          <a:noFill/>
        </p:spPr>
        <p:txBody>
          <a:bodyPr wrap="none" rtlCol="0">
            <a:spAutoFit/>
          </a:bodyPr>
          <a:lstStyle/>
          <a:p>
            <a:pPr algn="ctr"/>
            <a:r>
              <a:rPr lang="en-US" sz="2000" dirty="0"/>
              <a:t>PMIx_server_collect_inventory</a:t>
            </a:r>
          </a:p>
          <a:p>
            <a:pPr algn="ctr"/>
            <a:r>
              <a:rPr lang="en-US" sz="2000" dirty="0"/>
              <a:t>(local+infra)</a:t>
            </a:r>
          </a:p>
        </p:txBody>
      </p:sp>
      <p:sp>
        <p:nvSpPr>
          <p:cNvPr id="26" name="Freeform 25">
            <a:extLst>
              <a:ext uri="{FF2B5EF4-FFF2-40B4-BE49-F238E27FC236}">
                <a16:creationId xmlns:a16="http://schemas.microsoft.com/office/drawing/2014/main" id="{7E8DA11C-D756-D24F-836F-4E3A57A179EF}"/>
              </a:ext>
            </a:extLst>
          </p:cNvPr>
          <p:cNvSpPr/>
          <p:nvPr/>
        </p:nvSpPr>
        <p:spPr bwMode="auto">
          <a:xfrm>
            <a:off x="3657489" y="3014133"/>
            <a:ext cx="999177" cy="897467"/>
          </a:xfrm>
          <a:custGeom>
            <a:avLst/>
            <a:gdLst>
              <a:gd name="connsiteX0" fmla="*/ 999177 w 999177"/>
              <a:gd name="connsiteY0" fmla="*/ 0 h 897467"/>
              <a:gd name="connsiteX1" fmla="*/ 110 w 999177"/>
              <a:gd name="connsiteY1" fmla="*/ 372534 h 897467"/>
              <a:gd name="connsiteX2" fmla="*/ 948377 w 999177"/>
              <a:gd name="connsiteY2" fmla="*/ 897467 h 897467"/>
            </a:gdLst>
            <a:ahLst/>
            <a:cxnLst>
              <a:cxn ang="0">
                <a:pos x="connsiteX0" y="connsiteY0"/>
              </a:cxn>
              <a:cxn ang="0">
                <a:pos x="connsiteX1" y="connsiteY1"/>
              </a:cxn>
              <a:cxn ang="0">
                <a:pos x="connsiteX2" y="connsiteY2"/>
              </a:cxn>
            </a:cxnLst>
            <a:rect l="l" t="t" r="r" b="b"/>
            <a:pathLst>
              <a:path w="999177" h="897467">
                <a:moveTo>
                  <a:pt x="999177" y="0"/>
                </a:moveTo>
                <a:cubicBezTo>
                  <a:pt x="503877" y="111478"/>
                  <a:pt x="8577" y="222956"/>
                  <a:pt x="110" y="372534"/>
                </a:cubicBezTo>
                <a:cubicBezTo>
                  <a:pt x="-8357" y="522112"/>
                  <a:pt x="470010" y="709789"/>
                  <a:pt x="948377" y="897467"/>
                </a:cubicBezTo>
              </a:path>
            </a:pathLst>
          </a:cu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28" name="Straight Arrow Connector 27">
            <a:extLst>
              <a:ext uri="{FF2B5EF4-FFF2-40B4-BE49-F238E27FC236}">
                <a16:creationId xmlns:a16="http://schemas.microsoft.com/office/drawing/2014/main" id="{00DAD155-2B20-6443-9294-DDF95794B974}"/>
              </a:ext>
            </a:extLst>
          </p:cNvPr>
          <p:cNvCxnSpPr>
            <a:stCxn id="6" idx="4"/>
          </p:cNvCxnSpPr>
          <p:nvPr/>
        </p:nvCxnSpPr>
        <p:spPr bwMode="auto">
          <a:xfrm flipH="1">
            <a:off x="10392079" y="4842933"/>
            <a:ext cx="1" cy="1185334"/>
          </a:xfrm>
          <a:prstGeom prst="straightConnector1">
            <a:avLst/>
          </a:prstGeom>
          <a:solidFill>
            <a:schemeClr val="accent1"/>
          </a:solidFill>
          <a:ln w="38100" cap="flat" cmpd="sng" algn="ctr">
            <a:solidFill>
              <a:srgbClr val="00B050"/>
            </a:solidFill>
            <a:prstDash val="solid"/>
            <a:round/>
            <a:headEnd type="triangle"/>
            <a:tailEnd type="triangle"/>
          </a:ln>
          <a:effectLst/>
        </p:spPr>
      </p:cxnSp>
      <p:sp>
        <p:nvSpPr>
          <p:cNvPr id="29" name="TextBox 28">
            <a:extLst>
              <a:ext uri="{FF2B5EF4-FFF2-40B4-BE49-F238E27FC236}">
                <a16:creationId xmlns:a16="http://schemas.microsoft.com/office/drawing/2014/main" id="{3558861E-4404-3D4C-8787-F32439203939}"/>
              </a:ext>
            </a:extLst>
          </p:cNvPr>
          <p:cNvSpPr txBox="1"/>
          <p:nvPr/>
        </p:nvSpPr>
        <p:spPr>
          <a:xfrm>
            <a:off x="10392079" y="5302919"/>
            <a:ext cx="1140056" cy="400110"/>
          </a:xfrm>
          <a:prstGeom prst="rect">
            <a:avLst/>
          </a:prstGeom>
          <a:noFill/>
        </p:spPr>
        <p:txBody>
          <a:bodyPr wrap="none" rtlCol="0">
            <a:spAutoFit/>
          </a:bodyPr>
          <a:lstStyle/>
          <a:p>
            <a:r>
              <a:rPr lang="en-US" sz="2000" dirty="0"/>
              <a:t>HWLOC</a:t>
            </a:r>
          </a:p>
        </p:txBody>
      </p:sp>
      <p:sp>
        <p:nvSpPr>
          <p:cNvPr id="30" name="TextBox 29">
            <a:extLst>
              <a:ext uri="{FF2B5EF4-FFF2-40B4-BE49-F238E27FC236}">
                <a16:creationId xmlns:a16="http://schemas.microsoft.com/office/drawing/2014/main" id="{EC9A8039-3270-AB46-88AB-275A60BF5B9D}"/>
              </a:ext>
            </a:extLst>
          </p:cNvPr>
          <p:cNvSpPr txBox="1"/>
          <p:nvPr/>
        </p:nvSpPr>
        <p:spPr>
          <a:xfrm>
            <a:off x="9657743" y="5992308"/>
            <a:ext cx="1468672" cy="707886"/>
          </a:xfrm>
          <a:prstGeom prst="rect">
            <a:avLst/>
          </a:prstGeom>
          <a:noFill/>
        </p:spPr>
        <p:txBody>
          <a:bodyPr wrap="none" rtlCol="0">
            <a:spAutoFit/>
          </a:bodyPr>
          <a:lstStyle/>
          <a:p>
            <a:pPr algn="ctr"/>
            <a:r>
              <a:rPr lang="en-US" sz="2000" dirty="0"/>
              <a:t>Probe local</a:t>
            </a:r>
          </a:p>
          <a:p>
            <a:pPr algn="ctr"/>
            <a:r>
              <a:rPr lang="en-US" sz="2000" dirty="0"/>
              <a:t>inventory</a:t>
            </a:r>
          </a:p>
        </p:txBody>
      </p:sp>
      <p:sp>
        <p:nvSpPr>
          <p:cNvPr id="34" name="TextBox 33">
            <a:extLst>
              <a:ext uri="{FF2B5EF4-FFF2-40B4-BE49-F238E27FC236}">
                <a16:creationId xmlns:a16="http://schemas.microsoft.com/office/drawing/2014/main" id="{304BC891-4F00-2643-A44D-50678B355F31}"/>
              </a:ext>
            </a:extLst>
          </p:cNvPr>
          <p:cNvSpPr txBox="1"/>
          <p:nvPr/>
        </p:nvSpPr>
        <p:spPr>
          <a:xfrm>
            <a:off x="1845732" y="5571067"/>
            <a:ext cx="704039" cy="523220"/>
          </a:xfrm>
          <a:prstGeom prst="rect">
            <a:avLst/>
          </a:prstGeom>
          <a:noFill/>
        </p:spPr>
        <p:txBody>
          <a:bodyPr wrap="none" rtlCol="0">
            <a:spAutoFit/>
          </a:bodyPr>
          <a:lstStyle/>
          <a:p>
            <a:r>
              <a:rPr lang="en-US" sz="2800" dirty="0">
                <a:solidFill>
                  <a:schemeClr val="tx2"/>
                </a:solidFill>
              </a:rPr>
              <a:t>FM</a:t>
            </a:r>
          </a:p>
        </p:txBody>
      </p:sp>
      <p:cxnSp>
        <p:nvCxnSpPr>
          <p:cNvPr id="37" name="Straight Arrow Connector 36">
            <a:extLst>
              <a:ext uri="{FF2B5EF4-FFF2-40B4-BE49-F238E27FC236}">
                <a16:creationId xmlns:a16="http://schemas.microsoft.com/office/drawing/2014/main" id="{6AC9187B-C819-CB4A-967E-EE448388AD4C}"/>
              </a:ext>
            </a:extLst>
          </p:cNvPr>
          <p:cNvCxnSpPr>
            <a:stCxn id="13" idx="3"/>
            <a:endCxn id="35" idx="0"/>
          </p:cNvCxnSpPr>
          <p:nvPr/>
        </p:nvCxnSpPr>
        <p:spPr bwMode="auto">
          <a:xfrm flipH="1">
            <a:off x="2180819" y="4640704"/>
            <a:ext cx="1855537" cy="837798"/>
          </a:xfrm>
          <a:prstGeom prst="straightConnector1">
            <a:avLst/>
          </a:prstGeom>
          <a:solidFill>
            <a:schemeClr val="accent1"/>
          </a:solidFill>
          <a:ln w="38100" cap="flat" cmpd="sng" algn="ctr">
            <a:solidFill>
              <a:srgbClr val="00B050"/>
            </a:solidFill>
            <a:prstDash val="solid"/>
            <a:round/>
            <a:headEnd type="triangle"/>
            <a:tailEnd type="triangle"/>
          </a:ln>
          <a:effectLst/>
        </p:spPr>
      </p:cxnSp>
      <p:sp>
        <p:nvSpPr>
          <p:cNvPr id="38" name="TextBox 37">
            <a:extLst>
              <a:ext uri="{FF2B5EF4-FFF2-40B4-BE49-F238E27FC236}">
                <a16:creationId xmlns:a16="http://schemas.microsoft.com/office/drawing/2014/main" id="{ED84CF56-EDB3-D94D-BC26-BF7B310E42DA}"/>
              </a:ext>
            </a:extLst>
          </p:cNvPr>
          <p:cNvSpPr txBox="1"/>
          <p:nvPr/>
        </p:nvSpPr>
        <p:spPr>
          <a:xfrm>
            <a:off x="1283777" y="4176959"/>
            <a:ext cx="1794081" cy="1015663"/>
          </a:xfrm>
          <a:prstGeom prst="rect">
            <a:avLst/>
          </a:prstGeom>
          <a:noFill/>
        </p:spPr>
        <p:txBody>
          <a:bodyPr wrap="none" rtlCol="0">
            <a:spAutoFit/>
          </a:bodyPr>
          <a:lstStyle/>
          <a:p>
            <a:pPr algn="ctr"/>
            <a:r>
              <a:rPr lang="en-US" sz="2000" dirty="0"/>
              <a:t>Obtain switch,</a:t>
            </a:r>
          </a:p>
          <a:p>
            <a:pPr algn="ctr"/>
            <a:r>
              <a:rPr lang="en-US" sz="2000" dirty="0"/>
              <a:t>connectivity,</a:t>
            </a:r>
          </a:p>
          <a:p>
            <a:pPr algn="ctr"/>
            <a:r>
              <a:rPr lang="en-US" sz="2000" dirty="0"/>
              <a:t>topology info</a:t>
            </a:r>
          </a:p>
        </p:txBody>
      </p:sp>
      <p:sp>
        <p:nvSpPr>
          <p:cNvPr id="36" name="TextBox 35">
            <a:extLst>
              <a:ext uri="{FF2B5EF4-FFF2-40B4-BE49-F238E27FC236}">
                <a16:creationId xmlns:a16="http://schemas.microsoft.com/office/drawing/2014/main" id="{16CD23A5-71AC-1842-8981-B7AFE9FE9EF4}"/>
              </a:ext>
            </a:extLst>
          </p:cNvPr>
          <p:cNvSpPr txBox="1"/>
          <p:nvPr/>
        </p:nvSpPr>
        <p:spPr>
          <a:xfrm>
            <a:off x="11961135" y="5992308"/>
            <a:ext cx="1266693" cy="707886"/>
          </a:xfrm>
          <a:prstGeom prst="rect">
            <a:avLst/>
          </a:prstGeom>
          <a:noFill/>
        </p:spPr>
        <p:txBody>
          <a:bodyPr wrap="none" rtlCol="0">
            <a:spAutoFit/>
          </a:bodyPr>
          <a:lstStyle/>
          <a:p>
            <a:pPr algn="ctr"/>
            <a:r>
              <a:rPr lang="en-US" sz="2000" dirty="0"/>
              <a:t>Filter thru</a:t>
            </a:r>
          </a:p>
          <a:p>
            <a:pPr algn="ctr"/>
            <a:r>
              <a:rPr lang="en-US" sz="2000" dirty="0"/>
              <a:t>plugins</a:t>
            </a:r>
          </a:p>
        </p:txBody>
      </p:sp>
      <p:cxnSp>
        <p:nvCxnSpPr>
          <p:cNvPr id="39" name="Straight Arrow Connector 38">
            <a:extLst>
              <a:ext uri="{FF2B5EF4-FFF2-40B4-BE49-F238E27FC236}">
                <a16:creationId xmlns:a16="http://schemas.microsoft.com/office/drawing/2014/main" id="{3B13A587-74F8-EB4E-8E36-FFD6D23288C8}"/>
              </a:ext>
            </a:extLst>
          </p:cNvPr>
          <p:cNvCxnSpPr>
            <a:endCxn id="36" idx="1"/>
          </p:cNvCxnSpPr>
          <p:nvPr/>
        </p:nvCxnSpPr>
        <p:spPr bwMode="auto">
          <a:xfrm>
            <a:off x="11126415" y="6346251"/>
            <a:ext cx="834720" cy="0"/>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p:cxnSp>
        <p:nvCxnSpPr>
          <p:cNvPr id="40" name="Straight Connector 39">
            <a:extLst>
              <a:ext uri="{FF2B5EF4-FFF2-40B4-BE49-F238E27FC236}">
                <a16:creationId xmlns:a16="http://schemas.microsoft.com/office/drawing/2014/main" id="{1CE619CB-1DCA-B946-BEA9-ECDA282BD033}"/>
              </a:ext>
            </a:extLst>
          </p:cNvPr>
          <p:cNvCxnSpPr>
            <a:cxnSpLocks/>
            <a:stCxn id="36" idx="0"/>
          </p:cNvCxnSpPr>
          <p:nvPr/>
        </p:nvCxnSpPr>
        <p:spPr bwMode="auto">
          <a:xfrm flipV="1">
            <a:off x="12594482" y="5284422"/>
            <a:ext cx="20850" cy="707886"/>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41" name="Straight Arrow Connector 40">
            <a:extLst>
              <a:ext uri="{FF2B5EF4-FFF2-40B4-BE49-F238E27FC236}">
                <a16:creationId xmlns:a16="http://schemas.microsoft.com/office/drawing/2014/main" id="{AD72AA37-B230-F849-AAB6-39BF47505543}"/>
              </a:ext>
            </a:extLst>
          </p:cNvPr>
          <p:cNvCxnSpPr/>
          <p:nvPr/>
        </p:nvCxnSpPr>
        <p:spPr bwMode="auto">
          <a:xfrm flipH="1" flipV="1">
            <a:off x="11126415" y="4622800"/>
            <a:ext cx="1488917" cy="661622"/>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p:sp>
        <p:nvSpPr>
          <p:cNvPr id="7" name="TextBox 6">
            <a:extLst>
              <a:ext uri="{FF2B5EF4-FFF2-40B4-BE49-F238E27FC236}">
                <a16:creationId xmlns:a16="http://schemas.microsoft.com/office/drawing/2014/main" id="{BF45A57F-974A-444A-9247-633A56D6F45B}"/>
              </a:ext>
            </a:extLst>
          </p:cNvPr>
          <p:cNvSpPr txBox="1"/>
          <p:nvPr/>
        </p:nvSpPr>
        <p:spPr>
          <a:xfrm>
            <a:off x="4389865" y="5458771"/>
            <a:ext cx="2193229" cy="1015663"/>
          </a:xfrm>
          <a:prstGeom prst="rect">
            <a:avLst/>
          </a:prstGeom>
          <a:noFill/>
        </p:spPr>
        <p:txBody>
          <a:bodyPr wrap="none" rtlCol="0">
            <a:spAutoFit/>
          </a:bodyPr>
          <a:lstStyle/>
          <a:p>
            <a:pPr algn="ctr"/>
            <a:r>
              <a:rPr lang="en-US" sz="2000" dirty="0"/>
              <a:t>Construct internal</a:t>
            </a:r>
          </a:p>
          <a:p>
            <a:pPr algn="ctr"/>
            <a:r>
              <a:rPr lang="en-US" sz="2000" dirty="0"/>
              <a:t>resource trackers</a:t>
            </a:r>
          </a:p>
          <a:p>
            <a:pPr algn="ctr"/>
            <a:r>
              <a:rPr lang="en-US" sz="2000" dirty="0"/>
              <a:t>(plugins)</a:t>
            </a:r>
          </a:p>
        </p:txBody>
      </p:sp>
      <p:cxnSp>
        <p:nvCxnSpPr>
          <p:cNvPr id="17" name="Straight Arrow Connector 16">
            <a:extLst>
              <a:ext uri="{FF2B5EF4-FFF2-40B4-BE49-F238E27FC236}">
                <a16:creationId xmlns:a16="http://schemas.microsoft.com/office/drawing/2014/main" id="{8B8751AE-032F-F549-AF79-533A41582E37}"/>
              </a:ext>
            </a:extLst>
          </p:cNvPr>
          <p:cNvCxnSpPr>
            <a:stCxn id="13" idx="4"/>
            <a:endCxn id="7" idx="0"/>
          </p:cNvCxnSpPr>
          <p:nvPr/>
        </p:nvCxnSpPr>
        <p:spPr bwMode="auto">
          <a:xfrm>
            <a:off x="4626593" y="4767175"/>
            <a:ext cx="859887" cy="69159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47" name="TextBox 46">
            <a:extLst>
              <a:ext uri="{FF2B5EF4-FFF2-40B4-BE49-F238E27FC236}">
                <a16:creationId xmlns:a16="http://schemas.microsoft.com/office/drawing/2014/main" id="{87B0C51F-2C77-4846-BB6B-FD31C0161529}"/>
              </a:ext>
            </a:extLst>
          </p:cNvPr>
          <p:cNvSpPr txBox="1"/>
          <p:nvPr/>
        </p:nvSpPr>
        <p:spPr>
          <a:xfrm>
            <a:off x="11561057" y="6699785"/>
            <a:ext cx="2076209" cy="707886"/>
          </a:xfrm>
          <a:prstGeom prst="rect">
            <a:avLst/>
          </a:prstGeom>
          <a:noFill/>
        </p:spPr>
        <p:txBody>
          <a:bodyPr wrap="none" rtlCol="0">
            <a:spAutoFit/>
          </a:bodyPr>
          <a:lstStyle/>
          <a:p>
            <a:pPr algn="ctr"/>
            <a:r>
              <a:rPr lang="en-US" sz="2000" dirty="0"/>
              <a:t>Extract NIC,</a:t>
            </a:r>
          </a:p>
          <a:p>
            <a:pPr algn="ctr"/>
            <a:r>
              <a:rPr lang="en-US" sz="2000" dirty="0"/>
              <a:t>memory info, etc</a:t>
            </a:r>
          </a:p>
        </p:txBody>
      </p:sp>
    </p:spTree>
    <p:extLst>
      <p:ext uri="{BB962C8B-B14F-4D97-AF65-F5344CB8AC3E}">
        <p14:creationId xmlns:p14="http://schemas.microsoft.com/office/powerpoint/2010/main" val="4861102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A652950-ECF9-3B42-8AD2-7A7EB04D9A04}"/>
              </a:ext>
            </a:extLst>
          </p:cNvPr>
          <p:cNvSpPr/>
          <p:nvPr/>
        </p:nvSpPr>
        <p:spPr bwMode="auto">
          <a:xfrm>
            <a:off x="5021704" y="5478502"/>
            <a:ext cx="704039" cy="6684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 name="Title 2">
            <a:extLst>
              <a:ext uri="{FF2B5EF4-FFF2-40B4-BE49-F238E27FC236}">
                <a16:creationId xmlns:a16="http://schemas.microsoft.com/office/drawing/2014/main" id="{D728DD0A-E6A1-D84B-9DE7-2EC8A78EEE1D}"/>
              </a:ext>
            </a:extLst>
          </p:cNvPr>
          <p:cNvSpPr>
            <a:spLocks noGrp="1"/>
          </p:cNvSpPr>
          <p:nvPr>
            <p:ph type="title"/>
          </p:nvPr>
        </p:nvSpPr>
        <p:spPr/>
        <p:txBody>
          <a:bodyPr/>
          <a:lstStyle/>
          <a:p>
            <a:r>
              <a:rPr lang="en-US" dirty="0"/>
              <a:t>Mode 2: Central</a:t>
            </a:r>
          </a:p>
        </p:txBody>
      </p:sp>
      <p:sp>
        <p:nvSpPr>
          <p:cNvPr id="12" name="Hexagon 11">
            <a:extLst>
              <a:ext uri="{FF2B5EF4-FFF2-40B4-BE49-F238E27FC236}">
                <a16:creationId xmlns:a16="http://schemas.microsoft.com/office/drawing/2014/main" id="{BC64D4E1-A411-6A44-9D47-EB86C46D4336}"/>
              </a:ext>
            </a:extLst>
          </p:cNvPr>
          <p:cNvSpPr/>
          <p:nvPr/>
        </p:nvSpPr>
        <p:spPr bwMode="auto">
          <a:xfrm>
            <a:off x="6237676" y="2334308"/>
            <a:ext cx="3132666" cy="2737794"/>
          </a:xfrm>
          <a:prstGeom prst="hexagon">
            <a:avLst/>
          </a:prstGeom>
          <a:pattFill prst="pct30">
            <a:fgClr>
              <a:srgbClr val="FFC000"/>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3" name="Oval 12">
            <a:extLst>
              <a:ext uri="{FF2B5EF4-FFF2-40B4-BE49-F238E27FC236}">
                <a16:creationId xmlns:a16="http://schemas.microsoft.com/office/drawing/2014/main" id="{445AAF4A-C6DF-4449-A8E4-C81715AA36BF}"/>
              </a:ext>
            </a:extLst>
          </p:cNvPr>
          <p:cNvSpPr/>
          <p:nvPr/>
        </p:nvSpPr>
        <p:spPr bwMode="auto">
          <a:xfrm>
            <a:off x="6984777" y="3903575"/>
            <a:ext cx="1669441" cy="8636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5" name="TextBox 14">
            <a:extLst>
              <a:ext uri="{FF2B5EF4-FFF2-40B4-BE49-F238E27FC236}">
                <a16:creationId xmlns:a16="http://schemas.microsoft.com/office/drawing/2014/main" id="{DA59D75C-CD9D-6345-BE79-DF77D56472E4}"/>
              </a:ext>
            </a:extLst>
          </p:cNvPr>
          <p:cNvSpPr txBox="1"/>
          <p:nvPr/>
        </p:nvSpPr>
        <p:spPr>
          <a:xfrm>
            <a:off x="7321255" y="2515064"/>
            <a:ext cx="1023037" cy="523220"/>
          </a:xfrm>
          <a:prstGeom prst="rect">
            <a:avLst/>
          </a:prstGeom>
          <a:noFill/>
        </p:spPr>
        <p:txBody>
          <a:bodyPr wrap="none" rtlCol="0">
            <a:spAutoFit/>
          </a:bodyPr>
          <a:lstStyle/>
          <a:p>
            <a:r>
              <a:rPr lang="en-US" sz="2800" dirty="0"/>
              <a:t>WLM</a:t>
            </a:r>
          </a:p>
        </p:txBody>
      </p:sp>
      <p:sp>
        <p:nvSpPr>
          <p:cNvPr id="24" name="TextBox 23">
            <a:extLst>
              <a:ext uri="{FF2B5EF4-FFF2-40B4-BE49-F238E27FC236}">
                <a16:creationId xmlns:a16="http://schemas.microsoft.com/office/drawing/2014/main" id="{E90B7B26-17FC-4A4D-B8E0-8B5872250809}"/>
              </a:ext>
            </a:extLst>
          </p:cNvPr>
          <p:cNvSpPr txBox="1"/>
          <p:nvPr/>
        </p:nvSpPr>
        <p:spPr>
          <a:xfrm>
            <a:off x="3581887" y="2750587"/>
            <a:ext cx="3676006" cy="707886"/>
          </a:xfrm>
          <a:prstGeom prst="rect">
            <a:avLst/>
          </a:prstGeom>
          <a:noFill/>
        </p:spPr>
        <p:txBody>
          <a:bodyPr wrap="none" rtlCol="0">
            <a:spAutoFit/>
          </a:bodyPr>
          <a:lstStyle/>
          <a:p>
            <a:pPr algn="ctr"/>
            <a:r>
              <a:rPr lang="en-US" sz="2000" dirty="0"/>
              <a:t>PMIx_server_collect_inventory</a:t>
            </a:r>
          </a:p>
          <a:p>
            <a:pPr algn="ctr"/>
            <a:r>
              <a:rPr lang="en-US" sz="2000" dirty="0"/>
              <a:t>(global)</a:t>
            </a:r>
          </a:p>
        </p:txBody>
      </p:sp>
      <p:sp>
        <p:nvSpPr>
          <p:cNvPr id="26" name="Freeform 25">
            <a:extLst>
              <a:ext uri="{FF2B5EF4-FFF2-40B4-BE49-F238E27FC236}">
                <a16:creationId xmlns:a16="http://schemas.microsoft.com/office/drawing/2014/main" id="{7E8DA11C-D756-D24F-836F-4E3A57A179EF}"/>
              </a:ext>
            </a:extLst>
          </p:cNvPr>
          <p:cNvSpPr/>
          <p:nvPr/>
        </p:nvSpPr>
        <p:spPr bwMode="auto">
          <a:xfrm>
            <a:off x="6850394" y="3014133"/>
            <a:ext cx="999177" cy="897467"/>
          </a:xfrm>
          <a:custGeom>
            <a:avLst/>
            <a:gdLst>
              <a:gd name="connsiteX0" fmla="*/ 999177 w 999177"/>
              <a:gd name="connsiteY0" fmla="*/ 0 h 897467"/>
              <a:gd name="connsiteX1" fmla="*/ 110 w 999177"/>
              <a:gd name="connsiteY1" fmla="*/ 372534 h 897467"/>
              <a:gd name="connsiteX2" fmla="*/ 948377 w 999177"/>
              <a:gd name="connsiteY2" fmla="*/ 897467 h 897467"/>
            </a:gdLst>
            <a:ahLst/>
            <a:cxnLst>
              <a:cxn ang="0">
                <a:pos x="connsiteX0" y="connsiteY0"/>
              </a:cxn>
              <a:cxn ang="0">
                <a:pos x="connsiteX1" y="connsiteY1"/>
              </a:cxn>
              <a:cxn ang="0">
                <a:pos x="connsiteX2" y="connsiteY2"/>
              </a:cxn>
            </a:cxnLst>
            <a:rect l="l" t="t" r="r" b="b"/>
            <a:pathLst>
              <a:path w="999177" h="897467">
                <a:moveTo>
                  <a:pt x="999177" y="0"/>
                </a:moveTo>
                <a:cubicBezTo>
                  <a:pt x="503877" y="111478"/>
                  <a:pt x="8577" y="222956"/>
                  <a:pt x="110" y="372534"/>
                </a:cubicBezTo>
                <a:cubicBezTo>
                  <a:pt x="-8357" y="522112"/>
                  <a:pt x="470010" y="709789"/>
                  <a:pt x="948377" y="897467"/>
                </a:cubicBezTo>
              </a:path>
            </a:pathLst>
          </a:cu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4" name="TextBox 33">
            <a:extLst>
              <a:ext uri="{FF2B5EF4-FFF2-40B4-BE49-F238E27FC236}">
                <a16:creationId xmlns:a16="http://schemas.microsoft.com/office/drawing/2014/main" id="{304BC891-4F00-2643-A44D-50678B355F31}"/>
              </a:ext>
            </a:extLst>
          </p:cNvPr>
          <p:cNvSpPr txBox="1"/>
          <p:nvPr/>
        </p:nvSpPr>
        <p:spPr>
          <a:xfrm>
            <a:off x="5038637" y="5571067"/>
            <a:ext cx="704039" cy="523220"/>
          </a:xfrm>
          <a:prstGeom prst="rect">
            <a:avLst/>
          </a:prstGeom>
          <a:noFill/>
        </p:spPr>
        <p:txBody>
          <a:bodyPr wrap="none" rtlCol="0">
            <a:spAutoFit/>
          </a:bodyPr>
          <a:lstStyle/>
          <a:p>
            <a:r>
              <a:rPr lang="en-US" sz="2800" dirty="0">
                <a:solidFill>
                  <a:schemeClr val="tx2"/>
                </a:solidFill>
              </a:rPr>
              <a:t>FM</a:t>
            </a:r>
          </a:p>
        </p:txBody>
      </p:sp>
      <p:cxnSp>
        <p:nvCxnSpPr>
          <p:cNvPr id="37" name="Straight Arrow Connector 36">
            <a:extLst>
              <a:ext uri="{FF2B5EF4-FFF2-40B4-BE49-F238E27FC236}">
                <a16:creationId xmlns:a16="http://schemas.microsoft.com/office/drawing/2014/main" id="{6AC9187B-C819-CB4A-967E-EE448388AD4C}"/>
              </a:ext>
            </a:extLst>
          </p:cNvPr>
          <p:cNvCxnSpPr>
            <a:stCxn id="13" idx="3"/>
            <a:endCxn id="35" idx="0"/>
          </p:cNvCxnSpPr>
          <p:nvPr/>
        </p:nvCxnSpPr>
        <p:spPr bwMode="auto">
          <a:xfrm flipH="1">
            <a:off x="5373724" y="4640704"/>
            <a:ext cx="1855537" cy="837798"/>
          </a:xfrm>
          <a:prstGeom prst="straightConnector1">
            <a:avLst/>
          </a:prstGeom>
          <a:solidFill>
            <a:schemeClr val="accent1"/>
          </a:solidFill>
          <a:ln w="38100" cap="flat" cmpd="sng" algn="ctr">
            <a:solidFill>
              <a:srgbClr val="00B050"/>
            </a:solidFill>
            <a:prstDash val="solid"/>
            <a:round/>
            <a:headEnd type="triangle"/>
            <a:tailEnd type="triangle"/>
          </a:ln>
          <a:effectLst/>
        </p:spPr>
      </p:cxnSp>
      <p:sp>
        <p:nvSpPr>
          <p:cNvPr id="38" name="TextBox 37">
            <a:extLst>
              <a:ext uri="{FF2B5EF4-FFF2-40B4-BE49-F238E27FC236}">
                <a16:creationId xmlns:a16="http://schemas.microsoft.com/office/drawing/2014/main" id="{ED84CF56-EDB3-D94D-BC26-BF7B310E42DA}"/>
              </a:ext>
            </a:extLst>
          </p:cNvPr>
          <p:cNvSpPr txBox="1"/>
          <p:nvPr/>
        </p:nvSpPr>
        <p:spPr>
          <a:xfrm>
            <a:off x="4184937" y="4176959"/>
            <a:ext cx="2377575" cy="1015663"/>
          </a:xfrm>
          <a:prstGeom prst="rect">
            <a:avLst/>
          </a:prstGeom>
          <a:noFill/>
        </p:spPr>
        <p:txBody>
          <a:bodyPr wrap="none" rtlCol="0">
            <a:spAutoFit/>
          </a:bodyPr>
          <a:lstStyle/>
          <a:p>
            <a:pPr algn="ctr"/>
            <a:r>
              <a:rPr lang="en-US" sz="2000" dirty="0"/>
              <a:t>Obtain NIC, switch,</a:t>
            </a:r>
          </a:p>
          <a:p>
            <a:pPr algn="ctr"/>
            <a:r>
              <a:rPr lang="en-US" sz="2000" dirty="0"/>
              <a:t>connectivity,</a:t>
            </a:r>
          </a:p>
          <a:p>
            <a:pPr algn="ctr"/>
            <a:r>
              <a:rPr lang="en-US" sz="2000" dirty="0"/>
              <a:t>topology info</a:t>
            </a:r>
          </a:p>
        </p:txBody>
      </p:sp>
      <p:sp>
        <p:nvSpPr>
          <p:cNvPr id="7" name="TextBox 6">
            <a:extLst>
              <a:ext uri="{FF2B5EF4-FFF2-40B4-BE49-F238E27FC236}">
                <a16:creationId xmlns:a16="http://schemas.microsoft.com/office/drawing/2014/main" id="{BF45A57F-974A-444A-9247-633A56D6F45B}"/>
              </a:ext>
            </a:extLst>
          </p:cNvPr>
          <p:cNvSpPr txBox="1"/>
          <p:nvPr/>
        </p:nvSpPr>
        <p:spPr>
          <a:xfrm>
            <a:off x="7582770" y="5458771"/>
            <a:ext cx="2193229" cy="1015663"/>
          </a:xfrm>
          <a:prstGeom prst="rect">
            <a:avLst/>
          </a:prstGeom>
          <a:noFill/>
        </p:spPr>
        <p:txBody>
          <a:bodyPr wrap="none" rtlCol="0">
            <a:spAutoFit/>
          </a:bodyPr>
          <a:lstStyle/>
          <a:p>
            <a:pPr algn="ctr"/>
            <a:r>
              <a:rPr lang="en-US" sz="2000" dirty="0"/>
              <a:t>Construct internal</a:t>
            </a:r>
          </a:p>
          <a:p>
            <a:pPr algn="ctr"/>
            <a:r>
              <a:rPr lang="en-US" sz="2000" dirty="0"/>
              <a:t>resource trackers</a:t>
            </a:r>
          </a:p>
          <a:p>
            <a:pPr algn="ctr"/>
            <a:r>
              <a:rPr lang="en-US" sz="2000" dirty="0"/>
              <a:t>(plugins)</a:t>
            </a:r>
          </a:p>
        </p:txBody>
      </p:sp>
      <p:cxnSp>
        <p:nvCxnSpPr>
          <p:cNvPr id="17" name="Straight Arrow Connector 16">
            <a:extLst>
              <a:ext uri="{FF2B5EF4-FFF2-40B4-BE49-F238E27FC236}">
                <a16:creationId xmlns:a16="http://schemas.microsoft.com/office/drawing/2014/main" id="{8B8751AE-032F-F549-AF79-533A41582E37}"/>
              </a:ext>
            </a:extLst>
          </p:cNvPr>
          <p:cNvCxnSpPr>
            <a:stCxn id="13" idx="4"/>
            <a:endCxn id="7" idx="0"/>
          </p:cNvCxnSpPr>
          <p:nvPr/>
        </p:nvCxnSpPr>
        <p:spPr bwMode="auto">
          <a:xfrm>
            <a:off x="7819498" y="4767175"/>
            <a:ext cx="859887" cy="69159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6" name="TextBox 15">
            <a:extLst>
              <a:ext uri="{FF2B5EF4-FFF2-40B4-BE49-F238E27FC236}">
                <a16:creationId xmlns:a16="http://schemas.microsoft.com/office/drawing/2014/main" id="{6D13779A-B82B-C347-A567-CA02CCEC69EE}"/>
              </a:ext>
            </a:extLst>
          </p:cNvPr>
          <p:cNvSpPr txBox="1"/>
          <p:nvPr/>
        </p:nvSpPr>
        <p:spPr>
          <a:xfrm>
            <a:off x="10117443" y="2564747"/>
            <a:ext cx="3802318" cy="2677656"/>
          </a:xfrm>
          <a:prstGeom prst="rect">
            <a:avLst/>
          </a:prstGeom>
          <a:noFill/>
        </p:spPr>
        <p:txBody>
          <a:bodyPr wrap="square" rtlCol="0">
            <a:spAutoFit/>
          </a:bodyPr>
          <a:lstStyle/>
          <a:p>
            <a:pPr algn="ctr"/>
            <a:r>
              <a:rPr lang="en-US" sz="2400" dirty="0"/>
              <a:t>Only collects inventory accessible via centralized source (e.g., FM)</a:t>
            </a:r>
          </a:p>
          <a:p>
            <a:pPr algn="ctr"/>
            <a:endParaRPr lang="en-US" sz="2400" dirty="0"/>
          </a:p>
          <a:p>
            <a:pPr algn="ctr"/>
            <a:r>
              <a:rPr lang="en-US" sz="2400" dirty="0"/>
              <a:t>Option: WLM can request remote daemons respond with their local inventory</a:t>
            </a:r>
          </a:p>
        </p:txBody>
      </p:sp>
    </p:spTree>
    <p:extLst>
      <p:ext uri="{BB962C8B-B14F-4D97-AF65-F5344CB8AC3E}">
        <p14:creationId xmlns:p14="http://schemas.microsoft.com/office/powerpoint/2010/main" val="1124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tensorflow.org/site-assets/images/landing-page/landing_icon-tf_logo_halo.jpg">
            <a:extLst>
              <a:ext uri="{FF2B5EF4-FFF2-40B4-BE49-F238E27FC236}">
                <a16:creationId xmlns:a16="http://schemas.microsoft.com/office/drawing/2014/main" id="{5EB27E31-FA50-834C-9799-DDA072DEF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2636" y="3881822"/>
            <a:ext cx="1964267" cy="1104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53A1390-02E8-B54B-879C-D9E375AFCCAD}"/>
              </a:ext>
            </a:extLst>
          </p:cNvPr>
          <p:cNvPicPr>
            <a:picLocks noChangeAspect="1"/>
          </p:cNvPicPr>
          <p:nvPr/>
        </p:nvPicPr>
        <p:blipFill>
          <a:blip r:embed="rId4"/>
          <a:stretch>
            <a:fillRect/>
          </a:stretch>
        </p:blipFill>
        <p:spPr>
          <a:xfrm>
            <a:off x="509308" y="2438402"/>
            <a:ext cx="4596098" cy="2830229"/>
          </a:xfrm>
          <a:prstGeom prst="rect">
            <a:avLst/>
          </a:prstGeom>
        </p:spPr>
      </p:pic>
      <p:sp>
        <p:nvSpPr>
          <p:cNvPr id="3" name="Title 2">
            <a:extLst>
              <a:ext uri="{FF2B5EF4-FFF2-40B4-BE49-F238E27FC236}">
                <a16:creationId xmlns:a16="http://schemas.microsoft.com/office/drawing/2014/main" id="{A94046CA-62CE-E043-AC3E-771DDA779393}"/>
              </a:ext>
            </a:extLst>
          </p:cNvPr>
          <p:cNvSpPr>
            <a:spLocks noGrp="1"/>
          </p:cNvSpPr>
          <p:nvPr>
            <p:ph type="title"/>
          </p:nvPr>
        </p:nvSpPr>
        <p:spPr/>
        <p:txBody>
          <a:bodyPr/>
          <a:lstStyle/>
          <a:p>
            <a:r>
              <a:rPr lang="en-US" dirty="0"/>
              <a:t>Origin: Changing Landscape</a:t>
            </a:r>
          </a:p>
        </p:txBody>
      </p:sp>
      <p:sp>
        <p:nvSpPr>
          <p:cNvPr id="7" name="TextBox 6">
            <a:extLst>
              <a:ext uri="{FF2B5EF4-FFF2-40B4-BE49-F238E27FC236}">
                <a16:creationId xmlns:a16="http://schemas.microsoft.com/office/drawing/2014/main" id="{6D5466BA-92A6-294A-803A-2A468D89A23C}"/>
              </a:ext>
            </a:extLst>
          </p:cNvPr>
          <p:cNvSpPr txBox="1"/>
          <p:nvPr/>
        </p:nvSpPr>
        <p:spPr>
          <a:xfrm>
            <a:off x="685801" y="2024412"/>
            <a:ext cx="4304383" cy="523541"/>
          </a:xfrm>
          <a:prstGeom prst="rect">
            <a:avLst/>
          </a:prstGeom>
          <a:noFill/>
        </p:spPr>
        <p:txBody>
          <a:bodyPr wrap="none" rtlCol="0">
            <a:spAutoFit/>
          </a:bodyPr>
          <a:lstStyle/>
          <a:p>
            <a:r>
              <a:rPr lang="en-US" sz="2802" dirty="0">
                <a:solidFill>
                  <a:srgbClr val="FF0000"/>
                </a:solidFill>
              </a:rPr>
              <a:t>Launch time limiting scale</a:t>
            </a:r>
          </a:p>
        </p:txBody>
      </p:sp>
      <p:pic>
        <p:nvPicPr>
          <p:cNvPr id="9" name="Picture 8">
            <a:extLst>
              <a:ext uri="{FF2B5EF4-FFF2-40B4-BE49-F238E27FC236}">
                <a16:creationId xmlns:a16="http://schemas.microsoft.com/office/drawing/2014/main" id="{969B2987-76DA-0047-99AB-451C0D6C4A9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2151597" y="2714985"/>
            <a:ext cx="1388122" cy="1406795"/>
          </a:xfrm>
          <a:prstGeom prst="rect">
            <a:avLst/>
          </a:prstGeom>
        </p:spPr>
      </p:pic>
      <p:pic>
        <p:nvPicPr>
          <p:cNvPr id="1026" name="Picture 2" descr="https://spark.apache.org/images/spark-logo-trademark.png">
            <a:extLst>
              <a:ext uri="{FF2B5EF4-FFF2-40B4-BE49-F238E27FC236}">
                <a16:creationId xmlns:a16="http://schemas.microsoft.com/office/drawing/2014/main" id="{21970EA1-1F2F-1240-8AE5-4A5688DE4D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27880" y="4250216"/>
            <a:ext cx="1388122" cy="7383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7797529-5C2E-484F-A0B5-7C682A98D6AE}"/>
              </a:ext>
            </a:extLst>
          </p:cNvPr>
          <p:cNvSpPr/>
          <p:nvPr/>
        </p:nvSpPr>
        <p:spPr>
          <a:xfrm>
            <a:off x="9951747" y="3087521"/>
            <a:ext cx="1612942" cy="523541"/>
          </a:xfrm>
          <a:prstGeom prst="rect">
            <a:avLst/>
          </a:prstGeom>
        </p:spPr>
        <p:txBody>
          <a:bodyPr wrap="square">
            <a:spAutoFit/>
          </a:bodyPr>
          <a:lstStyle/>
          <a:p>
            <a:r>
              <a:rPr lang="en-US" sz="2802" b="1" dirty="0"/>
              <a:t>Legion</a:t>
            </a:r>
          </a:p>
        </p:txBody>
      </p:sp>
      <p:pic>
        <p:nvPicPr>
          <p:cNvPr id="1030" name="Picture 6" descr="https://duckduckgo.com/i/0cc4fca8.png">
            <a:extLst>
              <a:ext uri="{FF2B5EF4-FFF2-40B4-BE49-F238E27FC236}">
                <a16:creationId xmlns:a16="http://schemas.microsoft.com/office/drawing/2014/main" id="{FCE55432-F5A7-E74F-BCD1-33DFBA3F2D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56757" y="4349100"/>
            <a:ext cx="931418" cy="9087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duckduckgo.com/i/15fd0394.png">
            <a:extLst>
              <a:ext uri="{FF2B5EF4-FFF2-40B4-BE49-F238E27FC236}">
                <a16:creationId xmlns:a16="http://schemas.microsoft.com/office/drawing/2014/main" id="{817EF5FC-B8BF-3345-896F-D438A322DE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1694" y="6859241"/>
            <a:ext cx="1752600" cy="6259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93D4DE0-C772-D44E-ABA2-9861F8B1AD60}"/>
              </a:ext>
            </a:extLst>
          </p:cNvPr>
          <p:cNvPicPr>
            <a:picLocks noChangeAspect="1"/>
          </p:cNvPicPr>
          <p:nvPr/>
        </p:nvPicPr>
        <p:blipFill>
          <a:blip r:embed="rId9"/>
          <a:stretch>
            <a:fillRect/>
          </a:stretch>
        </p:blipFill>
        <p:spPr>
          <a:xfrm>
            <a:off x="1907420" y="6217891"/>
            <a:ext cx="1806875" cy="628651"/>
          </a:xfrm>
          <a:prstGeom prst="rect">
            <a:avLst/>
          </a:prstGeom>
        </p:spPr>
      </p:pic>
      <p:pic>
        <p:nvPicPr>
          <p:cNvPr id="12" name="Picture 11">
            <a:extLst>
              <a:ext uri="{FF2B5EF4-FFF2-40B4-BE49-F238E27FC236}">
                <a16:creationId xmlns:a16="http://schemas.microsoft.com/office/drawing/2014/main" id="{E683835A-1F4B-414F-A842-008456394D51}"/>
              </a:ext>
            </a:extLst>
          </p:cNvPr>
          <p:cNvPicPr>
            <a:picLocks noChangeAspect="1"/>
          </p:cNvPicPr>
          <p:nvPr/>
        </p:nvPicPr>
        <p:blipFill>
          <a:blip r:embed="rId10"/>
          <a:stretch>
            <a:fillRect/>
          </a:stretch>
        </p:blipFill>
        <p:spPr>
          <a:xfrm>
            <a:off x="10576620" y="6363046"/>
            <a:ext cx="1179858" cy="1122126"/>
          </a:xfrm>
          <a:prstGeom prst="rect">
            <a:avLst/>
          </a:prstGeom>
        </p:spPr>
      </p:pic>
      <p:pic>
        <p:nvPicPr>
          <p:cNvPr id="1034" name="Picture 10" descr="Logo Docker">
            <a:extLst>
              <a:ext uri="{FF2B5EF4-FFF2-40B4-BE49-F238E27FC236}">
                <a16:creationId xmlns:a16="http://schemas.microsoft.com/office/drawing/2014/main" id="{1190B553-3AA5-774F-87D5-221FE64BF2E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45319" y="6532219"/>
            <a:ext cx="1041400" cy="82062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E898E02-43FE-CF4A-ABF2-6C2D77779A43}"/>
              </a:ext>
            </a:extLst>
          </p:cNvPr>
          <p:cNvSpPr txBox="1"/>
          <p:nvPr/>
        </p:nvSpPr>
        <p:spPr>
          <a:xfrm>
            <a:off x="9983694" y="1991740"/>
            <a:ext cx="3767378" cy="954749"/>
          </a:xfrm>
          <a:prstGeom prst="rect">
            <a:avLst/>
          </a:prstGeom>
          <a:noFill/>
        </p:spPr>
        <p:txBody>
          <a:bodyPr wrap="none" rtlCol="0">
            <a:spAutoFit/>
          </a:bodyPr>
          <a:lstStyle/>
          <a:p>
            <a:r>
              <a:rPr lang="en-US" sz="2802" dirty="0">
                <a:solidFill>
                  <a:srgbClr val="FF0000"/>
                </a:solidFill>
              </a:rPr>
              <a:t>Programming model &amp;</a:t>
            </a:r>
          </a:p>
          <a:p>
            <a:r>
              <a:rPr lang="en-US" sz="2802" dirty="0">
                <a:solidFill>
                  <a:srgbClr val="FF0000"/>
                </a:solidFill>
              </a:rPr>
              <a:t>runtime proliferation</a:t>
            </a:r>
          </a:p>
        </p:txBody>
      </p:sp>
      <p:sp>
        <p:nvSpPr>
          <p:cNvPr id="14" name="TextBox 13">
            <a:extLst>
              <a:ext uri="{FF2B5EF4-FFF2-40B4-BE49-F238E27FC236}">
                <a16:creationId xmlns:a16="http://schemas.microsoft.com/office/drawing/2014/main" id="{33B05825-252B-C445-B159-C8B44B8F5AED}"/>
              </a:ext>
            </a:extLst>
          </p:cNvPr>
          <p:cNvSpPr txBox="1"/>
          <p:nvPr/>
        </p:nvSpPr>
        <p:spPr>
          <a:xfrm>
            <a:off x="9932399" y="7680729"/>
            <a:ext cx="3866764" cy="523541"/>
          </a:xfrm>
          <a:prstGeom prst="rect">
            <a:avLst/>
          </a:prstGeom>
          <a:noFill/>
        </p:spPr>
        <p:txBody>
          <a:bodyPr wrap="none" rtlCol="0">
            <a:spAutoFit/>
          </a:bodyPr>
          <a:lstStyle/>
          <a:p>
            <a:r>
              <a:rPr lang="en-US" sz="2802" dirty="0">
                <a:solidFill>
                  <a:srgbClr val="FF0000"/>
                </a:solidFill>
              </a:rPr>
              <a:t>Container technologies</a:t>
            </a:r>
          </a:p>
        </p:txBody>
      </p:sp>
      <p:sp>
        <p:nvSpPr>
          <p:cNvPr id="15" name="TextBox 14">
            <a:extLst>
              <a:ext uri="{FF2B5EF4-FFF2-40B4-BE49-F238E27FC236}">
                <a16:creationId xmlns:a16="http://schemas.microsoft.com/office/drawing/2014/main" id="{13CD7D4F-94B0-DE48-89B7-29D6B766F5D8}"/>
              </a:ext>
            </a:extLst>
          </p:cNvPr>
          <p:cNvSpPr txBox="1"/>
          <p:nvPr/>
        </p:nvSpPr>
        <p:spPr>
          <a:xfrm>
            <a:off x="1194572" y="7510793"/>
            <a:ext cx="3225563" cy="523541"/>
          </a:xfrm>
          <a:prstGeom prst="rect">
            <a:avLst/>
          </a:prstGeom>
          <a:noFill/>
        </p:spPr>
        <p:txBody>
          <a:bodyPr wrap="none" rtlCol="0">
            <a:spAutoFit/>
          </a:bodyPr>
          <a:lstStyle/>
          <a:p>
            <a:r>
              <a:rPr lang="en-US" sz="2802" dirty="0">
                <a:solidFill>
                  <a:srgbClr val="FF0000"/>
                </a:solidFill>
              </a:rPr>
              <a:t>Hybrid applications</a:t>
            </a:r>
          </a:p>
        </p:txBody>
      </p:sp>
      <p:pic>
        <p:nvPicPr>
          <p:cNvPr id="1036" name="Picture 12" descr="Teacher Toolbox Clipart - Clipart library">
            <a:extLst>
              <a:ext uri="{FF2B5EF4-FFF2-40B4-BE49-F238E27FC236}">
                <a16:creationId xmlns:a16="http://schemas.microsoft.com/office/drawing/2014/main" id="{575DB7EE-5B1C-4D48-9F40-016A3D380E2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79531" y="6101973"/>
            <a:ext cx="1652013" cy="148913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8E30EDF-17FE-234C-9872-93D684E6F590}"/>
              </a:ext>
            </a:extLst>
          </p:cNvPr>
          <p:cNvSpPr txBox="1"/>
          <p:nvPr/>
        </p:nvSpPr>
        <p:spPr>
          <a:xfrm>
            <a:off x="5373692" y="7482620"/>
            <a:ext cx="3344185" cy="523541"/>
          </a:xfrm>
          <a:prstGeom prst="rect">
            <a:avLst/>
          </a:prstGeom>
          <a:noFill/>
        </p:spPr>
        <p:txBody>
          <a:bodyPr wrap="none" rtlCol="0">
            <a:spAutoFit/>
          </a:bodyPr>
          <a:lstStyle/>
          <a:p>
            <a:r>
              <a:rPr lang="en-US" sz="2802" dirty="0">
                <a:solidFill>
                  <a:srgbClr val="FF0000"/>
                </a:solidFill>
              </a:rPr>
              <a:t>Model-specific tools</a:t>
            </a:r>
          </a:p>
        </p:txBody>
      </p:sp>
      <p:pic>
        <p:nvPicPr>
          <p:cNvPr id="18" name="Picture 17">
            <a:extLst>
              <a:ext uri="{FF2B5EF4-FFF2-40B4-BE49-F238E27FC236}">
                <a16:creationId xmlns:a16="http://schemas.microsoft.com/office/drawing/2014/main" id="{64A720EA-9158-274B-A7AE-C2809C688BBF}"/>
              </a:ext>
            </a:extLst>
          </p:cNvPr>
          <p:cNvPicPr>
            <a:picLocks noChangeAspect="1"/>
          </p:cNvPicPr>
          <p:nvPr/>
        </p:nvPicPr>
        <p:blipFill>
          <a:blip r:embed="rId13"/>
          <a:stretch>
            <a:fillRect/>
          </a:stretch>
        </p:blipFill>
        <p:spPr>
          <a:xfrm>
            <a:off x="4990186" y="2635252"/>
            <a:ext cx="4230018" cy="3285314"/>
          </a:xfrm>
          <a:prstGeom prst="rect">
            <a:avLst/>
          </a:prstGeom>
        </p:spPr>
      </p:pic>
    </p:spTree>
    <p:extLst>
      <p:ext uri="{BB962C8B-B14F-4D97-AF65-F5344CB8AC3E}">
        <p14:creationId xmlns:p14="http://schemas.microsoft.com/office/powerpoint/2010/main" val="3567589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4B8A7A-3F36-7849-8E10-DDCBCB62683A}"/>
              </a:ext>
            </a:extLst>
          </p:cNvPr>
          <p:cNvSpPr>
            <a:spLocks noGrp="1"/>
          </p:cNvSpPr>
          <p:nvPr>
            <p:ph idx="1"/>
          </p:nvPr>
        </p:nvSpPr>
        <p:spPr/>
        <p:txBody>
          <a:bodyPr/>
          <a:lstStyle/>
          <a:p>
            <a:r>
              <a:rPr lang="en-US" dirty="0"/>
              <a:t>Storage timing</a:t>
            </a:r>
          </a:p>
          <a:p>
            <a:pPr lvl="1"/>
            <a:r>
              <a:rPr lang="en-US" dirty="0"/>
              <a:t>Identify dependencies</a:t>
            </a:r>
          </a:p>
          <a:p>
            <a:pPr lvl="1"/>
            <a:r>
              <a:rPr lang="en-US" dirty="0"/>
              <a:t>Estimate caching/retrieval times</a:t>
            </a:r>
          </a:p>
          <a:p>
            <a:r>
              <a:rPr lang="en-US" dirty="0"/>
              <a:t>Fabric considerations</a:t>
            </a:r>
          </a:p>
          <a:p>
            <a:pPr lvl="1"/>
            <a:r>
              <a:rPr lang="en-US" dirty="0"/>
              <a:t>Access relative communication costs</a:t>
            </a:r>
          </a:p>
          <a:p>
            <a:pPr lvl="2"/>
            <a:r>
              <a:rPr lang="en-US" dirty="0"/>
              <a:t>Asynchronously updated by FM events</a:t>
            </a:r>
          </a:p>
          <a:p>
            <a:pPr lvl="1"/>
            <a:r>
              <a:rPr lang="en-US" dirty="0"/>
              <a:t>Capabilities of each plane</a:t>
            </a:r>
          </a:p>
          <a:p>
            <a:pPr lvl="2"/>
            <a:r>
              <a:rPr lang="en-US" dirty="0"/>
              <a:t>Map user requests vs available planes</a:t>
            </a:r>
          </a:p>
        </p:txBody>
      </p:sp>
      <p:sp>
        <p:nvSpPr>
          <p:cNvPr id="3" name="Title 2">
            <a:extLst>
              <a:ext uri="{FF2B5EF4-FFF2-40B4-BE49-F238E27FC236}">
                <a16:creationId xmlns:a16="http://schemas.microsoft.com/office/drawing/2014/main" id="{477E3A4C-1D1B-6040-9CD8-D85F117F340E}"/>
              </a:ext>
            </a:extLst>
          </p:cNvPr>
          <p:cNvSpPr>
            <a:spLocks noGrp="1"/>
          </p:cNvSpPr>
          <p:nvPr>
            <p:ph type="title"/>
          </p:nvPr>
        </p:nvSpPr>
        <p:spPr/>
        <p:txBody>
          <a:bodyPr/>
          <a:lstStyle/>
          <a:p>
            <a:r>
              <a:rPr lang="en-US" dirty="0"/>
              <a:t>Stage 1: Scheduling</a:t>
            </a:r>
          </a:p>
        </p:txBody>
      </p:sp>
      <p:pic>
        <p:nvPicPr>
          <p:cNvPr id="5" name="Picture 4">
            <a:extLst>
              <a:ext uri="{FF2B5EF4-FFF2-40B4-BE49-F238E27FC236}">
                <a16:creationId xmlns:a16="http://schemas.microsoft.com/office/drawing/2014/main" id="{C947AE80-FA47-1B4E-9A61-C001C23D4631}"/>
              </a:ext>
            </a:extLst>
          </p:cNvPr>
          <p:cNvPicPr>
            <a:picLocks noChangeAspect="1"/>
          </p:cNvPicPr>
          <p:nvPr/>
        </p:nvPicPr>
        <p:blipFill>
          <a:blip r:embed="rId3"/>
          <a:stretch>
            <a:fillRect/>
          </a:stretch>
        </p:blipFill>
        <p:spPr>
          <a:xfrm>
            <a:off x="10522997" y="2439849"/>
            <a:ext cx="3098802" cy="3581400"/>
          </a:xfrm>
          <a:prstGeom prst="rect">
            <a:avLst/>
          </a:prstGeom>
        </p:spPr>
      </p:pic>
    </p:spTree>
    <p:extLst>
      <p:ext uri="{BB962C8B-B14F-4D97-AF65-F5344CB8AC3E}">
        <p14:creationId xmlns:p14="http://schemas.microsoft.com/office/powerpoint/2010/main" val="3552292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Storage Vision</a:t>
            </a:r>
          </a:p>
        </p:txBody>
      </p:sp>
      <p:sp>
        <p:nvSpPr>
          <p:cNvPr id="5" name="Content Placeholder 4"/>
          <p:cNvSpPr>
            <a:spLocks noGrp="1"/>
          </p:cNvSpPr>
          <p:nvPr>
            <p:ph idx="1"/>
          </p:nvPr>
        </p:nvSpPr>
        <p:spPr/>
        <p:txBody>
          <a:bodyPr/>
          <a:lstStyle/>
          <a:p>
            <a:r>
              <a:rPr lang="en-US" sz="4400" dirty="0"/>
              <a:t>Tiered storage</a:t>
            </a:r>
          </a:p>
          <a:p>
            <a:pPr lvl="1"/>
            <a:r>
              <a:rPr lang="en-US" sz="3600" dirty="0"/>
              <a:t>Parallel file system</a:t>
            </a:r>
          </a:p>
          <a:p>
            <a:pPr lvl="1"/>
            <a:r>
              <a:rPr lang="en-US" sz="3600" dirty="0"/>
              <a:t>Caches at IO server, switches, cabinets, </a:t>
            </a:r>
            <a:r>
              <a:rPr lang="mr-IN" sz="3600" dirty="0"/>
              <a:t>…</a:t>
            </a:r>
            <a:endParaRPr lang="en-US" sz="3600" dirty="0"/>
          </a:p>
          <a:p>
            <a:pPr lvl="1"/>
            <a:r>
              <a:rPr lang="en-US" sz="3600" dirty="0"/>
              <a:t>Caches hold images, files, executables, libraries, checkpoints</a:t>
            </a:r>
          </a:p>
          <a:p>
            <a:r>
              <a:rPr lang="en-US" sz="4400" dirty="0"/>
              <a:t>Bits flow in all directions</a:t>
            </a:r>
          </a:p>
          <a:p>
            <a:pPr lvl="1"/>
            <a:r>
              <a:rPr lang="en-US" sz="3600" dirty="0"/>
              <a:t>Stage locations prior to launch</a:t>
            </a:r>
          </a:p>
          <a:p>
            <a:pPr lvl="1"/>
            <a:r>
              <a:rPr lang="en-US" sz="3600" dirty="0"/>
              <a:t>Movement in response to faults, dynamic workflow, computational stages</a:t>
            </a:r>
          </a:p>
          <a:p>
            <a:pPr lvl="1"/>
            <a:endParaRPr lang="en-US" sz="3600" dirty="0"/>
          </a:p>
        </p:txBody>
      </p:sp>
    </p:spTree>
    <p:extLst>
      <p:ext uri="{BB962C8B-B14F-4D97-AF65-F5344CB8AC3E}">
        <p14:creationId xmlns:p14="http://schemas.microsoft.com/office/powerpoint/2010/main" val="38400421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 Retrieval Times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017523" y="6185540"/>
            <a:ext cx="2467630" cy="1527810"/>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 name="Rectangle 5"/>
          <p:cNvSpPr/>
          <p:nvPr/>
        </p:nvSpPr>
        <p:spPr bwMode="auto">
          <a:xfrm>
            <a:off x="5888680" y="2751150"/>
            <a:ext cx="3887450" cy="1097280"/>
          </a:xfrm>
          <a:prstGeom prst="rect">
            <a:avLst/>
          </a:prstGeom>
          <a:solidFill>
            <a:srgbClr val="FFEBCD"/>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8" name="TextBox 7"/>
          <p:cNvSpPr txBox="1"/>
          <p:nvPr/>
        </p:nvSpPr>
        <p:spPr>
          <a:xfrm>
            <a:off x="8586088" y="3077706"/>
            <a:ext cx="1141659" cy="584775"/>
          </a:xfrm>
          <a:prstGeom prst="rect">
            <a:avLst/>
          </a:prstGeom>
          <a:noFill/>
        </p:spPr>
        <p:txBody>
          <a:bodyPr wrap="none" rtlCol="0">
            <a:spAutoFit/>
          </a:bodyPr>
          <a:lstStyle/>
          <a:p>
            <a:r>
              <a:rPr lang="en-US" sz="3200" dirty="0"/>
              <a:t>WLM</a:t>
            </a:r>
          </a:p>
        </p:txBody>
      </p:sp>
      <p:grpSp>
        <p:nvGrpSpPr>
          <p:cNvPr id="11" name="Group 10"/>
          <p:cNvGrpSpPr/>
          <p:nvPr/>
        </p:nvGrpSpPr>
        <p:grpSpPr>
          <a:xfrm>
            <a:off x="4882277" y="5258891"/>
            <a:ext cx="1205744" cy="1226391"/>
            <a:chOff x="2544564" y="4302895"/>
            <a:chExt cx="1004788" cy="1021993"/>
          </a:xfrm>
        </p:grpSpPr>
        <p:pic>
          <p:nvPicPr>
            <p:cNvPr id="9" name="Picture 8"/>
            <p:cNvPicPr>
              <a:picLocks noChangeAspect="1"/>
            </p:cNvPicPr>
            <p:nvPr/>
          </p:nvPicPr>
          <p:blipFill>
            <a:blip r:embed="rId3"/>
            <a:stretch>
              <a:fillRect/>
            </a:stretch>
          </p:blipFill>
          <p:spPr>
            <a:xfrm>
              <a:off x="2544564" y="4302895"/>
              <a:ext cx="1004788" cy="1021993"/>
            </a:xfrm>
            <a:prstGeom prst="rect">
              <a:avLst/>
            </a:prstGeom>
          </p:spPr>
        </p:pic>
        <p:sp>
          <p:nvSpPr>
            <p:cNvPr id="10" name="TextBox 9"/>
            <p:cNvSpPr txBox="1"/>
            <p:nvPr/>
          </p:nvSpPr>
          <p:spPr>
            <a:xfrm>
              <a:off x="2600779" y="4552282"/>
              <a:ext cx="722955" cy="508366"/>
            </a:xfrm>
            <a:prstGeom prst="rect">
              <a:avLst/>
            </a:prstGeom>
            <a:noFill/>
          </p:spPr>
          <p:txBody>
            <a:bodyPr wrap="none" rtlCol="0">
              <a:spAutoFit/>
            </a:bodyPr>
            <a:lstStyle/>
            <a:p>
              <a:pPr algn="ctr"/>
              <a:r>
                <a:rPr lang="en-US" sz="1682" dirty="0">
                  <a:latin typeface="Lucida Handwriting" charset="0"/>
                  <a:ea typeface="Lucida Handwriting" charset="0"/>
                  <a:cs typeface="Lucida Handwriting" charset="0"/>
                </a:rPr>
                <a:t>Job</a:t>
              </a:r>
            </a:p>
            <a:p>
              <a:pPr algn="ctr"/>
              <a:r>
                <a:rPr lang="en-US" sz="1682" dirty="0">
                  <a:latin typeface="Lucida Handwriting" charset="0"/>
                  <a:ea typeface="Lucida Handwriting" charset="0"/>
                  <a:cs typeface="Lucida Handwriting" charset="0"/>
                </a:rPr>
                <a:t>Script</a:t>
              </a:r>
            </a:p>
          </p:txBody>
        </p:sp>
      </p:grpSp>
      <p:sp>
        <p:nvSpPr>
          <p:cNvPr id="12" name="Striped Right Arrow 11"/>
          <p:cNvSpPr/>
          <p:nvPr/>
        </p:nvSpPr>
        <p:spPr bwMode="auto">
          <a:xfrm rot="18702669">
            <a:off x="5771460" y="4241828"/>
            <a:ext cx="1554536" cy="524597"/>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14" name="TextBox 13"/>
          <p:cNvSpPr txBox="1"/>
          <p:nvPr/>
        </p:nvSpPr>
        <p:spPr>
          <a:xfrm>
            <a:off x="2138454" y="4330091"/>
            <a:ext cx="3416416" cy="1569660"/>
          </a:xfrm>
          <a:prstGeom prst="rect">
            <a:avLst/>
          </a:prstGeom>
          <a:noFill/>
        </p:spPr>
        <p:txBody>
          <a:bodyPr wrap="square" rtlCol="0">
            <a:spAutoFit/>
          </a:bodyPr>
          <a:lstStyle/>
          <a:p>
            <a:pPr algn="ctr"/>
            <a:r>
              <a:rPr lang="en-US" sz="2400" dirty="0"/>
              <a:t>User-specified caching, dependencies</a:t>
            </a:r>
          </a:p>
          <a:p>
            <a:pPr algn="ctr"/>
            <a:r>
              <a:rPr lang="en-US" sz="2400" dirty="0"/>
              <a:t>(data &amp; libs), persistence</a:t>
            </a:r>
          </a:p>
        </p:txBody>
      </p:sp>
      <p:cxnSp>
        <p:nvCxnSpPr>
          <p:cNvPr id="16" name="Curved Connector 15"/>
          <p:cNvCxnSpPr>
            <a:cxnSpLocks/>
            <a:stCxn id="8" idx="2"/>
            <a:endCxn id="23" idx="5"/>
          </p:cNvCxnSpPr>
          <p:nvPr/>
        </p:nvCxnSpPr>
        <p:spPr bwMode="auto">
          <a:xfrm rot="5400000" flipH="1">
            <a:off x="8667787" y="3173351"/>
            <a:ext cx="31099" cy="947162"/>
          </a:xfrm>
          <a:prstGeom prst="curvedConnector3">
            <a:avLst>
              <a:gd name="adj1" fmla="val -1041744"/>
            </a:avLst>
          </a:prstGeom>
          <a:solidFill>
            <a:schemeClr val="accent1"/>
          </a:solidFill>
          <a:ln w="28575" cap="flat" cmpd="sng" algn="ctr">
            <a:solidFill>
              <a:srgbClr val="00B050"/>
            </a:solidFill>
            <a:prstDash val="solid"/>
            <a:round/>
            <a:headEnd type="triangle" w="med" len="med"/>
            <a:tailEnd type="triangle" w="med" len="med"/>
          </a:ln>
          <a:effectLst/>
        </p:spPr>
      </p:cxnSp>
      <p:sp>
        <p:nvSpPr>
          <p:cNvPr id="19" name="TextBox 18"/>
          <p:cNvSpPr txBox="1"/>
          <p:nvPr/>
        </p:nvSpPr>
        <p:spPr>
          <a:xfrm>
            <a:off x="8914293" y="3922300"/>
            <a:ext cx="973600" cy="425053"/>
          </a:xfrm>
          <a:prstGeom prst="rect">
            <a:avLst/>
          </a:prstGeom>
          <a:noFill/>
        </p:spPr>
        <p:txBody>
          <a:bodyPr wrap="none" rtlCol="0">
            <a:spAutoFit/>
          </a:bodyPr>
          <a:lstStyle/>
          <a:p>
            <a:r>
              <a:rPr lang="en-US" sz="2162" i="1" dirty="0">
                <a:solidFill>
                  <a:srgbClr val="00B050"/>
                </a:solidFill>
                <a:latin typeface="Chalkboard" charset="0"/>
                <a:ea typeface="Chalkboard" charset="0"/>
                <a:cs typeface="Chalkboard" charset="0"/>
              </a:rPr>
              <a:t>Query</a:t>
            </a:r>
          </a:p>
        </p:txBody>
      </p:sp>
      <p:sp>
        <p:nvSpPr>
          <p:cNvPr id="20" name="Can 19"/>
          <p:cNvSpPr/>
          <p:nvPr/>
        </p:nvSpPr>
        <p:spPr bwMode="auto">
          <a:xfrm>
            <a:off x="9951060" y="5418994"/>
            <a:ext cx="715618" cy="950005"/>
          </a:xfrm>
          <a:prstGeom prst="can">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cxnSp>
        <p:nvCxnSpPr>
          <p:cNvPr id="22" name="Curved Connector 21"/>
          <p:cNvCxnSpPr>
            <a:cxnSpLocks/>
            <a:endCxn id="20" idx="2"/>
          </p:cNvCxnSpPr>
          <p:nvPr/>
        </p:nvCxnSpPr>
        <p:spPr bwMode="auto">
          <a:xfrm rot="16200000" flipH="1">
            <a:off x="7970886" y="3913822"/>
            <a:ext cx="2219043" cy="1741305"/>
          </a:xfrm>
          <a:prstGeom prst="curvedConnector2">
            <a:avLst/>
          </a:prstGeom>
          <a:solidFill>
            <a:schemeClr val="accent1"/>
          </a:solidFill>
          <a:ln w="28575" cap="flat" cmpd="sng" algn="ctr">
            <a:solidFill>
              <a:srgbClr val="00B050"/>
            </a:solidFill>
            <a:prstDash val="solid"/>
            <a:round/>
            <a:headEnd type="arrow" w="med" len="med"/>
            <a:tailEnd type="arrow" w="med" len="med"/>
          </a:ln>
          <a:effectLst/>
        </p:spPr>
      </p:cxnSp>
      <p:sp>
        <p:nvSpPr>
          <p:cNvPr id="24" name="TextBox 23"/>
          <p:cNvSpPr txBox="1"/>
          <p:nvPr/>
        </p:nvSpPr>
        <p:spPr>
          <a:xfrm>
            <a:off x="8677443" y="4823307"/>
            <a:ext cx="1762790" cy="387798"/>
          </a:xfrm>
          <a:prstGeom prst="rect">
            <a:avLst/>
          </a:prstGeom>
          <a:noFill/>
        </p:spPr>
        <p:txBody>
          <a:bodyPr wrap="none" rtlCol="0">
            <a:spAutoFit/>
          </a:bodyPr>
          <a:lstStyle/>
          <a:p>
            <a:r>
              <a:rPr lang="en-US" sz="1920" dirty="0">
                <a:solidFill>
                  <a:srgbClr val="00B050"/>
                </a:solidFill>
                <a:latin typeface="Chalkboard" charset="0"/>
                <a:ea typeface="Chalkboard" charset="0"/>
                <a:cs typeface="Chalkboard" charset="0"/>
              </a:rPr>
              <a:t>Retrieval time</a:t>
            </a:r>
          </a:p>
        </p:txBody>
      </p:sp>
      <p:sp>
        <p:nvSpPr>
          <p:cNvPr id="30" name="Freeform 29"/>
          <p:cNvSpPr/>
          <p:nvPr/>
        </p:nvSpPr>
        <p:spPr bwMode="auto">
          <a:xfrm>
            <a:off x="7744571" y="2229651"/>
            <a:ext cx="1443162" cy="835582"/>
          </a:xfrm>
          <a:custGeom>
            <a:avLst/>
            <a:gdLst>
              <a:gd name="connsiteX0" fmla="*/ 1202634 w 1202634"/>
              <a:gd name="connsiteY0" fmla="*/ 696317 h 696317"/>
              <a:gd name="connsiteX1" fmla="*/ 725556 w 1202634"/>
              <a:gd name="connsiteY1" fmla="*/ 577 h 696317"/>
              <a:gd name="connsiteX2" fmla="*/ 0 w 1202634"/>
              <a:gd name="connsiteY2" fmla="*/ 567108 h 696317"/>
            </a:gdLst>
            <a:ahLst/>
            <a:cxnLst>
              <a:cxn ang="0">
                <a:pos x="connsiteX0" y="connsiteY0"/>
              </a:cxn>
              <a:cxn ang="0">
                <a:pos x="connsiteX1" y="connsiteY1"/>
              </a:cxn>
              <a:cxn ang="0">
                <a:pos x="connsiteX2" y="connsiteY2"/>
              </a:cxn>
            </a:cxnLst>
            <a:rect l="l" t="t" r="r" b="b"/>
            <a:pathLst>
              <a:path w="1202634" h="696317">
                <a:moveTo>
                  <a:pt x="1202634" y="696317"/>
                </a:moveTo>
                <a:cubicBezTo>
                  <a:pt x="1064314" y="359214"/>
                  <a:pt x="925995" y="22112"/>
                  <a:pt x="725556" y="577"/>
                </a:cubicBezTo>
                <a:cubicBezTo>
                  <a:pt x="525117" y="-20958"/>
                  <a:pt x="0" y="567108"/>
                  <a:pt x="0" y="567108"/>
                </a:cubicBezTo>
              </a:path>
            </a:pathLst>
          </a:custGeom>
          <a:noFill/>
          <a:ln w="28575" cap="flat" cmpd="sng" algn="ctr">
            <a:solidFill>
              <a:srgbClr val="FF0000"/>
            </a:solidFill>
            <a:prstDash val="solid"/>
            <a:round/>
            <a:headEnd type="arrow" w="med" len="med"/>
            <a:tailEnd type="arrow"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31" name="TextBox 30"/>
          <p:cNvSpPr txBox="1"/>
          <p:nvPr/>
        </p:nvSpPr>
        <p:spPr>
          <a:xfrm>
            <a:off x="5241635" y="2003590"/>
            <a:ext cx="3097130" cy="757772"/>
          </a:xfrm>
          <a:prstGeom prst="rect">
            <a:avLst/>
          </a:prstGeom>
          <a:noFill/>
        </p:spPr>
        <p:txBody>
          <a:bodyPr wrap="none" rtlCol="0">
            <a:spAutoFit/>
          </a:bodyPr>
          <a:lstStyle/>
          <a:p>
            <a:pPr algn="ctr"/>
            <a:r>
              <a:rPr lang="en-US" sz="2162" dirty="0">
                <a:solidFill>
                  <a:srgbClr val="FF0000"/>
                </a:solidFill>
                <a:latin typeface="Chalkboard" charset="0"/>
                <a:ea typeface="Chalkboard" charset="0"/>
                <a:cs typeface="Chalkboard" charset="0"/>
              </a:rPr>
              <a:t>Parse for dependencies</a:t>
            </a:r>
          </a:p>
          <a:p>
            <a:pPr algn="ctr"/>
            <a:r>
              <a:rPr lang="en-US" sz="2162" dirty="0">
                <a:solidFill>
                  <a:srgbClr val="FF0000"/>
                </a:solidFill>
                <a:latin typeface="Chalkboard" charset="0"/>
                <a:ea typeface="Chalkboard" charset="0"/>
                <a:cs typeface="Chalkboard" charset="0"/>
              </a:rPr>
              <a:t>(plugins)</a:t>
            </a:r>
          </a:p>
        </p:txBody>
      </p:sp>
      <p:sp>
        <p:nvSpPr>
          <p:cNvPr id="35" name="TextBox 34"/>
          <p:cNvSpPr txBox="1"/>
          <p:nvPr/>
        </p:nvSpPr>
        <p:spPr>
          <a:xfrm>
            <a:off x="10440233" y="2778524"/>
            <a:ext cx="2382896" cy="1090491"/>
          </a:xfrm>
          <a:prstGeom prst="rect">
            <a:avLst/>
          </a:prstGeom>
          <a:noFill/>
        </p:spPr>
        <p:txBody>
          <a:bodyPr wrap="none" rtlCol="0">
            <a:spAutoFit/>
          </a:bodyPr>
          <a:lstStyle/>
          <a:p>
            <a:r>
              <a:rPr lang="en-US" sz="2162" dirty="0">
                <a:latin typeface="Chalkboard" charset="0"/>
                <a:ea typeface="Chalkboard" charset="0"/>
                <a:cs typeface="Chalkboard" charset="0"/>
              </a:rPr>
              <a:t>Current data map</a:t>
            </a:r>
          </a:p>
          <a:p>
            <a:r>
              <a:rPr lang="en-US" sz="2162" dirty="0">
                <a:latin typeface="Chalkboard" charset="0"/>
                <a:ea typeface="Chalkboard" charset="0"/>
                <a:cs typeface="Chalkboard" charset="0"/>
              </a:rPr>
              <a:t>Usage patterns</a:t>
            </a:r>
          </a:p>
          <a:p>
            <a:r>
              <a:rPr lang="en-US" sz="2162" dirty="0">
                <a:latin typeface="Chalkboard" charset="0"/>
                <a:ea typeface="Chalkboard" charset="0"/>
                <a:cs typeface="Chalkboard" charset="0"/>
              </a:rPr>
              <a:t>Authorization</a:t>
            </a:r>
          </a:p>
        </p:txBody>
      </p:sp>
      <p:cxnSp>
        <p:nvCxnSpPr>
          <p:cNvPr id="37" name="Straight Arrow Connector 36"/>
          <p:cNvCxnSpPr/>
          <p:nvPr/>
        </p:nvCxnSpPr>
        <p:spPr bwMode="auto">
          <a:xfrm flipH="1">
            <a:off x="9998530" y="3309735"/>
            <a:ext cx="453938" cy="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23" name="Oval 22">
            <a:extLst>
              <a:ext uri="{FF2B5EF4-FFF2-40B4-BE49-F238E27FC236}">
                <a16:creationId xmlns:a16="http://schemas.microsoft.com/office/drawing/2014/main" id="{827FACA3-0BC9-F645-AA5C-3DB0C418CF62}"/>
              </a:ext>
            </a:extLst>
          </p:cNvPr>
          <p:cNvSpPr/>
          <p:nvPr/>
        </p:nvSpPr>
        <p:spPr bwMode="auto">
          <a:xfrm>
            <a:off x="6784799" y="2894253"/>
            <a:ext cx="1669441" cy="8636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938490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CC9947-BC37-4A42-8385-0EC2F93D5CC6}"/>
              </a:ext>
            </a:extLst>
          </p:cNvPr>
          <p:cNvSpPr>
            <a:spLocks noGrp="1"/>
          </p:cNvSpPr>
          <p:nvPr>
            <p:ph idx="1"/>
          </p:nvPr>
        </p:nvSpPr>
        <p:spPr/>
        <p:txBody>
          <a:bodyPr/>
          <a:lstStyle/>
          <a:p>
            <a:r>
              <a:rPr lang="en-US" sz="3200" dirty="0"/>
              <a:t>Dependencies</a:t>
            </a:r>
          </a:p>
          <a:p>
            <a:pPr lvl="1"/>
            <a:r>
              <a:rPr lang="en-US" sz="2400" dirty="0"/>
              <a:t>Support multiple methods via plugins</a:t>
            </a:r>
          </a:p>
          <a:p>
            <a:pPr lvl="1"/>
            <a:r>
              <a:rPr lang="en-US" sz="2400" dirty="0"/>
              <a:t>Typical ldd-like checks, others are active area of research</a:t>
            </a:r>
          </a:p>
          <a:p>
            <a:r>
              <a:rPr lang="en-US" sz="3200" dirty="0"/>
              <a:t>Accessibility</a:t>
            </a:r>
          </a:p>
          <a:p>
            <a:pPr lvl="1"/>
            <a:r>
              <a:rPr lang="en-US" sz="2400" dirty="0"/>
              <a:t>List of files and uid/gid or credential, return accessibility status for each file</a:t>
            </a:r>
          </a:p>
          <a:p>
            <a:pPr lvl="1"/>
            <a:r>
              <a:rPr lang="en-US" sz="2400" dirty="0"/>
              <a:t>Include temperature/location (e.g., hot/cached, warm/on disk), other metadata</a:t>
            </a:r>
          </a:p>
          <a:p>
            <a:r>
              <a:rPr lang="en-US" sz="3000" dirty="0"/>
              <a:t>Scheduling data</a:t>
            </a:r>
          </a:p>
          <a:p>
            <a:pPr lvl="1"/>
            <a:r>
              <a:rPr lang="en-US" sz="2400" dirty="0"/>
              <a:t>Time/cost to move specified files to given target locations (nodes, caches, temp)</a:t>
            </a:r>
          </a:p>
          <a:p>
            <a:r>
              <a:rPr lang="en-US" sz="3200" dirty="0"/>
              <a:t>Info queries</a:t>
            </a:r>
          </a:p>
          <a:p>
            <a:pPr lvl="1"/>
            <a:r>
              <a:rPr lang="en-US" sz="2400" dirty="0"/>
              <a:t>Available storage, unit of reservation (block size)</a:t>
            </a:r>
          </a:p>
          <a:p>
            <a:pPr lvl="1"/>
            <a:r>
              <a:rPr lang="en-US" sz="2400" dirty="0"/>
              <a:t>Storage strategies (striping patterns)</a:t>
            </a:r>
          </a:p>
          <a:p>
            <a:pPr lvl="1"/>
            <a:r>
              <a:rPr lang="en-US" sz="2400" dirty="0"/>
              <a:t>Capabilities (QoS levels, bandwidth, topology, co-located processes)</a:t>
            </a:r>
          </a:p>
          <a:p>
            <a:endParaRPr lang="en-US" sz="3200" dirty="0"/>
          </a:p>
        </p:txBody>
      </p:sp>
      <p:sp>
        <p:nvSpPr>
          <p:cNvPr id="2" name="Title 1">
            <a:extLst>
              <a:ext uri="{FF2B5EF4-FFF2-40B4-BE49-F238E27FC236}">
                <a16:creationId xmlns:a16="http://schemas.microsoft.com/office/drawing/2014/main" id="{190F330B-3813-CA4C-9634-F545ED99565F}"/>
              </a:ext>
            </a:extLst>
          </p:cNvPr>
          <p:cNvSpPr>
            <a:spLocks noGrp="1"/>
          </p:cNvSpPr>
          <p:nvPr>
            <p:ph type="title"/>
          </p:nvPr>
        </p:nvSpPr>
        <p:spPr/>
        <p:txBody>
          <a:bodyPr/>
          <a:lstStyle/>
          <a:p>
            <a:r>
              <a:rPr lang="en-US" dirty="0"/>
              <a:t>Relevant Storage Functions</a:t>
            </a:r>
          </a:p>
        </p:txBody>
      </p:sp>
      <p:sp>
        <p:nvSpPr>
          <p:cNvPr id="3" name="TextBox 2">
            <a:extLst>
              <a:ext uri="{FF2B5EF4-FFF2-40B4-BE49-F238E27FC236}">
                <a16:creationId xmlns:a16="http://schemas.microsoft.com/office/drawing/2014/main" id="{3BF4FE3F-DF96-D744-A06E-40502750BA6B}"/>
              </a:ext>
            </a:extLst>
          </p:cNvPr>
          <p:cNvSpPr txBox="1"/>
          <p:nvPr/>
        </p:nvSpPr>
        <p:spPr>
          <a:xfrm>
            <a:off x="5863520" y="1916963"/>
            <a:ext cx="2512226" cy="461665"/>
          </a:xfrm>
          <a:prstGeom prst="rect">
            <a:avLst/>
          </a:prstGeom>
          <a:noFill/>
        </p:spPr>
        <p:txBody>
          <a:bodyPr wrap="none" rtlCol="0">
            <a:spAutoFit/>
          </a:bodyPr>
          <a:lstStyle/>
          <a:p>
            <a:r>
              <a:rPr lang="en-US" sz="2400" i="1" dirty="0">
                <a:solidFill>
                  <a:srgbClr val="FF0000"/>
                </a:solidFill>
              </a:rPr>
              <a:t>(signatures TBD)</a:t>
            </a:r>
          </a:p>
        </p:txBody>
      </p:sp>
    </p:spTree>
    <p:extLst>
      <p:ext uri="{BB962C8B-B14F-4D97-AF65-F5344CB8AC3E}">
        <p14:creationId xmlns:p14="http://schemas.microsoft.com/office/powerpoint/2010/main" val="4185187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8DAD0A-5A1C-534B-A61B-7626131ABD33}"/>
              </a:ext>
            </a:extLst>
          </p:cNvPr>
          <p:cNvSpPr>
            <a:spLocks noGrp="1"/>
          </p:cNvSpPr>
          <p:nvPr>
            <p:ph idx="1"/>
          </p:nvPr>
        </p:nvSpPr>
        <p:spPr/>
        <p:txBody>
          <a:bodyPr/>
          <a:lstStyle/>
          <a:p>
            <a:r>
              <a:rPr lang="en-US" sz="3600" dirty="0"/>
              <a:t>PMIx_server_register_fabric</a:t>
            </a:r>
          </a:p>
          <a:p>
            <a:pPr lvl="1"/>
            <a:r>
              <a:rPr lang="en-US" sz="2800" dirty="0"/>
              <a:t>Obtain a handle to a specific fabric plane</a:t>
            </a:r>
          </a:p>
          <a:p>
            <a:pPr lvl="1"/>
            <a:r>
              <a:rPr lang="en-US" sz="2800" dirty="0"/>
              <a:t>Can specify plane by characteristics or name</a:t>
            </a:r>
          </a:p>
          <a:p>
            <a:pPr lvl="2"/>
            <a:r>
              <a:rPr lang="en-US" sz="2400" dirty="0"/>
              <a:t>Obtain available names via PMIx_Query</a:t>
            </a:r>
          </a:p>
          <a:p>
            <a:r>
              <a:rPr lang="en-US" sz="3600" dirty="0"/>
              <a:t>Pmix_server_deregister_fabric</a:t>
            </a:r>
          </a:p>
          <a:p>
            <a:pPr lvl="1"/>
            <a:r>
              <a:rPr lang="en-US" sz="2800" dirty="0"/>
              <a:t>Release the fabric handle</a:t>
            </a:r>
          </a:p>
          <a:p>
            <a:r>
              <a:rPr lang="en-US" sz="3600" dirty="0"/>
              <a:t>Terminology</a:t>
            </a:r>
          </a:p>
          <a:p>
            <a:pPr lvl="1"/>
            <a:r>
              <a:rPr lang="en-US" sz="2800" dirty="0"/>
              <a:t>Vertex: NIC or switch interface, can include metadata</a:t>
            </a:r>
          </a:p>
          <a:p>
            <a:pPr lvl="1"/>
            <a:r>
              <a:rPr lang="en-US" sz="2800" dirty="0"/>
              <a:t>Index: column or row in the cost matrix</a:t>
            </a:r>
          </a:p>
        </p:txBody>
      </p:sp>
      <p:sp>
        <p:nvSpPr>
          <p:cNvPr id="3" name="Title 2">
            <a:extLst>
              <a:ext uri="{FF2B5EF4-FFF2-40B4-BE49-F238E27FC236}">
                <a16:creationId xmlns:a16="http://schemas.microsoft.com/office/drawing/2014/main" id="{04BF127F-25B3-F44B-A54C-E9D4E93C117A}"/>
              </a:ext>
            </a:extLst>
          </p:cNvPr>
          <p:cNvSpPr>
            <a:spLocks noGrp="1"/>
          </p:cNvSpPr>
          <p:nvPr>
            <p:ph type="title"/>
          </p:nvPr>
        </p:nvSpPr>
        <p:spPr/>
        <p:txBody>
          <a:bodyPr/>
          <a:lstStyle/>
          <a:p>
            <a:r>
              <a:rPr lang="en-US" dirty="0"/>
              <a:t>Relevant Fabric Functions</a:t>
            </a:r>
          </a:p>
        </p:txBody>
      </p:sp>
      <p:sp>
        <p:nvSpPr>
          <p:cNvPr id="4" name="TextBox 3">
            <a:extLst>
              <a:ext uri="{FF2B5EF4-FFF2-40B4-BE49-F238E27FC236}">
                <a16:creationId xmlns:a16="http://schemas.microsoft.com/office/drawing/2014/main" id="{F808F9A7-CE6F-9E47-AF51-1EE8C3BCB65D}"/>
              </a:ext>
            </a:extLst>
          </p:cNvPr>
          <p:cNvSpPr txBox="1"/>
          <p:nvPr/>
        </p:nvSpPr>
        <p:spPr>
          <a:xfrm>
            <a:off x="8119786" y="2133603"/>
            <a:ext cx="4911922" cy="707886"/>
          </a:xfrm>
          <a:prstGeom prst="rect">
            <a:avLst/>
          </a:prstGeom>
          <a:noFill/>
        </p:spPr>
        <p:txBody>
          <a:bodyPr wrap="none" rtlCol="0">
            <a:spAutoFit/>
          </a:bodyPr>
          <a:lstStyle/>
          <a:p>
            <a:r>
              <a:rPr lang="en-US" sz="2000" dirty="0">
                <a:solidFill>
                  <a:srgbClr val="FF0000"/>
                </a:solidFill>
              </a:rPr>
              <a:t>pmix_fabric_t *fabric,</a:t>
            </a:r>
          </a:p>
          <a:p>
            <a:r>
              <a:rPr lang="en-US" sz="2000" dirty="0">
                <a:solidFill>
                  <a:srgbClr val="FF0000"/>
                </a:solidFill>
              </a:rPr>
              <a:t>const pmix_info_t directives[], size_t ndirs</a:t>
            </a:r>
          </a:p>
        </p:txBody>
      </p:sp>
      <p:sp>
        <p:nvSpPr>
          <p:cNvPr id="5" name="TextBox 4">
            <a:extLst>
              <a:ext uri="{FF2B5EF4-FFF2-40B4-BE49-F238E27FC236}">
                <a16:creationId xmlns:a16="http://schemas.microsoft.com/office/drawing/2014/main" id="{8B0C7734-0ECB-A442-A58B-347DDE51B4AD}"/>
              </a:ext>
            </a:extLst>
          </p:cNvPr>
          <p:cNvSpPr txBox="1"/>
          <p:nvPr/>
        </p:nvSpPr>
        <p:spPr>
          <a:xfrm>
            <a:off x="8119786" y="4408409"/>
            <a:ext cx="2505814" cy="400110"/>
          </a:xfrm>
          <a:prstGeom prst="rect">
            <a:avLst/>
          </a:prstGeom>
          <a:noFill/>
        </p:spPr>
        <p:txBody>
          <a:bodyPr wrap="none" rtlCol="0">
            <a:spAutoFit/>
          </a:bodyPr>
          <a:lstStyle/>
          <a:p>
            <a:r>
              <a:rPr lang="en-US" sz="2000" dirty="0">
                <a:solidFill>
                  <a:srgbClr val="FF0000"/>
                </a:solidFill>
              </a:rPr>
              <a:t>pmix_fabric_t *fabric</a:t>
            </a:r>
          </a:p>
        </p:txBody>
      </p:sp>
      <p:sp>
        <p:nvSpPr>
          <p:cNvPr id="6" name="TextBox 5">
            <a:extLst>
              <a:ext uri="{FF2B5EF4-FFF2-40B4-BE49-F238E27FC236}">
                <a16:creationId xmlns:a16="http://schemas.microsoft.com/office/drawing/2014/main" id="{2EDBAC54-EE19-B64A-9A70-C0A0990F6A4C}"/>
              </a:ext>
            </a:extLst>
          </p:cNvPr>
          <p:cNvSpPr txBox="1"/>
          <p:nvPr/>
        </p:nvSpPr>
        <p:spPr>
          <a:xfrm>
            <a:off x="8709286" y="6632031"/>
            <a:ext cx="5093980" cy="1200329"/>
          </a:xfrm>
          <a:prstGeom prst="rect">
            <a:avLst/>
          </a:prstGeom>
          <a:noFill/>
        </p:spPr>
        <p:txBody>
          <a:bodyPr wrap="square" rtlCol="0">
            <a:spAutoFit/>
          </a:bodyPr>
          <a:lstStyle/>
          <a:p>
            <a:pPr algn="ctr"/>
            <a:r>
              <a:rPr lang="en-US" sz="2400" i="1" dirty="0">
                <a:solidFill>
                  <a:srgbClr val="FF0000"/>
                </a:solidFill>
              </a:rPr>
              <a:t>Correspondence changes as interfaces fail, go offline, return as entire cost matrix is updated by FM!</a:t>
            </a:r>
          </a:p>
        </p:txBody>
      </p:sp>
    </p:spTree>
    <p:extLst>
      <p:ext uri="{BB962C8B-B14F-4D97-AF65-F5344CB8AC3E}">
        <p14:creationId xmlns:p14="http://schemas.microsoft.com/office/powerpoint/2010/main" val="14715438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7167DE-114D-7D44-A053-4409E3233CF9}"/>
              </a:ext>
            </a:extLst>
          </p:cNvPr>
          <p:cNvSpPr>
            <a:spLocks noGrp="1"/>
          </p:cNvSpPr>
          <p:nvPr>
            <p:ph idx="1"/>
          </p:nvPr>
        </p:nvSpPr>
        <p:spPr/>
        <p:txBody>
          <a:bodyPr/>
          <a:lstStyle/>
          <a:p>
            <a:r>
              <a:rPr lang="en-US" sz="3600" dirty="0"/>
              <a:t>Fabric plane handle tracks revision</a:t>
            </a:r>
          </a:p>
          <a:p>
            <a:r>
              <a:rPr lang="en-US" sz="3600" dirty="0"/>
              <a:t>Matrix updates</a:t>
            </a:r>
          </a:p>
          <a:p>
            <a:pPr lvl="1"/>
            <a:r>
              <a:rPr lang="en-US" sz="2800" dirty="0"/>
              <a:t>Occur in thread-safe event</a:t>
            </a:r>
          </a:p>
          <a:p>
            <a:pPr lvl="1"/>
            <a:r>
              <a:rPr lang="en-US" sz="2800" dirty="0"/>
              <a:t>Increment matrix revision</a:t>
            </a:r>
          </a:p>
          <a:p>
            <a:r>
              <a:rPr lang="en-US" sz="3600" dirty="0"/>
              <a:t>Functions that access cost data</a:t>
            </a:r>
          </a:p>
          <a:p>
            <a:pPr lvl="1"/>
            <a:r>
              <a:rPr lang="en-US" sz="2800" dirty="0"/>
              <a:t>Execute in thread-safe event</a:t>
            </a:r>
          </a:p>
          <a:p>
            <a:pPr lvl="1"/>
            <a:r>
              <a:rPr lang="en-US" sz="2800" dirty="0"/>
              <a:t>Check handle version against matrix version</a:t>
            </a:r>
          </a:p>
          <a:p>
            <a:pPr lvl="1"/>
            <a:r>
              <a:rPr lang="en-US" sz="2800" dirty="0"/>
              <a:t>Return PMIX_FABRIC_UPDATED if mismatch</a:t>
            </a:r>
          </a:p>
          <a:p>
            <a:r>
              <a:rPr lang="en-US" sz="3600" dirty="0"/>
              <a:t>PMIx_server_update_fabric</a:t>
            </a:r>
          </a:p>
          <a:p>
            <a:pPr lvl="1"/>
            <a:r>
              <a:rPr lang="en-US" sz="2800" dirty="0"/>
              <a:t>Syncs version level of handle to matrix</a:t>
            </a:r>
          </a:p>
        </p:txBody>
      </p:sp>
      <p:sp>
        <p:nvSpPr>
          <p:cNvPr id="3" name="Title 2">
            <a:extLst>
              <a:ext uri="{FF2B5EF4-FFF2-40B4-BE49-F238E27FC236}">
                <a16:creationId xmlns:a16="http://schemas.microsoft.com/office/drawing/2014/main" id="{5A4285AF-5EFF-ED43-80C6-9EDD7C58DB90}"/>
              </a:ext>
            </a:extLst>
          </p:cNvPr>
          <p:cNvSpPr>
            <a:spLocks noGrp="1"/>
          </p:cNvSpPr>
          <p:nvPr>
            <p:ph type="title"/>
          </p:nvPr>
        </p:nvSpPr>
        <p:spPr/>
        <p:txBody>
          <a:bodyPr/>
          <a:lstStyle/>
          <a:p>
            <a:r>
              <a:rPr lang="en-US" dirty="0"/>
              <a:t>Dealing With Updates</a:t>
            </a:r>
          </a:p>
        </p:txBody>
      </p:sp>
      <p:sp>
        <p:nvSpPr>
          <p:cNvPr id="4" name="TextBox 3">
            <a:extLst>
              <a:ext uri="{FF2B5EF4-FFF2-40B4-BE49-F238E27FC236}">
                <a16:creationId xmlns:a16="http://schemas.microsoft.com/office/drawing/2014/main" id="{3CEB8270-AA40-BD4F-B395-21A75167B046}"/>
              </a:ext>
            </a:extLst>
          </p:cNvPr>
          <p:cNvSpPr txBox="1"/>
          <p:nvPr/>
        </p:nvSpPr>
        <p:spPr>
          <a:xfrm>
            <a:off x="7315200" y="6836816"/>
            <a:ext cx="2505814" cy="400110"/>
          </a:xfrm>
          <a:prstGeom prst="rect">
            <a:avLst/>
          </a:prstGeom>
          <a:noFill/>
        </p:spPr>
        <p:txBody>
          <a:bodyPr wrap="none" rtlCol="0">
            <a:spAutoFit/>
          </a:bodyPr>
          <a:lstStyle/>
          <a:p>
            <a:r>
              <a:rPr lang="en-US" sz="2000" dirty="0">
                <a:solidFill>
                  <a:srgbClr val="FF0000"/>
                </a:solidFill>
              </a:rPr>
              <a:t>pmix_fabric_t *fabric</a:t>
            </a:r>
          </a:p>
        </p:txBody>
      </p:sp>
    </p:spTree>
    <p:extLst>
      <p:ext uri="{BB962C8B-B14F-4D97-AF65-F5344CB8AC3E}">
        <p14:creationId xmlns:p14="http://schemas.microsoft.com/office/powerpoint/2010/main" val="4797423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90A2C4-0BB5-D248-856C-B71350CA2BED}"/>
              </a:ext>
            </a:extLst>
          </p:cNvPr>
          <p:cNvSpPr>
            <a:spLocks noGrp="1"/>
          </p:cNvSpPr>
          <p:nvPr>
            <p:ph idx="1"/>
          </p:nvPr>
        </p:nvSpPr>
        <p:spPr/>
        <p:txBody>
          <a:bodyPr/>
          <a:lstStyle/>
          <a:p>
            <a:r>
              <a:rPr lang="en-US" sz="3200" dirty="0"/>
              <a:t>PMIx_server_get_num_vertices</a:t>
            </a:r>
          </a:p>
          <a:p>
            <a:pPr lvl="1"/>
            <a:r>
              <a:rPr lang="en-US" sz="2400" dirty="0"/>
              <a:t>Get number of vertices in the provided fabric plane</a:t>
            </a:r>
          </a:p>
          <a:p>
            <a:r>
              <a:rPr lang="en-US" sz="3200" dirty="0"/>
              <a:t>PMIx_server_get_comm_cost</a:t>
            </a:r>
          </a:p>
          <a:p>
            <a:pPr lvl="1"/>
            <a:r>
              <a:rPr lang="en-US" sz="2400" dirty="0"/>
              <a:t>Obtain relative communication cost for sending message from src to dest across provided plane</a:t>
            </a:r>
          </a:p>
          <a:p>
            <a:r>
              <a:rPr lang="en-US" sz="3200" dirty="0"/>
              <a:t>PMIx_server_get_vertex_info</a:t>
            </a:r>
          </a:p>
          <a:p>
            <a:pPr lvl="1"/>
            <a:r>
              <a:rPr lang="en-US" sz="2400" dirty="0"/>
              <a:t>Given index, get interface metadata and name of node/switch hosting it</a:t>
            </a:r>
          </a:p>
          <a:p>
            <a:r>
              <a:rPr lang="en-US" sz="3200" dirty="0"/>
              <a:t>PMIx_server_get_index</a:t>
            </a:r>
          </a:p>
          <a:p>
            <a:pPr lvl="1"/>
            <a:r>
              <a:rPr lang="en-US" sz="2400" dirty="0"/>
              <a:t>Given vertex, get matrix index and name of node/switch hosting it</a:t>
            </a:r>
          </a:p>
        </p:txBody>
      </p:sp>
      <p:sp>
        <p:nvSpPr>
          <p:cNvPr id="3" name="Title 2">
            <a:extLst>
              <a:ext uri="{FF2B5EF4-FFF2-40B4-BE49-F238E27FC236}">
                <a16:creationId xmlns:a16="http://schemas.microsoft.com/office/drawing/2014/main" id="{ED31AD08-96AF-5A46-B1EA-A448279F2216}"/>
              </a:ext>
            </a:extLst>
          </p:cNvPr>
          <p:cNvSpPr>
            <a:spLocks noGrp="1"/>
          </p:cNvSpPr>
          <p:nvPr>
            <p:ph type="title"/>
          </p:nvPr>
        </p:nvSpPr>
        <p:spPr/>
        <p:txBody>
          <a:bodyPr/>
          <a:lstStyle/>
          <a:p>
            <a:r>
              <a:rPr lang="en-US" dirty="0"/>
              <a:t>Relevant Fabric Functions</a:t>
            </a:r>
          </a:p>
        </p:txBody>
      </p:sp>
      <p:sp>
        <p:nvSpPr>
          <p:cNvPr id="4" name="TextBox 3">
            <a:extLst>
              <a:ext uri="{FF2B5EF4-FFF2-40B4-BE49-F238E27FC236}">
                <a16:creationId xmlns:a16="http://schemas.microsoft.com/office/drawing/2014/main" id="{86EAC242-4427-4C43-9F8C-F605366216E0}"/>
              </a:ext>
            </a:extLst>
          </p:cNvPr>
          <p:cNvSpPr txBox="1"/>
          <p:nvPr/>
        </p:nvSpPr>
        <p:spPr>
          <a:xfrm>
            <a:off x="7281907" y="2233351"/>
            <a:ext cx="4426212" cy="400110"/>
          </a:xfrm>
          <a:prstGeom prst="rect">
            <a:avLst/>
          </a:prstGeom>
          <a:noFill/>
        </p:spPr>
        <p:txBody>
          <a:bodyPr wrap="none" rtlCol="0">
            <a:spAutoFit/>
          </a:bodyPr>
          <a:lstStyle/>
          <a:p>
            <a:r>
              <a:rPr lang="en-US" sz="2000" dirty="0">
                <a:solidFill>
                  <a:srgbClr val="FF0000"/>
                </a:solidFill>
              </a:rPr>
              <a:t>pmix_fabric_t *fabric, uint32_t *nverts</a:t>
            </a:r>
          </a:p>
        </p:txBody>
      </p:sp>
      <p:sp>
        <p:nvSpPr>
          <p:cNvPr id="5" name="TextBox 4">
            <a:extLst>
              <a:ext uri="{FF2B5EF4-FFF2-40B4-BE49-F238E27FC236}">
                <a16:creationId xmlns:a16="http://schemas.microsoft.com/office/drawing/2014/main" id="{A87D6ED5-C4CC-2840-9BFB-75C1B1498FB2}"/>
              </a:ext>
            </a:extLst>
          </p:cNvPr>
          <p:cNvSpPr txBox="1"/>
          <p:nvPr/>
        </p:nvSpPr>
        <p:spPr>
          <a:xfrm>
            <a:off x="6898789" y="3133318"/>
            <a:ext cx="4809330" cy="707886"/>
          </a:xfrm>
          <a:prstGeom prst="rect">
            <a:avLst/>
          </a:prstGeom>
          <a:noFill/>
        </p:spPr>
        <p:txBody>
          <a:bodyPr wrap="none" rtlCol="0">
            <a:spAutoFit/>
          </a:bodyPr>
          <a:lstStyle/>
          <a:p>
            <a:r>
              <a:rPr lang="en-US" sz="2000" dirty="0">
                <a:solidFill>
                  <a:srgbClr val="FF0000"/>
                </a:solidFill>
              </a:rPr>
              <a:t>pmix_fabric_t *fabric,</a:t>
            </a:r>
          </a:p>
          <a:p>
            <a:r>
              <a:rPr lang="en-US" sz="2000" dirty="0">
                <a:solidFill>
                  <a:srgbClr val="FF0000"/>
                </a:solidFill>
              </a:rPr>
              <a:t>uint32_t src, uint32_t dest, uint16_t *cost</a:t>
            </a:r>
          </a:p>
        </p:txBody>
      </p:sp>
      <p:sp>
        <p:nvSpPr>
          <p:cNvPr id="6" name="TextBox 5">
            <a:extLst>
              <a:ext uri="{FF2B5EF4-FFF2-40B4-BE49-F238E27FC236}">
                <a16:creationId xmlns:a16="http://schemas.microsoft.com/office/drawing/2014/main" id="{DDE1868A-527F-4449-9972-368126C3B7E0}"/>
              </a:ext>
            </a:extLst>
          </p:cNvPr>
          <p:cNvSpPr txBox="1"/>
          <p:nvPr/>
        </p:nvSpPr>
        <p:spPr>
          <a:xfrm>
            <a:off x="6961306" y="4486976"/>
            <a:ext cx="4684296" cy="707886"/>
          </a:xfrm>
          <a:prstGeom prst="rect">
            <a:avLst/>
          </a:prstGeom>
          <a:noFill/>
        </p:spPr>
        <p:txBody>
          <a:bodyPr wrap="none" rtlCol="0">
            <a:spAutoFit/>
          </a:bodyPr>
          <a:lstStyle/>
          <a:p>
            <a:r>
              <a:rPr lang="en-US" sz="2000" dirty="0">
                <a:solidFill>
                  <a:srgbClr val="FF0000"/>
                </a:solidFill>
              </a:rPr>
              <a:t>pmix_fabric_t *fabric, uint32_t i,</a:t>
            </a:r>
          </a:p>
          <a:p>
            <a:r>
              <a:rPr lang="en-US" sz="2000" dirty="0">
                <a:solidFill>
                  <a:srgbClr val="FF0000"/>
                </a:solidFill>
              </a:rPr>
              <a:t>pmix_value_t *vertex, char **nodename</a:t>
            </a:r>
          </a:p>
        </p:txBody>
      </p:sp>
      <p:sp>
        <p:nvSpPr>
          <p:cNvPr id="7" name="TextBox 6">
            <a:extLst>
              <a:ext uri="{FF2B5EF4-FFF2-40B4-BE49-F238E27FC236}">
                <a16:creationId xmlns:a16="http://schemas.microsoft.com/office/drawing/2014/main" id="{6A2BBA88-8382-3042-A34D-768C010F3C78}"/>
              </a:ext>
            </a:extLst>
          </p:cNvPr>
          <p:cNvSpPr txBox="1"/>
          <p:nvPr/>
        </p:nvSpPr>
        <p:spPr>
          <a:xfrm>
            <a:off x="6071017" y="5559223"/>
            <a:ext cx="5096267" cy="707886"/>
          </a:xfrm>
          <a:prstGeom prst="rect">
            <a:avLst/>
          </a:prstGeom>
          <a:noFill/>
        </p:spPr>
        <p:txBody>
          <a:bodyPr wrap="none" rtlCol="0">
            <a:spAutoFit/>
          </a:bodyPr>
          <a:lstStyle/>
          <a:p>
            <a:r>
              <a:rPr lang="en-US" sz="2000" dirty="0">
                <a:solidFill>
                  <a:srgbClr val="FF0000"/>
                </a:solidFill>
              </a:rPr>
              <a:t>pmix_fabric_t *fabric, pmix_value_t *vertex,</a:t>
            </a:r>
          </a:p>
          <a:p>
            <a:r>
              <a:rPr lang="en-US" sz="2000" dirty="0">
                <a:solidFill>
                  <a:srgbClr val="FF0000"/>
                </a:solidFill>
              </a:rPr>
              <a:t>uint32_t *i, char **nodename</a:t>
            </a:r>
          </a:p>
        </p:txBody>
      </p:sp>
      <p:sp>
        <p:nvSpPr>
          <p:cNvPr id="8" name="TextBox 7">
            <a:extLst>
              <a:ext uri="{FF2B5EF4-FFF2-40B4-BE49-F238E27FC236}">
                <a16:creationId xmlns:a16="http://schemas.microsoft.com/office/drawing/2014/main" id="{E6C9BFF5-E0C1-9F41-8BFE-C5ADCED46429}"/>
              </a:ext>
            </a:extLst>
          </p:cNvPr>
          <p:cNvSpPr txBox="1"/>
          <p:nvPr/>
        </p:nvSpPr>
        <p:spPr>
          <a:xfrm>
            <a:off x="2233534" y="6697437"/>
            <a:ext cx="10538085" cy="1384995"/>
          </a:xfrm>
          <a:prstGeom prst="rect">
            <a:avLst/>
          </a:prstGeom>
          <a:noFill/>
        </p:spPr>
        <p:txBody>
          <a:bodyPr wrap="square" rtlCol="0">
            <a:spAutoFit/>
          </a:bodyPr>
          <a:lstStyle/>
          <a:p>
            <a:r>
              <a:rPr lang="en-US" sz="2800" i="1" dirty="0">
                <a:solidFill>
                  <a:srgbClr val="0070C0"/>
                </a:solidFill>
              </a:rPr>
              <a:t>Open issue: query/return blocks of results – e.g., “give me 100 nodes with minimum relative comm cost”? May prove too complex a query due to number of constraint options.</a:t>
            </a:r>
          </a:p>
        </p:txBody>
      </p:sp>
    </p:spTree>
    <p:extLst>
      <p:ext uri="{BB962C8B-B14F-4D97-AF65-F5344CB8AC3E}">
        <p14:creationId xmlns:p14="http://schemas.microsoft.com/office/powerpoint/2010/main" val="29541346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F71ACC-1057-2D46-925B-310BDB003C6F}"/>
              </a:ext>
            </a:extLst>
          </p:cNvPr>
          <p:cNvSpPr>
            <a:spLocks noGrp="1"/>
          </p:cNvSpPr>
          <p:nvPr>
            <p:ph idx="1"/>
          </p:nvPr>
        </p:nvSpPr>
        <p:spPr/>
        <p:txBody>
          <a:bodyPr/>
          <a:lstStyle/>
          <a:p>
            <a:r>
              <a:rPr lang="en-US" sz="3600" dirty="0"/>
              <a:t>Extend your previous server using the ”test” fabric component</a:t>
            </a:r>
          </a:p>
          <a:p>
            <a:pPr lvl="1"/>
            <a:r>
              <a:rPr lang="en-US" sz="3000" dirty="0" err="1"/>
              <a:t>PMIX_MCA_pnet</a:t>
            </a:r>
            <a:r>
              <a:rPr lang="en-US" sz="3000" dirty="0"/>
              <a:t>=test</a:t>
            </a:r>
          </a:p>
          <a:p>
            <a:pPr lvl="1"/>
            <a:r>
              <a:rPr lang="en-US" sz="3000" dirty="0" err="1"/>
              <a:t>PMIX_MCA_pnet_test_nverts</a:t>
            </a:r>
            <a:r>
              <a:rPr lang="en-US" sz="3000" dirty="0"/>
              <a:t>=nodes:5;plane:d:3</a:t>
            </a:r>
          </a:p>
          <a:p>
            <a:r>
              <a:rPr lang="en-US" sz="3600" dirty="0"/>
              <a:t>Collect the inventory</a:t>
            </a:r>
          </a:p>
          <a:p>
            <a:r>
              <a:rPr lang="en-US" sz="3600" dirty="0"/>
              <a:t>How many NICs are in the system?</a:t>
            </a:r>
          </a:p>
          <a:p>
            <a:r>
              <a:rPr lang="en-US" sz="3600" dirty="0"/>
              <a:t>Print the communication costs between them</a:t>
            </a:r>
          </a:p>
          <a:p>
            <a:r>
              <a:rPr lang="en-US" sz="3600" dirty="0"/>
              <a:t>What vertex info is available for index 3?</a:t>
            </a:r>
          </a:p>
          <a:p>
            <a:r>
              <a:rPr lang="en-US" sz="3600" dirty="0"/>
              <a:t>What is the index of the 1</a:t>
            </a:r>
            <a:r>
              <a:rPr lang="en-US" sz="3600" baseline="30000" dirty="0"/>
              <a:t>st</a:t>
            </a:r>
            <a:r>
              <a:rPr lang="en-US" sz="3600" dirty="0"/>
              <a:t> NIC on node “test001”?</a:t>
            </a:r>
          </a:p>
        </p:txBody>
      </p:sp>
      <p:sp>
        <p:nvSpPr>
          <p:cNvPr id="3" name="Title 2">
            <a:extLst>
              <a:ext uri="{FF2B5EF4-FFF2-40B4-BE49-F238E27FC236}">
                <a16:creationId xmlns:a16="http://schemas.microsoft.com/office/drawing/2014/main" id="{97BB8DCA-5347-3E41-9D53-51FEA4EF2FBD}"/>
              </a:ext>
            </a:extLst>
          </p:cNvPr>
          <p:cNvSpPr>
            <a:spLocks noGrp="1"/>
          </p:cNvSpPr>
          <p:nvPr>
            <p:ph type="title"/>
          </p:nvPr>
        </p:nvSpPr>
        <p:spPr/>
        <p:txBody>
          <a:bodyPr/>
          <a:lstStyle/>
          <a:p>
            <a:r>
              <a:rPr lang="en-US" dirty="0"/>
              <a:t>Exercise 2: Scheduler Support</a:t>
            </a:r>
          </a:p>
        </p:txBody>
      </p:sp>
    </p:spTree>
    <p:extLst>
      <p:ext uri="{BB962C8B-B14F-4D97-AF65-F5344CB8AC3E}">
        <p14:creationId xmlns:p14="http://schemas.microsoft.com/office/powerpoint/2010/main" val="3275851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2B9160-A036-AA47-9563-047D9D4507D4}"/>
              </a:ext>
            </a:extLst>
          </p:cNvPr>
          <p:cNvSpPr>
            <a:spLocks noGrp="1"/>
          </p:cNvSpPr>
          <p:nvPr>
            <p:ph idx="1"/>
          </p:nvPr>
        </p:nvSpPr>
        <p:spPr/>
        <p:txBody>
          <a:bodyPr/>
          <a:lstStyle/>
          <a:p>
            <a:r>
              <a:rPr lang="en-US" sz="3600" dirty="0"/>
              <a:t>Storage requests</a:t>
            </a:r>
          </a:p>
          <a:p>
            <a:pPr lvl="1"/>
            <a:r>
              <a:rPr lang="en-US" sz="2800" dirty="0"/>
              <a:t>Request pre-position/cache data</a:t>
            </a:r>
          </a:p>
          <a:p>
            <a:pPr lvl="1"/>
            <a:r>
              <a:rPr lang="en-US" sz="2800" dirty="0"/>
              <a:t>Allocate storage resources</a:t>
            </a:r>
          </a:p>
          <a:p>
            <a:r>
              <a:rPr lang="en-US" sz="3600" dirty="0"/>
              <a:t>Fabric requests</a:t>
            </a:r>
          </a:p>
          <a:p>
            <a:pPr lvl="1"/>
            <a:r>
              <a:rPr lang="en-US" sz="2800" dirty="0"/>
              <a:t>Obtain fabric info for application</a:t>
            </a:r>
          </a:p>
          <a:p>
            <a:pPr lvl="2"/>
            <a:r>
              <a:rPr lang="en-US" sz="2400" dirty="0"/>
              <a:t>Endpoints, network coordinates, etc.</a:t>
            </a:r>
          </a:p>
          <a:p>
            <a:pPr lvl="1"/>
            <a:r>
              <a:rPr lang="en-US" sz="2800" dirty="0"/>
              <a:t>Set fabric configuration</a:t>
            </a:r>
          </a:p>
          <a:p>
            <a:pPr lvl="2"/>
            <a:r>
              <a:rPr lang="en-US" sz="2400" dirty="0"/>
              <a:t>Software-defined topologies, QoS, etc.</a:t>
            </a:r>
          </a:p>
          <a:p>
            <a:pPr lvl="1"/>
            <a:r>
              <a:rPr lang="en-US" sz="2800" dirty="0"/>
              <a:t>Obtain security credentials</a:t>
            </a:r>
          </a:p>
          <a:p>
            <a:r>
              <a:rPr lang="en-US" sz="3600" dirty="0"/>
              <a:t>Collect envars to forward</a:t>
            </a:r>
          </a:p>
        </p:txBody>
      </p:sp>
      <p:sp>
        <p:nvSpPr>
          <p:cNvPr id="3" name="Title 2">
            <a:extLst>
              <a:ext uri="{FF2B5EF4-FFF2-40B4-BE49-F238E27FC236}">
                <a16:creationId xmlns:a16="http://schemas.microsoft.com/office/drawing/2014/main" id="{7C4E3A14-7CE0-864D-AF82-A31DF5F77D11}"/>
              </a:ext>
            </a:extLst>
          </p:cNvPr>
          <p:cNvSpPr>
            <a:spLocks noGrp="1"/>
          </p:cNvSpPr>
          <p:nvPr>
            <p:ph type="title"/>
          </p:nvPr>
        </p:nvSpPr>
        <p:spPr/>
        <p:txBody>
          <a:bodyPr/>
          <a:lstStyle/>
          <a:p>
            <a:r>
              <a:rPr lang="en-US" dirty="0"/>
              <a:t>Stage 2: Launch Prep</a:t>
            </a:r>
          </a:p>
        </p:txBody>
      </p:sp>
      <p:pic>
        <p:nvPicPr>
          <p:cNvPr id="4" name="Picture 3">
            <a:extLst>
              <a:ext uri="{FF2B5EF4-FFF2-40B4-BE49-F238E27FC236}">
                <a16:creationId xmlns:a16="http://schemas.microsoft.com/office/drawing/2014/main" id="{29FC4C39-189D-0441-ACE0-25CFB6DDB57A}"/>
              </a:ext>
            </a:extLst>
          </p:cNvPr>
          <p:cNvPicPr>
            <a:picLocks noChangeAspect="1"/>
          </p:cNvPicPr>
          <p:nvPr/>
        </p:nvPicPr>
        <p:blipFill>
          <a:blip r:embed="rId3"/>
          <a:stretch>
            <a:fillRect/>
          </a:stretch>
        </p:blipFill>
        <p:spPr>
          <a:xfrm>
            <a:off x="9553574" y="2553324"/>
            <a:ext cx="4406901" cy="3810002"/>
          </a:xfrm>
          <a:prstGeom prst="rect">
            <a:avLst/>
          </a:prstGeom>
        </p:spPr>
      </p:pic>
      <p:sp>
        <p:nvSpPr>
          <p:cNvPr id="5" name="Rectangle 4">
            <a:extLst>
              <a:ext uri="{FF2B5EF4-FFF2-40B4-BE49-F238E27FC236}">
                <a16:creationId xmlns:a16="http://schemas.microsoft.com/office/drawing/2014/main" id="{2739986F-1D21-B64C-83A1-6D352A7B5513}"/>
              </a:ext>
            </a:extLst>
          </p:cNvPr>
          <p:cNvSpPr/>
          <p:nvPr/>
        </p:nvSpPr>
        <p:spPr bwMode="auto">
          <a:xfrm>
            <a:off x="11456083" y="4690785"/>
            <a:ext cx="1273214" cy="53243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2" tIns="45720" rIns="91442" bIns="45720" numCol="1" rtlCol="0" anchor="t" anchorCtr="0" compatLnSpc="1">
            <a:prstTxWarp prst="textNoShape">
              <a:avLst/>
            </a:prstTxWarp>
          </a:bodyPr>
          <a:lstStyle/>
          <a:p>
            <a:pPr defTabSz="914378"/>
            <a:endParaRPr lang="en-US" sz="2400" dirty="0">
              <a:latin typeface="Arial" pitchFamily="-65" charset="0"/>
              <a:ea typeface="ＭＳ Ｐゴシック" pitchFamily="-65" charset="-128"/>
              <a:cs typeface="ＭＳ Ｐゴシック" pitchFamily="-65" charset="-128"/>
            </a:endParaRPr>
          </a:p>
        </p:txBody>
      </p:sp>
      <p:sp>
        <p:nvSpPr>
          <p:cNvPr id="6" name="TextBox 5">
            <a:extLst>
              <a:ext uri="{FF2B5EF4-FFF2-40B4-BE49-F238E27FC236}">
                <a16:creationId xmlns:a16="http://schemas.microsoft.com/office/drawing/2014/main" id="{C6B7F7E8-890B-BE49-BE95-B74F6FAAF9B6}"/>
              </a:ext>
            </a:extLst>
          </p:cNvPr>
          <p:cNvSpPr txBox="1"/>
          <p:nvPr/>
        </p:nvSpPr>
        <p:spPr>
          <a:xfrm>
            <a:off x="11428670" y="4783383"/>
            <a:ext cx="1713054" cy="584775"/>
          </a:xfrm>
          <a:prstGeom prst="rect">
            <a:avLst/>
          </a:prstGeom>
          <a:noFill/>
        </p:spPr>
        <p:txBody>
          <a:bodyPr wrap="square" rtlCol="0">
            <a:spAutoFit/>
          </a:bodyPr>
          <a:lstStyle/>
          <a:p>
            <a:pPr algn="ctr"/>
            <a:r>
              <a:rPr lang="en-US" sz="1600" dirty="0"/>
              <a:t>Obtain/set fabric configuration</a:t>
            </a:r>
          </a:p>
        </p:txBody>
      </p:sp>
    </p:spTree>
    <p:extLst>
      <p:ext uri="{BB962C8B-B14F-4D97-AF65-F5344CB8AC3E}">
        <p14:creationId xmlns:p14="http://schemas.microsoft.com/office/powerpoint/2010/main" val="30321114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1BC2DB-D2DA-8745-9146-C0C3A094682C}"/>
              </a:ext>
            </a:extLst>
          </p:cNvPr>
          <p:cNvSpPr>
            <a:spLocks noGrp="1"/>
          </p:cNvSpPr>
          <p:nvPr>
            <p:ph idx="1"/>
          </p:nvPr>
        </p:nvSpPr>
        <p:spPr/>
        <p:txBody>
          <a:bodyPr/>
          <a:lstStyle/>
          <a:p>
            <a:r>
              <a:rPr lang="en-US" sz="4400" dirty="0"/>
              <a:t>Shift data</a:t>
            </a:r>
          </a:p>
          <a:p>
            <a:pPr lvl="1"/>
            <a:r>
              <a:rPr lang="en-US" sz="3600" dirty="0"/>
              <a:t>Move cache to parallel file system to clear room</a:t>
            </a:r>
          </a:p>
          <a:p>
            <a:pPr lvl="1"/>
            <a:r>
              <a:rPr lang="en-US" sz="3600" dirty="0"/>
              <a:t>Pre-position data from file system to cache</a:t>
            </a:r>
          </a:p>
          <a:p>
            <a:pPr lvl="2"/>
            <a:r>
              <a:rPr lang="en-US" sz="3200" dirty="0"/>
              <a:t>Gateway, network-near target nodes, on-node bulk memory</a:t>
            </a:r>
          </a:p>
          <a:p>
            <a:pPr lvl="1"/>
            <a:r>
              <a:rPr lang="en-US" sz="3600" dirty="0"/>
              <a:t>Async operation – callback upon completion</a:t>
            </a:r>
          </a:p>
          <a:p>
            <a:r>
              <a:rPr lang="en-US" sz="4400" dirty="0"/>
              <a:t>Allocate storage resources</a:t>
            </a:r>
          </a:p>
          <a:p>
            <a:pPr lvl="1"/>
            <a:r>
              <a:rPr lang="en-US" sz="3600" dirty="0"/>
              <a:t>Manage cache allotments</a:t>
            </a:r>
          </a:p>
          <a:p>
            <a:pPr lvl="1"/>
            <a:r>
              <a:rPr lang="en-US" sz="3600" dirty="0"/>
              <a:t>Set storage strategy for job</a:t>
            </a:r>
          </a:p>
        </p:txBody>
      </p:sp>
      <p:sp>
        <p:nvSpPr>
          <p:cNvPr id="3" name="Title 2">
            <a:extLst>
              <a:ext uri="{FF2B5EF4-FFF2-40B4-BE49-F238E27FC236}">
                <a16:creationId xmlns:a16="http://schemas.microsoft.com/office/drawing/2014/main" id="{FAD0E508-5179-2947-9BAC-E8FC3BEAC942}"/>
              </a:ext>
            </a:extLst>
          </p:cNvPr>
          <p:cNvSpPr>
            <a:spLocks noGrp="1"/>
          </p:cNvSpPr>
          <p:nvPr>
            <p:ph type="title"/>
          </p:nvPr>
        </p:nvSpPr>
        <p:spPr/>
        <p:txBody>
          <a:bodyPr/>
          <a:lstStyle/>
          <a:p>
            <a:r>
              <a:rPr lang="en-US" dirty="0"/>
              <a:t>Storage Directives</a:t>
            </a:r>
          </a:p>
        </p:txBody>
      </p:sp>
      <p:sp>
        <p:nvSpPr>
          <p:cNvPr id="4" name="TextBox 3">
            <a:extLst>
              <a:ext uri="{FF2B5EF4-FFF2-40B4-BE49-F238E27FC236}">
                <a16:creationId xmlns:a16="http://schemas.microsoft.com/office/drawing/2014/main" id="{D7569179-12C4-6B45-94A1-5C8EFFFE0329}"/>
              </a:ext>
            </a:extLst>
          </p:cNvPr>
          <p:cNvSpPr txBox="1"/>
          <p:nvPr/>
        </p:nvSpPr>
        <p:spPr>
          <a:xfrm>
            <a:off x="5863520" y="1916963"/>
            <a:ext cx="2512226" cy="461665"/>
          </a:xfrm>
          <a:prstGeom prst="rect">
            <a:avLst/>
          </a:prstGeom>
          <a:noFill/>
        </p:spPr>
        <p:txBody>
          <a:bodyPr wrap="none" rtlCol="0">
            <a:spAutoFit/>
          </a:bodyPr>
          <a:lstStyle/>
          <a:p>
            <a:r>
              <a:rPr lang="en-US" sz="2400" i="1" dirty="0">
                <a:solidFill>
                  <a:srgbClr val="FF0000"/>
                </a:solidFill>
              </a:rPr>
              <a:t>(signatures TBD)</a:t>
            </a:r>
          </a:p>
        </p:txBody>
      </p:sp>
    </p:spTree>
    <p:extLst>
      <p:ext uri="{BB962C8B-B14F-4D97-AF65-F5344CB8AC3E}">
        <p14:creationId xmlns:p14="http://schemas.microsoft.com/office/powerpoint/2010/main" val="4223719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FFB2B7-F2E0-0943-8604-4D7B2F1593B3}"/>
              </a:ext>
            </a:extLst>
          </p:cNvPr>
          <p:cNvSpPr>
            <a:spLocks noGrp="1"/>
          </p:cNvSpPr>
          <p:nvPr>
            <p:ph idx="1"/>
          </p:nvPr>
        </p:nvSpPr>
        <p:spPr>
          <a:xfrm>
            <a:off x="7315203" y="2133602"/>
            <a:ext cx="6645275" cy="5851525"/>
          </a:xfrm>
        </p:spPr>
        <p:txBody>
          <a:bodyPr/>
          <a:lstStyle/>
          <a:p>
            <a:r>
              <a:rPr lang="en-US" sz="4402" dirty="0">
                <a:solidFill>
                  <a:srgbClr val="FF0000"/>
                </a:solidFill>
              </a:rPr>
              <a:t>Resolve launch scaling</a:t>
            </a:r>
          </a:p>
          <a:p>
            <a:pPr lvl="1"/>
            <a:r>
              <a:rPr lang="en-US" sz="3602" dirty="0"/>
              <a:t>Pre-load information known to RM/scheduler</a:t>
            </a:r>
          </a:p>
          <a:p>
            <a:pPr lvl="1"/>
            <a:r>
              <a:rPr lang="en-US" sz="3602" dirty="0"/>
              <a:t>Pre-assign communication endpoints</a:t>
            </a:r>
          </a:p>
          <a:p>
            <a:pPr lvl="1"/>
            <a:r>
              <a:rPr lang="en-US" sz="3602" dirty="0"/>
              <a:t>Eliminate data exchange during init</a:t>
            </a:r>
          </a:p>
          <a:p>
            <a:pPr lvl="1"/>
            <a:r>
              <a:rPr lang="en-US" sz="3602" dirty="0"/>
              <a:t>Orchestrate launch procedure</a:t>
            </a:r>
          </a:p>
        </p:txBody>
      </p:sp>
      <p:sp>
        <p:nvSpPr>
          <p:cNvPr id="3" name="Title 2">
            <a:extLst>
              <a:ext uri="{FF2B5EF4-FFF2-40B4-BE49-F238E27FC236}">
                <a16:creationId xmlns:a16="http://schemas.microsoft.com/office/drawing/2014/main" id="{90BB76CD-6E11-5448-8F89-2EEC2400224A}"/>
              </a:ext>
            </a:extLst>
          </p:cNvPr>
          <p:cNvSpPr>
            <a:spLocks noGrp="1"/>
          </p:cNvSpPr>
          <p:nvPr>
            <p:ph type="title"/>
          </p:nvPr>
        </p:nvSpPr>
        <p:spPr/>
        <p:txBody>
          <a:bodyPr/>
          <a:lstStyle/>
          <a:p>
            <a:r>
              <a:rPr lang="en-US" dirty="0"/>
              <a:t>Start Someplace!</a:t>
            </a:r>
          </a:p>
        </p:txBody>
      </p:sp>
      <p:pic>
        <p:nvPicPr>
          <p:cNvPr id="5" name="Picture 4" descr="SCNSTMAD.WMF">
            <a:extLst>
              <a:ext uri="{FF2B5EF4-FFF2-40B4-BE49-F238E27FC236}">
                <a16:creationId xmlns:a16="http://schemas.microsoft.com/office/drawing/2014/main" id="{AFBE6B88-0EDF-9348-B8B5-2A3393568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4" y="2438404"/>
            <a:ext cx="6473640" cy="4784862"/>
          </a:xfrm>
          <a:prstGeom prst="rect">
            <a:avLst/>
          </a:prstGeom>
        </p:spPr>
      </p:pic>
      <p:pic>
        <p:nvPicPr>
          <p:cNvPr id="6" name="Picture 5">
            <a:extLst>
              <a:ext uri="{FF2B5EF4-FFF2-40B4-BE49-F238E27FC236}">
                <a16:creationId xmlns:a16="http://schemas.microsoft.com/office/drawing/2014/main" id="{08D90FA4-8D73-9846-958A-0F1D81E131D8}"/>
              </a:ext>
            </a:extLst>
          </p:cNvPr>
          <p:cNvPicPr>
            <a:picLocks noChangeAspect="1"/>
          </p:cNvPicPr>
          <p:nvPr/>
        </p:nvPicPr>
        <p:blipFill>
          <a:blip r:embed="rId4"/>
          <a:stretch>
            <a:fillRect/>
          </a:stretch>
        </p:blipFill>
        <p:spPr>
          <a:xfrm>
            <a:off x="12192001" y="457202"/>
            <a:ext cx="2144890" cy="1320800"/>
          </a:xfrm>
          <a:prstGeom prst="rect">
            <a:avLst/>
          </a:prstGeom>
        </p:spPr>
      </p:pic>
    </p:spTree>
    <p:extLst>
      <p:ext uri="{BB962C8B-B14F-4D97-AF65-F5344CB8AC3E}">
        <p14:creationId xmlns:p14="http://schemas.microsoft.com/office/powerpoint/2010/main" val="25716972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Mover</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017520" y="6185535"/>
            <a:ext cx="2467630" cy="1527810"/>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Rectangle 5"/>
          <p:cNvSpPr/>
          <p:nvPr/>
        </p:nvSpPr>
        <p:spPr bwMode="auto">
          <a:xfrm>
            <a:off x="5554869" y="2476831"/>
            <a:ext cx="4221260" cy="1888664"/>
          </a:xfrm>
          <a:prstGeom prst="rect">
            <a:avLst/>
          </a:prstGeom>
          <a:solidFill>
            <a:srgbClr val="FFEBCD"/>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7" name="Hexagon 6"/>
          <p:cNvSpPr/>
          <p:nvPr/>
        </p:nvSpPr>
        <p:spPr bwMode="auto">
          <a:xfrm>
            <a:off x="6058894" y="3068453"/>
            <a:ext cx="2194560" cy="822960"/>
          </a:xfrm>
          <a:prstGeom prst="hexagon">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algn="ctr" defTabSz="1097280"/>
            <a:endParaRPr lang="en-US" sz="2160" dirty="0">
              <a:solidFill>
                <a:schemeClr val="bg1"/>
              </a:solidFill>
              <a:latin typeface="Arial" pitchFamily="-65" charset="0"/>
              <a:ea typeface="ＭＳ Ｐゴシック" pitchFamily="-65" charset="-128"/>
              <a:cs typeface="ＭＳ Ｐゴシック" pitchFamily="-65" charset="-128"/>
            </a:endParaRPr>
          </a:p>
        </p:txBody>
      </p:sp>
      <p:grpSp>
        <p:nvGrpSpPr>
          <p:cNvPr id="11" name="Group 10"/>
          <p:cNvGrpSpPr/>
          <p:nvPr/>
        </p:nvGrpSpPr>
        <p:grpSpPr>
          <a:xfrm>
            <a:off x="5642171" y="6185535"/>
            <a:ext cx="1205746" cy="1226392"/>
            <a:chOff x="2544564" y="4302895"/>
            <a:chExt cx="1004788" cy="1021993"/>
          </a:xfrm>
        </p:grpSpPr>
        <p:pic>
          <p:nvPicPr>
            <p:cNvPr id="9" name="Picture 8"/>
            <p:cNvPicPr>
              <a:picLocks noChangeAspect="1"/>
            </p:cNvPicPr>
            <p:nvPr/>
          </p:nvPicPr>
          <p:blipFill>
            <a:blip r:embed="rId3"/>
            <a:stretch>
              <a:fillRect/>
            </a:stretch>
          </p:blipFill>
          <p:spPr>
            <a:xfrm>
              <a:off x="2544564" y="4302895"/>
              <a:ext cx="1004788" cy="1021993"/>
            </a:xfrm>
            <a:prstGeom prst="rect">
              <a:avLst/>
            </a:prstGeom>
          </p:spPr>
        </p:pic>
        <p:sp>
          <p:nvSpPr>
            <p:cNvPr id="10" name="TextBox 9"/>
            <p:cNvSpPr txBox="1"/>
            <p:nvPr/>
          </p:nvSpPr>
          <p:spPr>
            <a:xfrm>
              <a:off x="2600778" y="4552281"/>
              <a:ext cx="722954" cy="507832"/>
            </a:xfrm>
            <a:prstGeom prst="rect">
              <a:avLst/>
            </a:prstGeom>
            <a:noFill/>
          </p:spPr>
          <p:txBody>
            <a:bodyPr wrap="none" rtlCol="0">
              <a:spAutoFit/>
            </a:bodyPr>
            <a:lstStyle/>
            <a:p>
              <a:pPr algn="ctr"/>
              <a:r>
                <a:rPr lang="en-US" sz="1680" dirty="0">
                  <a:latin typeface="Lucida Handwriting" charset="0"/>
                  <a:ea typeface="Lucida Handwriting" charset="0"/>
                  <a:cs typeface="Lucida Handwriting" charset="0"/>
                </a:rPr>
                <a:t>Job</a:t>
              </a:r>
            </a:p>
            <a:p>
              <a:pPr algn="ctr"/>
              <a:r>
                <a:rPr lang="en-US" sz="1680" dirty="0">
                  <a:latin typeface="Lucida Handwriting" charset="0"/>
                  <a:ea typeface="Lucida Handwriting" charset="0"/>
                  <a:cs typeface="Lucida Handwriting" charset="0"/>
                </a:rPr>
                <a:t>Script</a:t>
              </a:r>
            </a:p>
          </p:txBody>
        </p:sp>
      </p:grpSp>
      <p:sp>
        <p:nvSpPr>
          <p:cNvPr id="12" name="Striped Right Arrow 11"/>
          <p:cNvSpPr/>
          <p:nvPr/>
        </p:nvSpPr>
        <p:spPr bwMode="auto">
          <a:xfrm rot="18702669">
            <a:off x="5134464" y="4667085"/>
            <a:ext cx="2070439" cy="524596"/>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14" name="TextBox 13"/>
          <p:cNvSpPr txBox="1"/>
          <p:nvPr/>
        </p:nvSpPr>
        <p:spPr>
          <a:xfrm>
            <a:off x="2753267" y="4429845"/>
            <a:ext cx="3416416" cy="830997"/>
          </a:xfrm>
          <a:prstGeom prst="rect">
            <a:avLst/>
          </a:prstGeom>
          <a:noFill/>
        </p:spPr>
        <p:txBody>
          <a:bodyPr wrap="square" rtlCol="0">
            <a:spAutoFit/>
          </a:bodyPr>
          <a:lstStyle/>
          <a:p>
            <a:pPr algn="ctr"/>
            <a:r>
              <a:rPr lang="en-US" sz="2400" dirty="0"/>
              <a:t>Data movement directives</a:t>
            </a:r>
          </a:p>
        </p:txBody>
      </p:sp>
      <p:sp>
        <p:nvSpPr>
          <p:cNvPr id="20" name="Can 19"/>
          <p:cNvSpPr/>
          <p:nvPr/>
        </p:nvSpPr>
        <p:spPr bwMode="auto">
          <a:xfrm>
            <a:off x="10799349" y="2033353"/>
            <a:ext cx="1221871" cy="950005"/>
          </a:xfrm>
          <a:prstGeom prst="can">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30" name="Freeform 29"/>
          <p:cNvSpPr/>
          <p:nvPr/>
        </p:nvSpPr>
        <p:spPr bwMode="auto">
          <a:xfrm>
            <a:off x="7634432" y="2374038"/>
            <a:ext cx="1443161" cy="835580"/>
          </a:xfrm>
          <a:custGeom>
            <a:avLst/>
            <a:gdLst>
              <a:gd name="connsiteX0" fmla="*/ 1202634 w 1202634"/>
              <a:gd name="connsiteY0" fmla="*/ 696317 h 696317"/>
              <a:gd name="connsiteX1" fmla="*/ 725556 w 1202634"/>
              <a:gd name="connsiteY1" fmla="*/ 577 h 696317"/>
              <a:gd name="connsiteX2" fmla="*/ 0 w 1202634"/>
              <a:gd name="connsiteY2" fmla="*/ 567108 h 696317"/>
            </a:gdLst>
            <a:ahLst/>
            <a:cxnLst>
              <a:cxn ang="0">
                <a:pos x="connsiteX0" y="connsiteY0"/>
              </a:cxn>
              <a:cxn ang="0">
                <a:pos x="connsiteX1" y="connsiteY1"/>
              </a:cxn>
              <a:cxn ang="0">
                <a:pos x="connsiteX2" y="connsiteY2"/>
              </a:cxn>
            </a:cxnLst>
            <a:rect l="l" t="t" r="r" b="b"/>
            <a:pathLst>
              <a:path w="1202634" h="696317">
                <a:moveTo>
                  <a:pt x="1202634" y="696317"/>
                </a:moveTo>
                <a:cubicBezTo>
                  <a:pt x="1064314" y="359214"/>
                  <a:pt x="925995" y="22112"/>
                  <a:pt x="725556" y="577"/>
                </a:cubicBezTo>
                <a:cubicBezTo>
                  <a:pt x="525117" y="-20958"/>
                  <a:pt x="0" y="567108"/>
                  <a:pt x="0" y="567108"/>
                </a:cubicBezTo>
              </a:path>
            </a:pathLst>
          </a:custGeom>
          <a:noFill/>
          <a:ln w="28575" cap="flat" cmpd="sng" algn="ctr">
            <a:solidFill>
              <a:srgbClr val="FF0000"/>
            </a:solidFill>
            <a:prstDash val="solid"/>
            <a:round/>
            <a:headEnd type="arrow"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3" name="TextBox 2">
            <a:extLst>
              <a:ext uri="{FF2B5EF4-FFF2-40B4-BE49-F238E27FC236}">
                <a16:creationId xmlns:a16="http://schemas.microsoft.com/office/drawing/2014/main" id="{3060499F-2E6C-8847-8AD5-7B8F3F2C6691}"/>
              </a:ext>
            </a:extLst>
          </p:cNvPr>
          <p:cNvSpPr txBox="1"/>
          <p:nvPr/>
        </p:nvSpPr>
        <p:spPr>
          <a:xfrm>
            <a:off x="5579482" y="2495643"/>
            <a:ext cx="2222083" cy="461665"/>
          </a:xfrm>
          <a:prstGeom prst="rect">
            <a:avLst/>
          </a:prstGeom>
          <a:noFill/>
        </p:spPr>
        <p:txBody>
          <a:bodyPr wrap="none" rtlCol="0">
            <a:spAutoFit/>
          </a:bodyPr>
          <a:lstStyle/>
          <a:p>
            <a:r>
              <a:rPr lang="en-US" sz="2400" dirty="0"/>
              <a:t>Gateway Node</a:t>
            </a:r>
          </a:p>
        </p:txBody>
      </p:sp>
      <p:sp>
        <p:nvSpPr>
          <p:cNvPr id="13" name="TextBox 12">
            <a:extLst>
              <a:ext uri="{FF2B5EF4-FFF2-40B4-BE49-F238E27FC236}">
                <a16:creationId xmlns:a16="http://schemas.microsoft.com/office/drawing/2014/main" id="{476456C2-A6F4-8447-91A8-4D41531B1700}"/>
              </a:ext>
            </a:extLst>
          </p:cNvPr>
          <p:cNvSpPr txBox="1"/>
          <p:nvPr/>
        </p:nvSpPr>
        <p:spPr>
          <a:xfrm>
            <a:off x="8466657" y="2033352"/>
            <a:ext cx="1183337" cy="387798"/>
          </a:xfrm>
          <a:prstGeom prst="rect">
            <a:avLst/>
          </a:prstGeom>
          <a:noFill/>
        </p:spPr>
        <p:txBody>
          <a:bodyPr wrap="none" rtlCol="0">
            <a:spAutoFit/>
          </a:bodyPr>
          <a:lstStyle/>
          <a:p>
            <a:r>
              <a:rPr lang="en-US" sz="1920" dirty="0">
                <a:solidFill>
                  <a:srgbClr val="FF0000"/>
                </a:solidFill>
              </a:rPr>
              <a:t>fork/exec</a:t>
            </a:r>
          </a:p>
        </p:txBody>
      </p:sp>
      <p:sp>
        <p:nvSpPr>
          <p:cNvPr id="15" name="TextBox 14">
            <a:extLst>
              <a:ext uri="{FF2B5EF4-FFF2-40B4-BE49-F238E27FC236}">
                <a16:creationId xmlns:a16="http://schemas.microsoft.com/office/drawing/2014/main" id="{64AB93A5-7E64-8448-A5ED-6D5C8313AC50}"/>
              </a:ext>
            </a:extLst>
          </p:cNvPr>
          <p:cNvSpPr txBox="1"/>
          <p:nvPr/>
        </p:nvSpPr>
        <p:spPr>
          <a:xfrm>
            <a:off x="8748984" y="3083506"/>
            <a:ext cx="769763" cy="757130"/>
          </a:xfrm>
          <a:prstGeom prst="rect">
            <a:avLst/>
          </a:prstGeom>
          <a:noFill/>
        </p:spPr>
        <p:txBody>
          <a:bodyPr wrap="none" rtlCol="0">
            <a:spAutoFit/>
          </a:bodyPr>
          <a:lstStyle/>
          <a:p>
            <a:pPr algn="ctr"/>
            <a:r>
              <a:rPr lang="en-US" sz="2160" dirty="0">
                <a:solidFill>
                  <a:srgbClr val="FF0000"/>
                </a:solidFill>
              </a:rPr>
              <a:t>User</a:t>
            </a:r>
          </a:p>
          <a:p>
            <a:pPr algn="ctr"/>
            <a:r>
              <a:rPr lang="en-US" sz="2160" dirty="0">
                <a:solidFill>
                  <a:srgbClr val="FF0000"/>
                </a:solidFill>
              </a:rPr>
              <a:t>DM</a:t>
            </a:r>
          </a:p>
        </p:txBody>
      </p:sp>
      <p:sp>
        <p:nvSpPr>
          <p:cNvPr id="26" name="Can 25">
            <a:extLst>
              <a:ext uri="{FF2B5EF4-FFF2-40B4-BE49-F238E27FC236}">
                <a16:creationId xmlns:a16="http://schemas.microsoft.com/office/drawing/2014/main" id="{74B8E431-E930-A648-94DB-446CA38F744A}"/>
              </a:ext>
            </a:extLst>
          </p:cNvPr>
          <p:cNvSpPr/>
          <p:nvPr/>
        </p:nvSpPr>
        <p:spPr bwMode="auto">
          <a:xfrm>
            <a:off x="10775656" y="4671723"/>
            <a:ext cx="1024079" cy="1204987"/>
          </a:xfrm>
          <a:prstGeom prst="can">
            <a:avLst/>
          </a:prstGeom>
          <a:solidFill>
            <a:srgbClr val="00B050"/>
          </a:solidFill>
          <a:ln w="9525" cap="flat" cmpd="sng" algn="ctr">
            <a:solidFill>
              <a:schemeClr val="tx1"/>
            </a:solidFill>
            <a:prstDash val="solid"/>
            <a:round/>
            <a:headEnd type="none" w="med" len="med"/>
            <a:tailEnd type="none" w="med" len="med"/>
          </a:ln>
          <a:effectLst/>
        </p:spPr>
        <p:txBody>
          <a:bodyPr vert="vert" wrap="square" lIns="109728" tIns="54864" rIns="109728" bIns="54864" numCol="1" rtlCol="0" anchor="t" anchorCtr="0" compatLnSpc="1">
            <a:prstTxWarp prst="textNoShape">
              <a:avLst/>
            </a:prstTxWarp>
          </a:bodyPr>
          <a:lstStyle/>
          <a:p>
            <a:pPr algn="ctr" defTabSz="1097280"/>
            <a:endParaRPr lang="en-US" sz="1920" dirty="0">
              <a:latin typeface="Arial" pitchFamily="-65" charset="0"/>
              <a:ea typeface="ＭＳ Ｐゴシック" pitchFamily="-65" charset="-128"/>
              <a:cs typeface="ＭＳ Ｐゴシック" pitchFamily="-65" charset="-128"/>
            </a:endParaRPr>
          </a:p>
        </p:txBody>
      </p:sp>
      <p:sp>
        <p:nvSpPr>
          <p:cNvPr id="18" name="TextBox 17">
            <a:extLst>
              <a:ext uri="{FF2B5EF4-FFF2-40B4-BE49-F238E27FC236}">
                <a16:creationId xmlns:a16="http://schemas.microsoft.com/office/drawing/2014/main" id="{2C5159BA-6CE6-9846-BDE9-ABF7739CD87D}"/>
              </a:ext>
            </a:extLst>
          </p:cNvPr>
          <p:cNvSpPr txBox="1"/>
          <p:nvPr/>
        </p:nvSpPr>
        <p:spPr>
          <a:xfrm>
            <a:off x="10832954" y="5147748"/>
            <a:ext cx="984565" cy="424732"/>
          </a:xfrm>
          <a:prstGeom prst="rect">
            <a:avLst/>
          </a:prstGeom>
          <a:noFill/>
        </p:spPr>
        <p:txBody>
          <a:bodyPr wrap="none" rtlCol="0">
            <a:spAutoFit/>
          </a:bodyPr>
          <a:lstStyle/>
          <a:p>
            <a:r>
              <a:rPr lang="en-US" sz="2160" dirty="0">
                <a:solidFill>
                  <a:schemeClr val="bg1"/>
                </a:solidFill>
              </a:rPr>
              <a:t>Cache</a:t>
            </a:r>
          </a:p>
        </p:txBody>
      </p:sp>
      <p:sp>
        <p:nvSpPr>
          <p:cNvPr id="21" name="TextBox 20">
            <a:extLst>
              <a:ext uri="{FF2B5EF4-FFF2-40B4-BE49-F238E27FC236}">
                <a16:creationId xmlns:a16="http://schemas.microsoft.com/office/drawing/2014/main" id="{2BD6AFA5-3547-7242-AC74-54613678B348}"/>
              </a:ext>
            </a:extLst>
          </p:cNvPr>
          <p:cNvSpPr txBox="1"/>
          <p:nvPr/>
        </p:nvSpPr>
        <p:spPr>
          <a:xfrm>
            <a:off x="10914764" y="2374037"/>
            <a:ext cx="954107" cy="424732"/>
          </a:xfrm>
          <a:prstGeom prst="rect">
            <a:avLst/>
          </a:prstGeom>
          <a:noFill/>
        </p:spPr>
        <p:txBody>
          <a:bodyPr wrap="none" rtlCol="0">
            <a:spAutoFit/>
          </a:bodyPr>
          <a:lstStyle/>
          <a:p>
            <a:r>
              <a:rPr lang="en-US" sz="2160" dirty="0">
                <a:solidFill>
                  <a:schemeClr val="bg1"/>
                </a:solidFill>
              </a:rPr>
              <a:t>Lustre</a:t>
            </a:r>
          </a:p>
        </p:txBody>
      </p:sp>
      <p:sp>
        <p:nvSpPr>
          <p:cNvPr id="23" name="Freeform 22">
            <a:extLst>
              <a:ext uri="{FF2B5EF4-FFF2-40B4-BE49-F238E27FC236}">
                <a16:creationId xmlns:a16="http://schemas.microsoft.com/office/drawing/2014/main" id="{DA4156F1-A961-FF44-8A35-D1317BE7E0F6}"/>
              </a:ext>
            </a:extLst>
          </p:cNvPr>
          <p:cNvSpPr/>
          <p:nvPr/>
        </p:nvSpPr>
        <p:spPr bwMode="auto">
          <a:xfrm>
            <a:off x="9287124" y="2412481"/>
            <a:ext cx="1526650" cy="783943"/>
          </a:xfrm>
          <a:custGeom>
            <a:avLst/>
            <a:gdLst>
              <a:gd name="connsiteX0" fmla="*/ 1272208 w 1272208"/>
              <a:gd name="connsiteY0" fmla="*/ 96695 h 653286"/>
              <a:gd name="connsiteX1" fmla="*/ 516834 w 1272208"/>
              <a:gd name="connsiteY1" fmla="*/ 43686 h 653286"/>
              <a:gd name="connsiteX2" fmla="*/ 0 w 1272208"/>
              <a:gd name="connsiteY2" fmla="*/ 653286 h 653286"/>
            </a:gdLst>
            <a:ahLst/>
            <a:cxnLst>
              <a:cxn ang="0">
                <a:pos x="connsiteX0" y="connsiteY0"/>
              </a:cxn>
              <a:cxn ang="0">
                <a:pos x="connsiteX1" y="connsiteY1"/>
              </a:cxn>
              <a:cxn ang="0">
                <a:pos x="connsiteX2" y="connsiteY2"/>
              </a:cxn>
            </a:cxnLst>
            <a:rect l="l" t="t" r="r" b="b"/>
            <a:pathLst>
              <a:path w="1272208" h="653286">
                <a:moveTo>
                  <a:pt x="1272208" y="96695"/>
                </a:moveTo>
                <a:cubicBezTo>
                  <a:pt x="1000538" y="23808"/>
                  <a:pt x="728869" y="-49079"/>
                  <a:pt x="516834" y="43686"/>
                </a:cubicBezTo>
                <a:cubicBezTo>
                  <a:pt x="304799" y="136451"/>
                  <a:pt x="152399" y="394868"/>
                  <a:pt x="0" y="653286"/>
                </a:cubicBezTo>
              </a:path>
            </a:pathLst>
          </a:custGeom>
          <a:noFill/>
          <a:ln w="28575" cap="flat" cmpd="sng" algn="ctr">
            <a:solidFill>
              <a:srgbClr val="00B050"/>
            </a:solidFill>
            <a:prstDash val="solid"/>
            <a:round/>
            <a:headEnd type="arrow"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25" name="Freeform 24">
            <a:extLst>
              <a:ext uri="{FF2B5EF4-FFF2-40B4-BE49-F238E27FC236}">
                <a16:creationId xmlns:a16="http://schemas.microsoft.com/office/drawing/2014/main" id="{E01EB8E7-174D-F44C-B714-D51BA60F2789}"/>
              </a:ext>
            </a:extLst>
          </p:cNvPr>
          <p:cNvSpPr/>
          <p:nvPr/>
        </p:nvSpPr>
        <p:spPr bwMode="auto">
          <a:xfrm>
            <a:off x="9196070" y="3816627"/>
            <a:ext cx="1601802" cy="1622065"/>
          </a:xfrm>
          <a:custGeom>
            <a:avLst/>
            <a:gdLst>
              <a:gd name="connsiteX0" fmla="*/ 9618 w 1334835"/>
              <a:gd name="connsiteY0" fmla="*/ 0 h 1351721"/>
              <a:gd name="connsiteX1" fmla="*/ 195148 w 1334835"/>
              <a:gd name="connsiteY1" fmla="*/ 1113182 h 1351721"/>
              <a:gd name="connsiteX2" fmla="*/ 1334835 w 1334835"/>
              <a:gd name="connsiteY2" fmla="*/ 1351721 h 1351721"/>
            </a:gdLst>
            <a:ahLst/>
            <a:cxnLst>
              <a:cxn ang="0">
                <a:pos x="connsiteX0" y="connsiteY0"/>
              </a:cxn>
              <a:cxn ang="0">
                <a:pos x="connsiteX1" y="connsiteY1"/>
              </a:cxn>
              <a:cxn ang="0">
                <a:pos x="connsiteX2" y="connsiteY2"/>
              </a:cxn>
            </a:cxnLst>
            <a:rect l="l" t="t" r="r" b="b"/>
            <a:pathLst>
              <a:path w="1334835" h="1351721">
                <a:moveTo>
                  <a:pt x="9618" y="0"/>
                </a:moveTo>
                <a:cubicBezTo>
                  <a:pt x="-8052" y="443947"/>
                  <a:pt x="-25722" y="887895"/>
                  <a:pt x="195148" y="1113182"/>
                </a:cubicBezTo>
                <a:cubicBezTo>
                  <a:pt x="416018" y="1338469"/>
                  <a:pt x="875426" y="1345095"/>
                  <a:pt x="1334835" y="1351721"/>
                </a:cubicBezTo>
              </a:path>
            </a:pathLst>
          </a:custGeom>
          <a:noFill/>
          <a:ln w="28575" cap="flat" cmpd="sng" algn="ctr">
            <a:solidFill>
              <a:srgbClr val="00B050"/>
            </a:solidFill>
            <a:prstDash val="solid"/>
            <a:round/>
            <a:headEnd type="arrow"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 name="TextBox 3">
            <a:extLst>
              <a:ext uri="{FF2B5EF4-FFF2-40B4-BE49-F238E27FC236}">
                <a16:creationId xmlns:a16="http://schemas.microsoft.com/office/drawing/2014/main" id="{05A5038C-5188-E24D-8D34-5271D096D411}"/>
              </a:ext>
            </a:extLst>
          </p:cNvPr>
          <p:cNvSpPr txBox="1"/>
          <p:nvPr/>
        </p:nvSpPr>
        <p:spPr>
          <a:xfrm>
            <a:off x="6378130" y="3141652"/>
            <a:ext cx="1550424" cy="1015663"/>
          </a:xfrm>
          <a:prstGeom prst="rect">
            <a:avLst/>
          </a:prstGeom>
          <a:noFill/>
        </p:spPr>
        <p:txBody>
          <a:bodyPr wrap="none" rtlCol="0">
            <a:spAutoFit/>
          </a:bodyPr>
          <a:lstStyle/>
          <a:p>
            <a:pPr algn="ctr"/>
            <a:r>
              <a:rPr lang="en-US" sz="2000" dirty="0">
                <a:solidFill>
                  <a:schemeClr val="bg1"/>
                </a:solidFill>
                <a:latin typeface="Arial" pitchFamily="-65" charset="0"/>
                <a:ea typeface="ＭＳ Ｐゴシック" pitchFamily="-65" charset="-128"/>
                <a:cs typeface="ＭＳ Ｐゴシック" pitchFamily="-65" charset="-128"/>
              </a:rPr>
              <a:t>System</a:t>
            </a:r>
          </a:p>
          <a:p>
            <a:pPr algn="ctr"/>
            <a:r>
              <a:rPr lang="en-US" sz="2000" dirty="0">
                <a:solidFill>
                  <a:schemeClr val="bg1"/>
                </a:solidFill>
                <a:latin typeface="Arial" pitchFamily="-65" charset="0"/>
                <a:ea typeface="ＭＳ Ｐゴシック" pitchFamily="-65" charset="-128"/>
                <a:cs typeface="ＭＳ Ｐゴシック" pitchFamily="-65" charset="-128"/>
              </a:rPr>
              <a:t>PMIx server</a:t>
            </a:r>
          </a:p>
          <a:p>
            <a:pPr algn="ctr"/>
            <a:endParaRPr lang="en-US" sz="2000" dirty="0"/>
          </a:p>
        </p:txBody>
      </p:sp>
      <p:sp>
        <p:nvSpPr>
          <p:cNvPr id="22" name="Hexagon 21">
            <a:extLst>
              <a:ext uri="{FF2B5EF4-FFF2-40B4-BE49-F238E27FC236}">
                <a16:creationId xmlns:a16="http://schemas.microsoft.com/office/drawing/2014/main" id="{3DFF532F-C732-4742-A364-406C3D9C6E28}"/>
              </a:ext>
            </a:extLst>
          </p:cNvPr>
          <p:cNvSpPr/>
          <p:nvPr/>
        </p:nvSpPr>
        <p:spPr bwMode="auto">
          <a:xfrm>
            <a:off x="2177036" y="2661049"/>
            <a:ext cx="1873983" cy="1637768"/>
          </a:xfrm>
          <a:prstGeom prst="hexagon">
            <a:avLst/>
          </a:prstGeom>
          <a:pattFill prst="pct30">
            <a:fgClr>
              <a:srgbClr val="FFC000"/>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4" name="TextBox 23">
            <a:extLst>
              <a:ext uri="{FF2B5EF4-FFF2-40B4-BE49-F238E27FC236}">
                <a16:creationId xmlns:a16="http://schemas.microsoft.com/office/drawing/2014/main" id="{AA7BDD7E-0FEA-E542-BD4D-71261787F1E3}"/>
              </a:ext>
            </a:extLst>
          </p:cNvPr>
          <p:cNvSpPr txBox="1"/>
          <p:nvPr/>
        </p:nvSpPr>
        <p:spPr>
          <a:xfrm>
            <a:off x="2621872" y="3218323"/>
            <a:ext cx="1023037" cy="523220"/>
          </a:xfrm>
          <a:prstGeom prst="rect">
            <a:avLst/>
          </a:prstGeom>
          <a:noFill/>
        </p:spPr>
        <p:txBody>
          <a:bodyPr wrap="none" rtlCol="0">
            <a:spAutoFit/>
          </a:bodyPr>
          <a:lstStyle/>
          <a:p>
            <a:r>
              <a:rPr lang="en-US" sz="2800" dirty="0"/>
              <a:t>WLM</a:t>
            </a:r>
          </a:p>
        </p:txBody>
      </p:sp>
      <p:sp>
        <p:nvSpPr>
          <p:cNvPr id="8" name="Right Arrow 7">
            <a:extLst>
              <a:ext uri="{FF2B5EF4-FFF2-40B4-BE49-F238E27FC236}">
                <a16:creationId xmlns:a16="http://schemas.microsoft.com/office/drawing/2014/main" id="{A8BF8DD3-FAD2-4145-A80B-A86B66DA9EE6}"/>
              </a:ext>
            </a:extLst>
          </p:cNvPr>
          <p:cNvSpPr/>
          <p:nvPr/>
        </p:nvSpPr>
        <p:spPr bwMode="auto">
          <a:xfrm>
            <a:off x="4223269" y="3283477"/>
            <a:ext cx="1624809" cy="39291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6" name="Oval 15">
            <a:extLst>
              <a:ext uri="{FF2B5EF4-FFF2-40B4-BE49-F238E27FC236}">
                <a16:creationId xmlns:a16="http://schemas.microsoft.com/office/drawing/2014/main" id="{D8C524F9-C363-494E-B8DD-41E7EDA83023}"/>
              </a:ext>
            </a:extLst>
          </p:cNvPr>
          <p:cNvSpPr/>
          <p:nvPr/>
        </p:nvSpPr>
        <p:spPr bwMode="auto">
          <a:xfrm>
            <a:off x="3614967" y="3139917"/>
            <a:ext cx="283402" cy="73047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0970379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1B6790-08F4-5A48-9762-F283EB3E5A84}"/>
              </a:ext>
            </a:extLst>
          </p:cNvPr>
          <p:cNvSpPr>
            <a:spLocks noGrp="1"/>
          </p:cNvSpPr>
          <p:nvPr>
            <p:ph idx="1"/>
          </p:nvPr>
        </p:nvSpPr>
        <p:spPr/>
        <p:txBody>
          <a:bodyPr/>
          <a:lstStyle/>
          <a:p>
            <a:r>
              <a:rPr lang="en-US" sz="3200" dirty="0"/>
              <a:t>PMIx_server_setup_application</a:t>
            </a:r>
          </a:p>
          <a:p>
            <a:pPr lvl="1"/>
            <a:r>
              <a:rPr lang="en-US" sz="2400" dirty="0"/>
              <a:t>Process mapping: </a:t>
            </a:r>
            <a:r>
              <a:rPr lang="en-US" sz="2000" dirty="0"/>
              <a:t>What procs are on which nodes and where they are bound</a:t>
            </a:r>
          </a:p>
          <a:p>
            <a:pPr lvl="1"/>
            <a:r>
              <a:rPr lang="en-US" sz="2400" dirty="0"/>
              <a:t>Any directives regarding fabric settings (e.g., planes to be used, QoS), others</a:t>
            </a:r>
          </a:p>
          <a:p>
            <a:r>
              <a:rPr lang="en-US" sz="3200" dirty="0"/>
              <a:t>Cycle across active components</a:t>
            </a:r>
          </a:p>
          <a:p>
            <a:pPr lvl="1"/>
            <a:r>
              <a:rPr lang="en-US" sz="2400" dirty="0"/>
              <a:t>Fabric plugins</a:t>
            </a:r>
          </a:p>
          <a:p>
            <a:pPr lvl="2"/>
            <a:r>
              <a:rPr lang="en-US" sz="2000" dirty="0"/>
              <a:t>Assign endpoints: info directives indicate how many per plane to assign to each proc, assignments provided in order of closest NIC to proc</a:t>
            </a:r>
          </a:p>
          <a:p>
            <a:pPr lvl="2"/>
            <a:r>
              <a:rPr lang="en-US" sz="2000" dirty="0"/>
              <a:t>Generate fabric credential(s) for job</a:t>
            </a:r>
          </a:p>
          <a:p>
            <a:pPr lvl="2"/>
            <a:r>
              <a:rPr lang="en-US" sz="2000" dirty="0"/>
              <a:t>Collect fabric-specific envars and settings for client libraries/drivers</a:t>
            </a:r>
          </a:p>
          <a:p>
            <a:pPr lvl="1"/>
            <a:r>
              <a:rPr lang="en-US" sz="2600" dirty="0"/>
              <a:t>Storage plugins</a:t>
            </a:r>
          </a:p>
          <a:p>
            <a:pPr lvl="2"/>
            <a:r>
              <a:rPr lang="en-US" sz="2000" dirty="0"/>
              <a:t>Alert job starting, retrieve storage settings for client libraries/drivers</a:t>
            </a:r>
          </a:p>
          <a:p>
            <a:r>
              <a:rPr lang="en-US" sz="3200" dirty="0"/>
              <a:t>Pickup PMIx-specific envars</a:t>
            </a:r>
          </a:p>
          <a:p>
            <a:r>
              <a:rPr lang="en-US" sz="3200" dirty="0"/>
              <a:t>Return info array for delivery to compute nodes</a:t>
            </a:r>
          </a:p>
        </p:txBody>
      </p:sp>
      <p:sp>
        <p:nvSpPr>
          <p:cNvPr id="3" name="Title 2">
            <a:extLst>
              <a:ext uri="{FF2B5EF4-FFF2-40B4-BE49-F238E27FC236}">
                <a16:creationId xmlns:a16="http://schemas.microsoft.com/office/drawing/2014/main" id="{88041E36-7B9B-2D4C-BAFE-0E743C4573C6}"/>
              </a:ext>
            </a:extLst>
          </p:cNvPr>
          <p:cNvSpPr>
            <a:spLocks noGrp="1"/>
          </p:cNvSpPr>
          <p:nvPr>
            <p:ph type="title"/>
          </p:nvPr>
        </p:nvSpPr>
        <p:spPr/>
        <p:txBody>
          <a:bodyPr/>
          <a:lstStyle/>
          <a:p>
            <a:r>
              <a:rPr lang="en-US" dirty="0"/>
              <a:t>Setup Application</a:t>
            </a:r>
          </a:p>
        </p:txBody>
      </p:sp>
      <p:sp>
        <p:nvSpPr>
          <p:cNvPr id="5" name="TextBox 4">
            <a:extLst>
              <a:ext uri="{FF2B5EF4-FFF2-40B4-BE49-F238E27FC236}">
                <a16:creationId xmlns:a16="http://schemas.microsoft.com/office/drawing/2014/main" id="{BE09E800-95E1-0F4B-B342-C96201DE7118}"/>
              </a:ext>
            </a:extLst>
          </p:cNvPr>
          <p:cNvSpPr txBox="1"/>
          <p:nvPr/>
        </p:nvSpPr>
        <p:spPr>
          <a:xfrm>
            <a:off x="7076561" y="2023672"/>
            <a:ext cx="7075976" cy="707886"/>
          </a:xfrm>
          <a:prstGeom prst="rect">
            <a:avLst/>
          </a:prstGeom>
          <a:noFill/>
        </p:spPr>
        <p:txBody>
          <a:bodyPr wrap="none" rtlCol="0">
            <a:spAutoFit/>
          </a:bodyPr>
          <a:lstStyle/>
          <a:p>
            <a:r>
              <a:rPr lang="en-US" sz="2000" dirty="0">
                <a:solidFill>
                  <a:srgbClr val="FF0000"/>
                </a:solidFill>
              </a:rPr>
              <a:t>const pmix_nspace_t nspace, pmix_info_t info[], size_t ninfo,</a:t>
            </a:r>
          </a:p>
          <a:p>
            <a:r>
              <a:rPr lang="en-US" sz="2000" dirty="0">
                <a:solidFill>
                  <a:srgbClr val="FF0000"/>
                </a:solidFill>
              </a:rPr>
              <a:t>pmix_setup_application_cbfunc_t cbfunc, void *cbdata</a:t>
            </a:r>
          </a:p>
        </p:txBody>
      </p:sp>
    </p:spTree>
    <p:extLst>
      <p:ext uri="{BB962C8B-B14F-4D97-AF65-F5344CB8AC3E}">
        <p14:creationId xmlns:p14="http://schemas.microsoft.com/office/powerpoint/2010/main" val="4009071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DA34E6-11FB-4847-97C5-904EC5F773D6}"/>
              </a:ext>
            </a:extLst>
          </p:cNvPr>
          <p:cNvSpPr>
            <a:spLocks noGrp="1"/>
          </p:cNvSpPr>
          <p:nvPr>
            <p:ph idx="1"/>
          </p:nvPr>
        </p:nvSpPr>
        <p:spPr/>
        <p:txBody>
          <a:bodyPr/>
          <a:lstStyle/>
          <a:p>
            <a:r>
              <a:rPr lang="en-US" dirty="0"/>
              <a:t>Launch its daemons on all nodes</a:t>
            </a:r>
          </a:p>
          <a:p>
            <a:pPr lvl="1"/>
            <a:r>
              <a:rPr lang="en-US" dirty="0"/>
              <a:t>Collect inventory from each</a:t>
            </a:r>
          </a:p>
          <a:p>
            <a:pPr lvl="1"/>
            <a:r>
              <a:rPr lang="en-US" dirty="0"/>
              <a:t>Proceed as before</a:t>
            </a:r>
          </a:p>
          <a:p>
            <a:r>
              <a:rPr lang="en-US" dirty="0"/>
              <a:t>If inventory not available</a:t>
            </a:r>
          </a:p>
          <a:p>
            <a:pPr lvl="1"/>
            <a:r>
              <a:rPr lang="en-US" dirty="0"/>
              <a:t>PMIx_server_setup_application automatically requests info from scheduler</a:t>
            </a:r>
          </a:p>
          <a:p>
            <a:pPr lvl="2"/>
            <a:r>
              <a:rPr lang="en-US" dirty="0"/>
              <a:t>Provide URI for scheduler PMIx server</a:t>
            </a:r>
          </a:p>
          <a:p>
            <a:pPr lvl="2"/>
            <a:r>
              <a:rPr lang="en-US" dirty="0"/>
              <a:t>“Upcall” to RM for transmission</a:t>
            </a:r>
          </a:p>
        </p:txBody>
      </p:sp>
      <p:sp>
        <p:nvSpPr>
          <p:cNvPr id="3" name="Title 2">
            <a:extLst>
              <a:ext uri="{FF2B5EF4-FFF2-40B4-BE49-F238E27FC236}">
                <a16:creationId xmlns:a16="http://schemas.microsoft.com/office/drawing/2014/main" id="{6CA19410-73A3-9E42-9473-8CC60FE700ED}"/>
              </a:ext>
            </a:extLst>
          </p:cNvPr>
          <p:cNvSpPr>
            <a:spLocks noGrp="1"/>
          </p:cNvSpPr>
          <p:nvPr>
            <p:ph type="title"/>
          </p:nvPr>
        </p:nvSpPr>
        <p:spPr/>
        <p:txBody>
          <a:bodyPr/>
          <a:lstStyle/>
          <a:p>
            <a:r>
              <a:rPr lang="en-US" dirty="0"/>
              <a:t>What About mpiexec?</a:t>
            </a:r>
          </a:p>
        </p:txBody>
      </p:sp>
    </p:spTree>
    <p:extLst>
      <p:ext uri="{BB962C8B-B14F-4D97-AF65-F5344CB8AC3E}">
        <p14:creationId xmlns:p14="http://schemas.microsoft.com/office/powerpoint/2010/main" val="4141018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F71ACC-1057-2D46-925B-310BDB003C6F}"/>
              </a:ext>
            </a:extLst>
          </p:cNvPr>
          <p:cNvSpPr>
            <a:spLocks noGrp="1"/>
          </p:cNvSpPr>
          <p:nvPr>
            <p:ph idx="1"/>
          </p:nvPr>
        </p:nvSpPr>
        <p:spPr/>
        <p:txBody>
          <a:bodyPr/>
          <a:lstStyle/>
          <a:p>
            <a:r>
              <a:rPr lang="en-US" sz="2800" dirty="0"/>
              <a:t>Extend your previous server</a:t>
            </a:r>
          </a:p>
          <a:p>
            <a:pPr lvl="1"/>
            <a:r>
              <a:rPr lang="en-US" sz="2400" dirty="0" err="1"/>
              <a:t>PMIX_MCA_pnet</a:t>
            </a:r>
            <a:r>
              <a:rPr lang="en-US" sz="2400" dirty="0"/>
              <a:t>=test</a:t>
            </a:r>
          </a:p>
          <a:p>
            <a:pPr lvl="1"/>
            <a:r>
              <a:rPr lang="en-US" sz="2400" dirty="0" err="1"/>
              <a:t>PMIX_MCA_pnet_test_nverts</a:t>
            </a:r>
            <a:r>
              <a:rPr lang="en-US" sz="2400" dirty="0"/>
              <a:t>=nodes:5;plane:d:3</a:t>
            </a:r>
          </a:p>
          <a:p>
            <a:r>
              <a:rPr lang="en-US" sz="2800" dirty="0"/>
              <a:t>Define an application (keep it simple)</a:t>
            </a:r>
          </a:p>
          <a:p>
            <a:pPr lvl="1"/>
            <a:r>
              <a:rPr lang="en-US" sz="2400" dirty="0"/>
              <a:t>Hosts: “test000,test001,test002”</a:t>
            </a:r>
          </a:p>
          <a:p>
            <a:pPr lvl="1"/>
            <a:r>
              <a:rPr lang="en-US" sz="2400" dirty="0" err="1"/>
              <a:t>Ppn</a:t>
            </a:r>
            <a:r>
              <a:rPr lang="en-US" sz="2400" dirty="0"/>
              <a:t>: “0,1,2;3,4,5;6,7”</a:t>
            </a:r>
          </a:p>
          <a:p>
            <a:pPr lvl="1"/>
            <a:r>
              <a:rPr lang="en-US" sz="2400" dirty="0"/>
              <a:t>Remember to use the regex generators!</a:t>
            </a:r>
          </a:p>
          <a:p>
            <a:r>
              <a:rPr lang="en-US" sz="2800" dirty="0"/>
              <a:t>Setup the application</a:t>
            </a:r>
          </a:p>
          <a:p>
            <a:pPr lvl="1"/>
            <a:r>
              <a:rPr lang="en-US" sz="2400" dirty="0"/>
              <a:t>Allocate network resources and security key</a:t>
            </a:r>
          </a:p>
          <a:p>
            <a:pPr lvl="1"/>
            <a:r>
              <a:rPr lang="en-US" sz="2400" dirty="0"/>
              <a:t>Pickup all related </a:t>
            </a:r>
            <a:r>
              <a:rPr lang="en-US" sz="2400" dirty="0" err="1"/>
              <a:t>envars</a:t>
            </a:r>
            <a:endParaRPr lang="en-US" sz="2400" dirty="0"/>
          </a:p>
          <a:p>
            <a:pPr lvl="1"/>
            <a:r>
              <a:rPr lang="en-US" sz="2400" dirty="0"/>
              <a:t>Use the PNET verbosity parameter to see what it is doing</a:t>
            </a:r>
          </a:p>
          <a:p>
            <a:r>
              <a:rPr lang="en-US" sz="2800" dirty="0"/>
              <a:t>Print out the result</a:t>
            </a:r>
          </a:p>
        </p:txBody>
      </p:sp>
      <p:sp>
        <p:nvSpPr>
          <p:cNvPr id="3" name="Title 2">
            <a:extLst>
              <a:ext uri="{FF2B5EF4-FFF2-40B4-BE49-F238E27FC236}">
                <a16:creationId xmlns:a16="http://schemas.microsoft.com/office/drawing/2014/main" id="{97BB8DCA-5347-3E41-9D53-51FEA4EF2FBD}"/>
              </a:ext>
            </a:extLst>
          </p:cNvPr>
          <p:cNvSpPr>
            <a:spLocks noGrp="1"/>
          </p:cNvSpPr>
          <p:nvPr>
            <p:ph type="title"/>
          </p:nvPr>
        </p:nvSpPr>
        <p:spPr/>
        <p:txBody>
          <a:bodyPr/>
          <a:lstStyle/>
          <a:p>
            <a:r>
              <a:rPr lang="en-US" dirty="0"/>
              <a:t>Exercise 3: Launch Prep</a:t>
            </a:r>
          </a:p>
        </p:txBody>
      </p:sp>
    </p:spTree>
    <p:extLst>
      <p:ext uri="{BB962C8B-B14F-4D97-AF65-F5344CB8AC3E}">
        <p14:creationId xmlns:p14="http://schemas.microsoft.com/office/powerpoint/2010/main" val="2044721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6CA065-BFAC-6744-818A-672DFDAA466D}"/>
              </a:ext>
            </a:extLst>
          </p:cNvPr>
          <p:cNvSpPr>
            <a:spLocks noGrp="1"/>
          </p:cNvSpPr>
          <p:nvPr>
            <p:ph idx="1"/>
          </p:nvPr>
        </p:nvSpPr>
        <p:spPr/>
        <p:txBody>
          <a:bodyPr/>
          <a:lstStyle/>
          <a:p>
            <a:r>
              <a:rPr lang="en-US" sz="3200" dirty="0"/>
              <a:t>Extract setup array from launch msg</a:t>
            </a:r>
          </a:p>
          <a:p>
            <a:pPr lvl="1"/>
            <a:r>
              <a:rPr lang="en-US" sz="2400" dirty="0"/>
              <a:t>Check for job-level directives</a:t>
            </a:r>
          </a:p>
          <a:p>
            <a:pPr lvl="2"/>
            <a:r>
              <a:rPr lang="en-US" sz="2000" dirty="0"/>
              <a:t>Modify paths, set/unset envars</a:t>
            </a:r>
          </a:p>
          <a:p>
            <a:pPr lvl="1"/>
            <a:r>
              <a:rPr lang="en-US" sz="2400" dirty="0"/>
              <a:t>PMIx_server_setup_local_support</a:t>
            </a:r>
          </a:p>
          <a:p>
            <a:pPr lvl="2"/>
            <a:r>
              <a:rPr lang="en-US" sz="2000" dirty="0"/>
              <a:t>Pass input to all active components</a:t>
            </a:r>
          </a:p>
          <a:p>
            <a:pPr lvl="2"/>
            <a:r>
              <a:rPr lang="en-US" sz="2000" dirty="0"/>
              <a:t>Fabric plugins</a:t>
            </a:r>
          </a:p>
          <a:p>
            <a:pPr lvl="3"/>
            <a:r>
              <a:rPr lang="en-US" sz="2000" dirty="0"/>
              <a:t>Setup local drivers, prep address tables, …</a:t>
            </a:r>
          </a:p>
          <a:p>
            <a:pPr lvl="2"/>
            <a:r>
              <a:rPr lang="en-US" sz="2000" dirty="0"/>
              <a:t>Storage plugins</a:t>
            </a:r>
          </a:p>
          <a:p>
            <a:pPr lvl="3"/>
            <a:r>
              <a:rPr lang="en-US" sz="2000" dirty="0"/>
              <a:t>Setup local drivers, configure memory, …</a:t>
            </a:r>
          </a:p>
          <a:p>
            <a:r>
              <a:rPr lang="en-US" sz="3200" dirty="0"/>
              <a:t>PMIx_server_register_nspace</a:t>
            </a:r>
          </a:p>
          <a:p>
            <a:pPr lvl="1"/>
            <a:r>
              <a:rPr lang="en-US" sz="2400" dirty="0"/>
              <a:t>Pass in job- and proc-level info for clients</a:t>
            </a:r>
          </a:p>
          <a:p>
            <a:pPr lvl="1"/>
            <a:r>
              <a:rPr lang="en-US" sz="2400" dirty="0"/>
              <a:t>Include setup array info, process map</a:t>
            </a:r>
          </a:p>
        </p:txBody>
      </p:sp>
      <p:pic>
        <p:nvPicPr>
          <p:cNvPr id="4" name="Picture 3">
            <a:extLst>
              <a:ext uri="{FF2B5EF4-FFF2-40B4-BE49-F238E27FC236}">
                <a16:creationId xmlns:a16="http://schemas.microsoft.com/office/drawing/2014/main" id="{D60A7CAB-7BAD-054A-90DD-3FB7DEBCEF09}"/>
              </a:ext>
            </a:extLst>
          </p:cNvPr>
          <p:cNvPicPr>
            <a:picLocks noChangeAspect="1"/>
          </p:cNvPicPr>
          <p:nvPr/>
        </p:nvPicPr>
        <p:blipFill>
          <a:blip r:embed="rId3"/>
          <a:stretch>
            <a:fillRect/>
          </a:stretch>
        </p:blipFill>
        <p:spPr>
          <a:xfrm>
            <a:off x="10178321" y="2901571"/>
            <a:ext cx="4306811" cy="4315587"/>
          </a:xfrm>
          <a:prstGeom prst="rect">
            <a:avLst/>
          </a:prstGeom>
        </p:spPr>
      </p:pic>
      <p:sp>
        <p:nvSpPr>
          <p:cNvPr id="3" name="Title 2">
            <a:extLst>
              <a:ext uri="{FF2B5EF4-FFF2-40B4-BE49-F238E27FC236}">
                <a16:creationId xmlns:a16="http://schemas.microsoft.com/office/drawing/2014/main" id="{35C79C6F-84C0-2A4A-AA28-86693954E31B}"/>
              </a:ext>
            </a:extLst>
          </p:cNvPr>
          <p:cNvSpPr>
            <a:spLocks noGrp="1"/>
          </p:cNvSpPr>
          <p:nvPr>
            <p:ph type="title"/>
          </p:nvPr>
        </p:nvSpPr>
        <p:spPr/>
        <p:txBody>
          <a:bodyPr/>
          <a:lstStyle/>
          <a:p>
            <a:r>
              <a:rPr lang="en-US" dirty="0"/>
              <a:t>Stage 3: Local Spawn Prep</a:t>
            </a:r>
          </a:p>
        </p:txBody>
      </p:sp>
      <p:sp>
        <p:nvSpPr>
          <p:cNvPr id="5" name="TextBox 4">
            <a:extLst>
              <a:ext uri="{FF2B5EF4-FFF2-40B4-BE49-F238E27FC236}">
                <a16:creationId xmlns:a16="http://schemas.microsoft.com/office/drawing/2014/main" id="{A4DE58AA-E0E2-104C-B53B-5FBE6A35A721}"/>
              </a:ext>
            </a:extLst>
          </p:cNvPr>
          <p:cNvSpPr txBox="1"/>
          <p:nvPr/>
        </p:nvSpPr>
        <p:spPr>
          <a:xfrm>
            <a:off x="6531030" y="3301411"/>
            <a:ext cx="4642618" cy="1015663"/>
          </a:xfrm>
          <a:prstGeom prst="rect">
            <a:avLst/>
          </a:prstGeom>
          <a:noFill/>
        </p:spPr>
        <p:txBody>
          <a:bodyPr wrap="none" rtlCol="0">
            <a:spAutoFit/>
          </a:bodyPr>
          <a:lstStyle/>
          <a:p>
            <a:r>
              <a:rPr lang="en-US" sz="2000" dirty="0">
                <a:solidFill>
                  <a:srgbClr val="FF0000"/>
                </a:solidFill>
              </a:rPr>
              <a:t>const pmix_nspace_t nspace,</a:t>
            </a:r>
          </a:p>
          <a:p>
            <a:r>
              <a:rPr lang="en-US" sz="2000" dirty="0">
                <a:solidFill>
                  <a:srgbClr val="FF0000"/>
                </a:solidFill>
              </a:rPr>
              <a:t>pmix_info_t info[], size_t ninfo,</a:t>
            </a:r>
          </a:p>
          <a:p>
            <a:r>
              <a:rPr lang="en-US" sz="2000" dirty="0">
                <a:solidFill>
                  <a:srgbClr val="FF0000"/>
                </a:solidFill>
              </a:rPr>
              <a:t>pmix_op_cbfunc_t cbfunc, void *cbdata</a:t>
            </a:r>
          </a:p>
        </p:txBody>
      </p:sp>
      <p:sp>
        <p:nvSpPr>
          <p:cNvPr id="6" name="TextBox 5">
            <a:extLst>
              <a:ext uri="{FF2B5EF4-FFF2-40B4-BE49-F238E27FC236}">
                <a16:creationId xmlns:a16="http://schemas.microsoft.com/office/drawing/2014/main" id="{71CD1E4D-C6E3-934C-B75E-08A2DE7362D1}"/>
              </a:ext>
            </a:extLst>
          </p:cNvPr>
          <p:cNvSpPr txBox="1"/>
          <p:nvPr/>
        </p:nvSpPr>
        <p:spPr>
          <a:xfrm>
            <a:off x="6695922" y="7092355"/>
            <a:ext cx="5341527" cy="1015663"/>
          </a:xfrm>
          <a:prstGeom prst="rect">
            <a:avLst/>
          </a:prstGeom>
          <a:noFill/>
        </p:spPr>
        <p:txBody>
          <a:bodyPr wrap="none" rtlCol="0">
            <a:spAutoFit/>
          </a:bodyPr>
          <a:lstStyle/>
          <a:p>
            <a:r>
              <a:rPr lang="en-US" sz="2000" dirty="0">
                <a:solidFill>
                  <a:srgbClr val="FF0000"/>
                </a:solidFill>
              </a:rPr>
              <a:t>const pmix_nspace_t nspace, int nlocalprocs,</a:t>
            </a:r>
          </a:p>
          <a:p>
            <a:r>
              <a:rPr lang="en-US" sz="2000" dirty="0">
                <a:solidFill>
                  <a:srgbClr val="FF0000"/>
                </a:solidFill>
              </a:rPr>
              <a:t>pmix_info_t info[], size_t ninfo,</a:t>
            </a:r>
          </a:p>
          <a:p>
            <a:r>
              <a:rPr lang="en-US" sz="2000" dirty="0">
                <a:solidFill>
                  <a:srgbClr val="FF0000"/>
                </a:solidFill>
              </a:rPr>
              <a:t>pmix_op_cbfunc_t cbfunc, void *cbdata</a:t>
            </a:r>
          </a:p>
        </p:txBody>
      </p:sp>
    </p:spTree>
    <p:extLst>
      <p:ext uri="{BB962C8B-B14F-4D97-AF65-F5344CB8AC3E}">
        <p14:creationId xmlns:p14="http://schemas.microsoft.com/office/powerpoint/2010/main" val="22588934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9471E6-D11F-0F42-8221-F1CFC36BE5BB}"/>
              </a:ext>
            </a:extLst>
          </p:cNvPr>
          <p:cNvSpPr>
            <a:spLocks noGrp="1"/>
          </p:cNvSpPr>
          <p:nvPr>
            <p:ph idx="1"/>
          </p:nvPr>
        </p:nvSpPr>
        <p:spPr/>
        <p:txBody>
          <a:bodyPr/>
          <a:lstStyle/>
          <a:p>
            <a:r>
              <a:rPr lang="en-US" sz="4000" dirty="0"/>
              <a:t>PMIx_server_register_client</a:t>
            </a:r>
          </a:p>
          <a:p>
            <a:pPr lvl="1"/>
            <a:r>
              <a:rPr lang="en-US" sz="3200" dirty="0"/>
              <a:t>Register each </a:t>
            </a:r>
            <a:r>
              <a:rPr lang="en-US" sz="3200" i="1" dirty="0"/>
              <a:t>local</a:t>
            </a:r>
            <a:r>
              <a:rPr lang="en-US" sz="3200" dirty="0"/>
              <a:t> proc for this nspace</a:t>
            </a:r>
          </a:p>
          <a:p>
            <a:pPr lvl="1"/>
            <a:r>
              <a:rPr lang="en-US" sz="3200" dirty="0"/>
              <a:t>Informs server of expected uid/gid of connecting client for security check</a:t>
            </a:r>
          </a:p>
          <a:p>
            <a:pPr lvl="1"/>
            <a:r>
              <a:rPr lang="en-US" sz="3200" dirty="0"/>
              <a:t>Server preps client support infrastructure</a:t>
            </a:r>
          </a:p>
          <a:p>
            <a:r>
              <a:rPr lang="en-US" sz="4000" dirty="0"/>
              <a:t>PMIx_server_setup_fork</a:t>
            </a:r>
          </a:p>
          <a:p>
            <a:pPr lvl="1"/>
            <a:r>
              <a:rPr lang="en-US" sz="3200" dirty="0"/>
              <a:t>Add PMIx server connection and support info to env</a:t>
            </a:r>
          </a:p>
          <a:p>
            <a:pPr lvl="1"/>
            <a:r>
              <a:rPr lang="en-US" sz="3200" dirty="0"/>
              <a:t>Add subsystem-specific envars for client libraries (e.g., fabric, storage)</a:t>
            </a:r>
          </a:p>
        </p:txBody>
      </p:sp>
      <p:sp>
        <p:nvSpPr>
          <p:cNvPr id="3" name="Title 2">
            <a:extLst>
              <a:ext uri="{FF2B5EF4-FFF2-40B4-BE49-F238E27FC236}">
                <a16:creationId xmlns:a16="http://schemas.microsoft.com/office/drawing/2014/main" id="{58F67276-3936-F347-9549-22896BCF16CC}"/>
              </a:ext>
            </a:extLst>
          </p:cNvPr>
          <p:cNvSpPr>
            <a:spLocks noGrp="1"/>
          </p:cNvSpPr>
          <p:nvPr>
            <p:ph type="title"/>
          </p:nvPr>
        </p:nvSpPr>
        <p:spPr/>
        <p:txBody>
          <a:bodyPr/>
          <a:lstStyle/>
          <a:p>
            <a:r>
              <a:rPr lang="en-US" dirty="0"/>
              <a:t>Stage 4: Fork/Exec</a:t>
            </a:r>
          </a:p>
        </p:txBody>
      </p:sp>
      <p:sp>
        <p:nvSpPr>
          <p:cNvPr id="4" name="TextBox 3">
            <a:extLst>
              <a:ext uri="{FF2B5EF4-FFF2-40B4-BE49-F238E27FC236}">
                <a16:creationId xmlns:a16="http://schemas.microsoft.com/office/drawing/2014/main" id="{E1AF4D57-1423-0F42-9C6D-5FD2A58C0533}"/>
              </a:ext>
            </a:extLst>
          </p:cNvPr>
          <p:cNvSpPr txBox="1"/>
          <p:nvPr/>
        </p:nvSpPr>
        <p:spPr>
          <a:xfrm>
            <a:off x="7666634" y="2133603"/>
            <a:ext cx="6963766" cy="707886"/>
          </a:xfrm>
          <a:prstGeom prst="rect">
            <a:avLst/>
          </a:prstGeom>
          <a:noFill/>
        </p:spPr>
        <p:txBody>
          <a:bodyPr wrap="none" rtlCol="0">
            <a:spAutoFit/>
          </a:bodyPr>
          <a:lstStyle/>
          <a:p>
            <a:r>
              <a:rPr lang="en-US" sz="2000" dirty="0">
                <a:solidFill>
                  <a:srgbClr val="FF0000"/>
                </a:solidFill>
              </a:rPr>
              <a:t>const pmix_proc_t *proc, uid_t uid, gid_t gid,</a:t>
            </a:r>
          </a:p>
          <a:p>
            <a:r>
              <a:rPr lang="en-US" sz="2000" dirty="0">
                <a:solidFill>
                  <a:srgbClr val="FF0000"/>
                </a:solidFill>
              </a:rPr>
              <a:t>void *server_object, pmix_op_cbfunc_t cbfunc, void *cbdata</a:t>
            </a:r>
          </a:p>
        </p:txBody>
      </p:sp>
      <p:sp>
        <p:nvSpPr>
          <p:cNvPr id="5" name="TextBox 4">
            <a:extLst>
              <a:ext uri="{FF2B5EF4-FFF2-40B4-BE49-F238E27FC236}">
                <a16:creationId xmlns:a16="http://schemas.microsoft.com/office/drawing/2014/main" id="{8A27037B-5E00-9D4D-B00D-2C9FDD89AC48}"/>
              </a:ext>
            </a:extLst>
          </p:cNvPr>
          <p:cNvSpPr txBox="1"/>
          <p:nvPr/>
        </p:nvSpPr>
        <p:spPr>
          <a:xfrm>
            <a:off x="6985417" y="5303193"/>
            <a:ext cx="4354077" cy="400110"/>
          </a:xfrm>
          <a:prstGeom prst="rect">
            <a:avLst/>
          </a:prstGeom>
          <a:noFill/>
        </p:spPr>
        <p:txBody>
          <a:bodyPr wrap="none" rtlCol="0">
            <a:spAutoFit/>
          </a:bodyPr>
          <a:lstStyle/>
          <a:p>
            <a:r>
              <a:rPr lang="en-US" sz="2000" dirty="0">
                <a:solidFill>
                  <a:srgbClr val="FF0000"/>
                </a:solidFill>
              </a:rPr>
              <a:t>const pmix_proc_t *proc, char ***env</a:t>
            </a:r>
          </a:p>
        </p:txBody>
      </p:sp>
    </p:spTree>
    <p:extLst>
      <p:ext uri="{BB962C8B-B14F-4D97-AF65-F5344CB8AC3E}">
        <p14:creationId xmlns:p14="http://schemas.microsoft.com/office/powerpoint/2010/main" val="5414981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E929CA-578D-1140-A6E2-217E4ABC395F}"/>
              </a:ext>
            </a:extLst>
          </p:cNvPr>
          <p:cNvSpPr>
            <a:spLocks noGrp="1"/>
          </p:cNvSpPr>
          <p:nvPr>
            <p:ph idx="1"/>
          </p:nvPr>
        </p:nvSpPr>
        <p:spPr/>
        <p:txBody>
          <a:bodyPr/>
          <a:lstStyle/>
          <a:p>
            <a:r>
              <a:rPr lang="en-US" sz="4400" dirty="0"/>
              <a:t>Handshake with server</a:t>
            </a:r>
          </a:p>
          <a:p>
            <a:pPr lvl="1"/>
            <a:r>
              <a:rPr lang="en-US" sz="3600" dirty="0"/>
              <a:t>Sets compatibility plugins</a:t>
            </a:r>
          </a:p>
          <a:p>
            <a:pPr lvl="1"/>
            <a:r>
              <a:rPr lang="en-US" sz="3600" dirty="0"/>
              <a:t>Server function module</a:t>
            </a:r>
          </a:p>
          <a:p>
            <a:pPr lvl="2"/>
            <a:r>
              <a:rPr lang="en-US" sz="3200" dirty="0"/>
              <a:t>Given chance to validate or</a:t>
            </a:r>
          </a:p>
          <a:p>
            <a:pPr marL="1306478" lvl="2" indent="0">
              <a:buNone/>
            </a:pPr>
            <a:r>
              <a:rPr lang="en-US" sz="3200" dirty="0"/>
              <a:t>	reject connecting client</a:t>
            </a:r>
          </a:p>
          <a:p>
            <a:pPr marL="849307" indent="-685800"/>
            <a:r>
              <a:rPr lang="en-US" sz="4400" dirty="0"/>
              <a:t>Transfer data to client</a:t>
            </a:r>
          </a:p>
          <a:p>
            <a:pPr marL="1420792" lvl="1" indent="-685800"/>
            <a:r>
              <a:rPr lang="en-US" sz="3600" dirty="0"/>
              <a:t>Setup SM datastore</a:t>
            </a:r>
          </a:p>
          <a:p>
            <a:pPr marL="1420792" lvl="1" indent="-685800"/>
            <a:r>
              <a:rPr lang="en-US" sz="3600" dirty="0"/>
              <a:t>Send copy to client</a:t>
            </a:r>
          </a:p>
        </p:txBody>
      </p:sp>
      <p:sp>
        <p:nvSpPr>
          <p:cNvPr id="3" name="Title 2">
            <a:extLst>
              <a:ext uri="{FF2B5EF4-FFF2-40B4-BE49-F238E27FC236}">
                <a16:creationId xmlns:a16="http://schemas.microsoft.com/office/drawing/2014/main" id="{064B710C-C89D-4644-A02E-A81760E24E35}"/>
              </a:ext>
            </a:extLst>
          </p:cNvPr>
          <p:cNvSpPr>
            <a:spLocks noGrp="1"/>
          </p:cNvSpPr>
          <p:nvPr>
            <p:ph type="title"/>
          </p:nvPr>
        </p:nvSpPr>
        <p:spPr/>
        <p:txBody>
          <a:bodyPr/>
          <a:lstStyle/>
          <a:p>
            <a:r>
              <a:rPr lang="en-US" dirty="0"/>
              <a:t>Stage 5: Process Startup</a:t>
            </a:r>
          </a:p>
        </p:txBody>
      </p:sp>
      <p:pic>
        <p:nvPicPr>
          <p:cNvPr id="4" name="Picture 3">
            <a:extLst>
              <a:ext uri="{FF2B5EF4-FFF2-40B4-BE49-F238E27FC236}">
                <a16:creationId xmlns:a16="http://schemas.microsoft.com/office/drawing/2014/main" id="{A7562CDA-F2E5-F84C-A2D7-9FACAEA36850}"/>
              </a:ext>
            </a:extLst>
          </p:cNvPr>
          <p:cNvPicPr>
            <a:picLocks noChangeAspect="1"/>
          </p:cNvPicPr>
          <p:nvPr/>
        </p:nvPicPr>
        <p:blipFill>
          <a:blip r:embed="rId3"/>
          <a:stretch>
            <a:fillRect/>
          </a:stretch>
        </p:blipFill>
        <p:spPr>
          <a:xfrm>
            <a:off x="8280401" y="2133601"/>
            <a:ext cx="6350002" cy="3771902"/>
          </a:xfrm>
          <a:prstGeom prst="rect">
            <a:avLst/>
          </a:prstGeom>
        </p:spPr>
      </p:pic>
    </p:spTree>
    <p:extLst>
      <p:ext uri="{BB962C8B-B14F-4D97-AF65-F5344CB8AC3E}">
        <p14:creationId xmlns:p14="http://schemas.microsoft.com/office/powerpoint/2010/main" val="32271776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F71ACC-1057-2D46-925B-310BDB003C6F}"/>
              </a:ext>
            </a:extLst>
          </p:cNvPr>
          <p:cNvSpPr>
            <a:spLocks noGrp="1"/>
          </p:cNvSpPr>
          <p:nvPr>
            <p:ph idx="1"/>
          </p:nvPr>
        </p:nvSpPr>
        <p:spPr/>
        <p:txBody>
          <a:bodyPr/>
          <a:lstStyle/>
          <a:p>
            <a:r>
              <a:rPr lang="en-US" sz="2800" dirty="0"/>
              <a:t>Extend your previous server</a:t>
            </a:r>
            <a:endParaRPr lang="en-US" sz="2400" dirty="0"/>
          </a:p>
          <a:p>
            <a:r>
              <a:rPr lang="en-US" sz="2800" dirty="0"/>
              <a:t>Setup the local support</a:t>
            </a:r>
          </a:p>
          <a:p>
            <a:pPr lvl="1"/>
            <a:r>
              <a:rPr lang="en-US" sz="2400" dirty="0"/>
              <a:t>Pass in the data returned by setup application</a:t>
            </a:r>
          </a:p>
          <a:p>
            <a:pPr lvl="1"/>
            <a:r>
              <a:rPr lang="en-US" sz="2400" dirty="0"/>
              <a:t>Use the GDS and PNET verbosity parameters to see what it is doing</a:t>
            </a:r>
          </a:p>
          <a:p>
            <a:r>
              <a:rPr lang="en-US" sz="2800" dirty="0"/>
              <a:t>Register the </a:t>
            </a:r>
            <a:r>
              <a:rPr lang="en-US" sz="2800" dirty="0" err="1"/>
              <a:t>nspace</a:t>
            </a:r>
            <a:endParaRPr lang="en-US" sz="2800" dirty="0"/>
          </a:p>
          <a:p>
            <a:pPr lvl="1"/>
            <a:r>
              <a:rPr lang="en-US" sz="2200" dirty="0"/>
              <a:t>For now, just pass universe size and 3 local procs</a:t>
            </a:r>
          </a:p>
          <a:p>
            <a:r>
              <a:rPr lang="en-US" sz="2800" dirty="0"/>
              <a:t>Register the local clients</a:t>
            </a:r>
          </a:p>
          <a:p>
            <a:r>
              <a:rPr lang="en-US" sz="2800" dirty="0"/>
              <a:t>Setup the fork environment for each client</a:t>
            </a:r>
          </a:p>
          <a:p>
            <a:r>
              <a:rPr lang="en-US" sz="2800" dirty="0"/>
              <a:t>Print out the results </a:t>
            </a:r>
          </a:p>
        </p:txBody>
      </p:sp>
      <p:sp>
        <p:nvSpPr>
          <p:cNvPr id="3" name="Title 2">
            <a:extLst>
              <a:ext uri="{FF2B5EF4-FFF2-40B4-BE49-F238E27FC236}">
                <a16:creationId xmlns:a16="http://schemas.microsoft.com/office/drawing/2014/main" id="{97BB8DCA-5347-3E41-9D53-51FEA4EF2FBD}"/>
              </a:ext>
            </a:extLst>
          </p:cNvPr>
          <p:cNvSpPr>
            <a:spLocks noGrp="1"/>
          </p:cNvSpPr>
          <p:nvPr>
            <p:ph type="title"/>
          </p:nvPr>
        </p:nvSpPr>
        <p:spPr/>
        <p:txBody>
          <a:bodyPr/>
          <a:lstStyle/>
          <a:p>
            <a:r>
              <a:rPr lang="en-US" dirty="0"/>
              <a:t>Exercise 4: Fork/Exec Prep</a:t>
            </a:r>
          </a:p>
        </p:txBody>
      </p:sp>
    </p:spTree>
    <p:extLst>
      <p:ext uri="{BB962C8B-B14F-4D97-AF65-F5344CB8AC3E}">
        <p14:creationId xmlns:p14="http://schemas.microsoft.com/office/powerpoint/2010/main" val="34316719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E65A86-293E-A045-8EF7-A32AEE63128A}"/>
              </a:ext>
            </a:extLst>
          </p:cNvPr>
          <p:cNvSpPr>
            <a:spLocks noGrp="1"/>
          </p:cNvSpPr>
          <p:nvPr>
            <p:ph idx="1"/>
          </p:nvPr>
        </p:nvSpPr>
        <p:spPr/>
        <p:txBody>
          <a:bodyPr/>
          <a:lstStyle/>
          <a:p>
            <a:r>
              <a:rPr lang="en-US" sz="3600" dirty="0"/>
              <a:t>PMIx_server_deregister_client</a:t>
            </a:r>
          </a:p>
          <a:p>
            <a:pPr lvl="1"/>
            <a:r>
              <a:rPr lang="en-US" sz="2800" dirty="0"/>
              <a:t>Called when local client terminates</a:t>
            </a:r>
          </a:p>
          <a:p>
            <a:pPr lvl="2"/>
            <a:r>
              <a:rPr lang="en-US" sz="2400" dirty="0"/>
              <a:t>Often called from within function module client_terminated entry</a:t>
            </a:r>
          </a:p>
          <a:p>
            <a:pPr lvl="2"/>
            <a:r>
              <a:rPr lang="en-US" sz="2400" dirty="0"/>
              <a:t>Both normal and abnormal termination</a:t>
            </a:r>
          </a:p>
          <a:p>
            <a:pPr lvl="1"/>
            <a:r>
              <a:rPr lang="en-US" sz="2800" dirty="0"/>
              <a:t>Provides server library with chance to cleanup</a:t>
            </a:r>
          </a:p>
          <a:p>
            <a:r>
              <a:rPr lang="en-US" sz="3600" dirty="0"/>
              <a:t>Generate event</a:t>
            </a:r>
          </a:p>
          <a:p>
            <a:pPr lvl="1"/>
            <a:r>
              <a:rPr lang="en-US" sz="2800" dirty="0"/>
              <a:t>Abnormal termination only to avoid floods</a:t>
            </a:r>
          </a:p>
          <a:p>
            <a:pPr lvl="2"/>
            <a:r>
              <a:rPr lang="en-US" sz="2400" dirty="0"/>
              <a:t>Typically only upon request included with spawn directives</a:t>
            </a:r>
          </a:p>
          <a:p>
            <a:pPr lvl="1"/>
            <a:r>
              <a:rPr lang="en-US" sz="2800" dirty="0"/>
              <a:t>Notify anyone listening for PMIX_PROC_ABORTED event</a:t>
            </a:r>
          </a:p>
          <a:p>
            <a:pPr lvl="2"/>
            <a:r>
              <a:rPr lang="en-US" sz="2400" dirty="0"/>
              <a:t>Provide ID of affected proc, any provided text message and/or info</a:t>
            </a:r>
          </a:p>
          <a:p>
            <a:pPr lvl="2"/>
            <a:r>
              <a:rPr lang="en-US" sz="2400" dirty="0"/>
              <a:t>Target only nspace of affected proc unless otherwise directed</a:t>
            </a:r>
          </a:p>
          <a:p>
            <a:pPr lvl="2"/>
            <a:r>
              <a:rPr lang="en-US" sz="2400" dirty="0"/>
              <a:t>Target non-default handlers</a:t>
            </a:r>
          </a:p>
        </p:txBody>
      </p:sp>
      <p:sp>
        <p:nvSpPr>
          <p:cNvPr id="3" name="Title 2">
            <a:extLst>
              <a:ext uri="{FF2B5EF4-FFF2-40B4-BE49-F238E27FC236}">
                <a16:creationId xmlns:a16="http://schemas.microsoft.com/office/drawing/2014/main" id="{19661266-8A4D-F04F-A2CE-D4420E181029}"/>
              </a:ext>
            </a:extLst>
          </p:cNvPr>
          <p:cNvSpPr>
            <a:spLocks noGrp="1"/>
          </p:cNvSpPr>
          <p:nvPr>
            <p:ph type="title"/>
          </p:nvPr>
        </p:nvSpPr>
        <p:spPr/>
        <p:txBody>
          <a:bodyPr/>
          <a:lstStyle/>
          <a:p>
            <a:r>
              <a:rPr lang="en-US" dirty="0"/>
              <a:t>Stage 6: Process Termination</a:t>
            </a:r>
          </a:p>
        </p:txBody>
      </p:sp>
      <p:sp>
        <p:nvSpPr>
          <p:cNvPr id="8" name="TextBox 7">
            <a:extLst>
              <a:ext uri="{FF2B5EF4-FFF2-40B4-BE49-F238E27FC236}">
                <a16:creationId xmlns:a16="http://schemas.microsoft.com/office/drawing/2014/main" id="{5490824B-BAFB-974B-9541-0CB902A3E629}"/>
              </a:ext>
            </a:extLst>
          </p:cNvPr>
          <p:cNvSpPr txBox="1"/>
          <p:nvPr/>
        </p:nvSpPr>
        <p:spPr>
          <a:xfrm>
            <a:off x="7809876" y="2133603"/>
            <a:ext cx="4642618" cy="707886"/>
          </a:xfrm>
          <a:prstGeom prst="rect">
            <a:avLst/>
          </a:prstGeom>
          <a:noFill/>
        </p:spPr>
        <p:txBody>
          <a:bodyPr wrap="none" rtlCol="0">
            <a:spAutoFit/>
          </a:bodyPr>
          <a:lstStyle/>
          <a:p>
            <a:r>
              <a:rPr lang="en-US" sz="2000" dirty="0">
                <a:solidFill>
                  <a:srgbClr val="FF0000"/>
                </a:solidFill>
              </a:rPr>
              <a:t>const pmix_nspace_t nspace,</a:t>
            </a:r>
          </a:p>
          <a:p>
            <a:r>
              <a:rPr lang="en-US" sz="2000" dirty="0">
                <a:solidFill>
                  <a:srgbClr val="FF0000"/>
                </a:solidFill>
              </a:rPr>
              <a:t>pmix_op_cbfunc_t cbfunc, void *cbdata</a:t>
            </a:r>
          </a:p>
        </p:txBody>
      </p:sp>
    </p:spTree>
    <p:extLst>
      <p:ext uri="{BB962C8B-B14F-4D97-AF65-F5344CB8AC3E}">
        <p14:creationId xmlns:p14="http://schemas.microsoft.com/office/powerpoint/2010/main" val="53176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E65A86-293E-A045-8EF7-A32AEE63128A}"/>
              </a:ext>
            </a:extLst>
          </p:cNvPr>
          <p:cNvSpPr>
            <a:spLocks noGrp="1"/>
          </p:cNvSpPr>
          <p:nvPr>
            <p:ph idx="1"/>
          </p:nvPr>
        </p:nvSpPr>
        <p:spPr/>
        <p:txBody>
          <a:bodyPr/>
          <a:lstStyle/>
          <a:p>
            <a:r>
              <a:rPr lang="en-US" sz="4000" dirty="0"/>
              <a:t>PMIx_server_deregister_nspace</a:t>
            </a:r>
          </a:p>
          <a:p>
            <a:pPr lvl="1"/>
            <a:r>
              <a:rPr lang="en-US" sz="3200" dirty="0"/>
              <a:t>Called when job completes</a:t>
            </a:r>
          </a:p>
          <a:p>
            <a:pPr lvl="2"/>
            <a:r>
              <a:rPr lang="en-US" sz="2800" dirty="0"/>
              <a:t>Note: PMIx cannot provide function module entry as it doesn’t see multi-node job status</a:t>
            </a:r>
          </a:p>
          <a:p>
            <a:pPr lvl="1"/>
            <a:r>
              <a:rPr lang="en-US" sz="3200" dirty="0"/>
              <a:t>Provides server library with chance to cleanup</a:t>
            </a:r>
          </a:p>
          <a:p>
            <a:r>
              <a:rPr lang="en-US" sz="4000" dirty="0"/>
              <a:t>Generate event</a:t>
            </a:r>
          </a:p>
          <a:p>
            <a:pPr lvl="1"/>
            <a:r>
              <a:rPr lang="en-US" sz="3200" dirty="0"/>
              <a:t>Notify anyone listening for PMIX_JOB_TERMINATED event</a:t>
            </a:r>
          </a:p>
          <a:p>
            <a:pPr lvl="2"/>
            <a:r>
              <a:rPr lang="en-US" sz="2600" dirty="0"/>
              <a:t>Optional to perform by default</a:t>
            </a:r>
          </a:p>
          <a:p>
            <a:pPr lvl="1"/>
            <a:r>
              <a:rPr lang="en-US" sz="3200" dirty="0"/>
              <a:t>Target non-default handlers</a:t>
            </a:r>
          </a:p>
          <a:p>
            <a:pPr lvl="1"/>
            <a:r>
              <a:rPr lang="en-US" sz="3200" dirty="0"/>
              <a:t>Provide exit status, any associated text message and/or info</a:t>
            </a:r>
          </a:p>
        </p:txBody>
      </p:sp>
      <p:sp>
        <p:nvSpPr>
          <p:cNvPr id="3" name="Title 2">
            <a:extLst>
              <a:ext uri="{FF2B5EF4-FFF2-40B4-BE49-F238E27FC236}">
                <a16:creationId xmlns:a16="http://schemas.microsoft.com/office/drawing/2014/main" id="{19661266-8A4D-F04F-A2CE-D4420E181029}"/>
              </a:ext>
            </a:extLst>
          </p:cNvPr>
          <p:cNvSpPr>
            <a:spLocks noGrp="1"/>
          </p:cNvSpPr>
          <p:nvPr>
            <p:ph type="title"/>
          </p:nvPr>
        </p:nvSpPr>
        <p:spPr/>
        <p:txBody>
          <a:bodyPr/>
          <a:lstStyle/>
          <a:p>
            <a:r>
              <a:rPr lang="en-US" dirty="0"/>
              <a:t>Stage 7: Job Termination</a:t>
            </a:r>
          </a:p>
        </p:txBody>
      </p:sp>
    </p:spTree>
    <p:extLst>
      <p:ext uri="{BB962C8B-B14F-4D97-AF65-F5344CB8AC3E}">
        <p14:creationId xmlns:p14="http://schemas.microsoft.com/office/powerpoint/2010/main" val="1604550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11682" y="4135431"/>
            <a:ext cx="709163" cy="742703"/>
            <a:chOff x="7262204" y="5578453"/>
            <a:chExt cx="787957" cy="825225"/>
          </a:xfrm>
        </p:grpSpPr>
        <p:pic>
          <p:nvPicPr>
            <p:cNvPr id="3" name="Picture 2"/>
            <p:cNvPicPr>
              <a:picLocks noChangeAspect="1"/>
            </p:cNvPicPr>
            <p:nvPr/>
          </p:nvPicPr>
          <p:blipFill>
            <a:blip r:embed="rId3">
              <a:grayscl/>
            </a:blip>
            <a:stretch>
              <a:fillRect/>
            </a:stretch>
          </p:blipFill>
          <p:spPr>
            <a:xfrm>
              <a:off x="7262204" y="5578453"/>
              <a:ext cx="787957" cy="825225"/>
            </a:xfrm>
            <a:prstGeom prst="rect">
              <a:avLst/>
            </a:prstGeom>
          </p:spPr>
        </p:pic>
        <p:sp>
          <p:nvSpPr>
            <p:cNvPr id="4" name="TextBox 3"/>
            <p:cNvSpPr txBox="1"/>
            <p:nvPr/>
          </p:nvSpPr>
          <p:spPr>
            <a:xfrm>
              <a:off x="7348293" y="5761712"/>
              <a:ext cx="662929" cy="533764"/>
            </a:xfrm>
            <a:prstGeom prst="rect">
              <a:avLst/>
            </a:prstGeom>
            <a:noFill/>
          </p:spPr>
          <p:txBody>
            <a:bodyPr wrap="none" rtlCol="0">
              <a:spAutoFit/>
            </a:bodyPr>
            <a:lstStyle/>
            <a:p>
              <a:pPr algn="ctr"/>
              <a:r>
                <a:rPr lang="en-US" sz="1261" dirty="0"/>
                <a:t>Job</a:t>
              </a:r>
            </a:p>
            <a:p>
              <a:pPr algn="ctr"/>
              <a:r>
                <a:rPr lang="en-US" sz="1261" dirty="0"/>
                <a:t>Script</a:t>
              </a:r>
            </a:p>
          </p:txBody>
        </p:sp>
      </p:grpSp>
      <p:sp>
        <p:nvSpPr>
          <p:cNvPr id="6" name="Hexagon 5"/>
          <p:cNvSpPr/>
          <p:nvPr/>
        </p:nvSpPr>
        <p:spPr>
          <a:xfrm>
            <a:off x="2937855" y="4022907"/>
            <a:ext cx="1104901" cy="967742"/>
          </a:xfrm>
          <a:prstGeom prst="hexagon">
            <a:avLst/>
          </a:prstGeom>
          <a:pattFill prst="zigZag">
            <a:fgClr>
              <a:srgbClr val="FFC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2" dirty="0"/>
          </a:p>
        </p:txBody>
      </p:sp>
      <p:sp>
        <p:nvSpPr>
          <p:cNvPr id="8" name="TextBox 7"/>
          <p:cNvSpPr txBox="1"/>
          <p:nvPr/>
        </p:nvSpPr>
        <p:spPr>
          <a:xfrm>
            <a:off x="3072841" y="4334737"/>
            <a:ext cx="830677" cy="425053"/>
          </a:xfrm>
          <a:prstGeom prst="rect">
            <a:avLst/>
          </a:prstGeom>
          <a:noFill/>
        </p:spPr>
        <p:txBody>
          <a:bodyPr wrap="none" rtlCol="0">
            <a:spAutoFit/>
          </a:bodyPr>
          <a:lstStyle/>
          <a:p>
            <a:r>
              <a:rPr lang="en-US" sz="2162" dirty="0"/>
              <a:t>WLM</a:t>
            </a:r>
          </a:p>
        </p:txBody>
      </p:sp>
      <p:sp>
        <p:nvSpPr>
          <p:cNvPr id="9" name="Hexagon 8"/>
          <p:cNvSpPr/>
          <p:nvPr/>
        </p:nvSpPr>
        <p:spPr>
          <a:xfrm>
            <a:off x="4513010" y="4022907"/>
            <a:ext cx="1104901" cy="967742"/>
          </a:xfrm>
          <a:prstGeom prst="hexagon">
            <a:avLst/>
          </a:prstGeom>
          <a:pattFill prst="zigZag">
            <a:fgClr>
              <a:srgbClr val="FFC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2" dirty="0"/>
          </a:p>
        </p:txBody>
      </p:sp>
      <p:sp>
        <p:nvSpPr>
          <p:cNvPr id="11" name="TextBox 10"/>
          <p:cNvSpPr txBox="1"/>
          <p:nvPr/>
        </p:nvSpPr>
        <p:spPr>
          <a:xfrm>
            <a:off x="4647996" y="4334737"/>
            <a:ext cx="830677" cy="425053"/>
          </a:xfrm>
          <a:prstGeom prst="rect">
            <a:avLst/>
          </a:prstGeom>
          <a:noFill/>
        </p:spPr>
        <p:txBody>
          <a:bodyPr wrap="none" rtlCol="0">
            <a:spAutoFit/>
          </a:bodyPr>
          <a:lstStyle/>
          <a:p>
            <a:r>
              <a:rPr lang="en-US" sz="2162" dirty="0"/>
              <a:t>WLM</a:t>
            </a:r>
          </a:p>
        </p:txBody>
      </p:sp>
      <p:grpSp>
        <p:nvGrpSpPr>
          <p:cNvPr id="15" name="Group 14"/>
          <p:cNvGrpSpPr/>
          <p:nvPr/>
        </p:nvGrpSpPr>
        <p:grpSpPr>
          <a:xfrm rot="5400000">
            <a:off x="4237404" y="4316460"/>
            <a:ext cx="90757" cy="368958"/>
            <a:chOff x="8993443" y="4176010"/>
            <a:chExt cx="100838" cy="409951"/>
          </a:xfrm>
        </p:grpSpPr>
        <p:sp>
          <p:nvSpPr>
            <p:cNvPr id="12" name="Oval 11"/>
            <p:cNvSpPr/>
            <p:nvPr/>
          </p:nvSpPr>
          <p:spPr bwMode="auto">
            <a:xfrm>
              <a:off x="8993443" y="4176010"/>
              <a:ext cx="100838" cy="10083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2296" tIns="41150" rIns="82296" bIns="41150" numCol="1" rtlCol="0" anchor="t" anchorCtr="0" compatLnSpc="1">
              <a:prstTxWarp prst="textNoShape">
                <a:avLst/>
              </a:prstTxWarp>
            </a:bodyPr>
            <a:lstStyle/>
            <a:p>
              <a:pPr eaLnBrk="0" fontAlgn="base" hangingPunct="0">
                <a:spcBef>
                  <a:spcPct val="0"/>
                </a:spcBef>
                <a:spcAft>
                  <a:spcPct val="0"/>
                </a:spcAft>
              </a:pPr>
              <a:endParaRPr lang="en-US" sz="2162" dirty="0">
                <a:latin typeface="Arial" pitchFamily="-65" charset="0"/>
                <a:ea typeface="ＭＳ Ｐゴシック" pitchFamily="-65" charset="-128"/>
                <a:cs typeface="ＭＳ Ｐゴシック" pitchFamily="-65" charset="-128"/>
              </a:endParaRPr>
            </a:p>
          </p:txBody>
        </p:sp>
        <p:sp>
          <p:nvSpPr>
            <p:cNvPr id="13" name="Oval 12"/>
            <p:cNvSpPr/>
            <p:nvPr/>
          </p:nvSpPr>
          <p:spPr bwMode="auto">
            <a:xfrm>
              <a:off x="8993443" y="4328410"/>
              <a:ext cx="100838" cy="10083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2296" tIns="41150" rIns="82296" bIns="41150" numCol="1" rtlCol="0" anchor="t" anchorCtr="0" compatLnSpc="1">
              <a:prstTxWarp prst="textNoShape">
                <a:avLst/>
              </a:prstTxWarp>
            </a:bodyPr>
            <a:lstStyle/>
            <a:p>
              <a:pPr eaLnBrk="0" fontAlgn="base" hangingPunct="0">
                <a:spcBef>
                  <a:spcPct val="0"/>
                </a:spcBef>
                <a:spcAft>
                  <a:spcPct val="0"/>
                </a:spcAft>
              </a:pPr>
              <a:endParaRPr lang="en-US" sz="2162" dirty="0">
                <a:latin typeface="Arial" pitchFamily="-65" charset="0"/>
                <a:ea typeface="ＭＳ Ｐゴシック" pitchFamily="-65" charset="-128"/>
                <a:cs typeface="ＭＳ Ｐゴシック" pitchFamily="-65" charset="-128"/>
              </a:endParaRPr>
            </a:p>
          </p:txBody>
        </p:sp>
        <p:sp>
          <p:nvSpPr>
            <p:cNvPr id="14" name="Oval 13"/>
            <p:cNvSpPr/>
            <p:nvPr/>
          </p:nvSpPr>
          <p:spPr bwMode="auto">
            <a:xfrm>
              <a:off x="8993443" y="4485123"/>
              <a:ext cx="100838" cy="10083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2296" tIns="41150" rIns="82296" bIns="41150" numCol="1" rtlCol="0" anchor="t" anchorCtr="0" compatLnSpc="1">
              <a:prstTxWarp prst="textNoShape">
                <a:avLst/>
              </a:prstTxWarp>
            </a:bodyPr>
            <a:lstStyle/>
            <a:p>
              <a:pPr eaLnBrk="0" fontAlgn="base" hangingPunct="0">
                <a:spcBef>
                  <a:spcPct val="0"/>
                </a:spcBef>
                <a:spcAft>
                  <a:spcPct val="0"/>
                </a:spcAft>
              </a:pPr>
              <a:endParaRPr lang="en-US" sz="2162" dirty="0">
                <a:latin typeface="Arial" pitchFamily="-65" charset="0"/>
                <a:ea typeface="ＭＳ Ｐゴシック" pitchFamily="-65" charset="-128"/>
                <a:cs typeface="ＭＳ Ｐゴシック" pitchFamily="-65" charset="-128"/>
              </a:endParaRPr>
            </a:p>
          </p:txBody>
        </p:sp>
      </p:grpSp>
      <p:sp>
        <p:nvSpPr>
          <p:cNvPr id="29" name="Oval 28"/>
          <p:cNvSpPr/>
          <p:nvPr/>
        </p:nvSpPr>
        <p:spPr bwMode="auto">
          <a:xfrm>
            <a:off x="6392868" y="4129590"/>
            <a:ext cx="754379" cy="754379"/>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82296" tIns="41150" rIns="82296" bIns="41150" numCol="1" rtlCol="0" anchor="t" anchorCtr="0" compatLnSpc="1">
            <a:prstTxWarp prst="textNoShape">
              <a:avLst/>
            </a:prstTxWarp>
          </a:bodyPr>
          <a:lstStyle/>
          <a:p>
            <a:pPr eaLnBrk="0" fontAlgn="base" hangingPunct="0">
              <a:spcBef>
                <a:spcPct val="0"/>
              </a:spcBef>
              <a:spcAft>
                <a:spcPct val="0"/>
              </a:spcAft>
            </a:pPr>
            <a:endParaRPr lang="en-US" sz="2162" dirty="0">
              <a:latin typeface="Arial" pitchFamily="-65" charset="0"/>
              <a:ea typeface="ＭＳ Ｐゴシック" pitchFamily="-65" charset="-128"/>
              <a:cs typeface="ＭＳ Ｐゴシック" pitchFamily="-65" charset="-128"/>
            </a:endParaRPr>
          </a:p>
        </p:txBody>
      </p:sp>
      <p:sp>
        <p:nvSpPr>
          <p:cNvPr id="30" name="TextBox 29"/>
          <p:cNvSpPr txBox="1"/>
          <p:nvPr/>
        </p:nvSpPr>
        <p:spPr>
          <a:xfrm>
            <a:off x="6462499" y="4285007"/>
            <a:ext cx="615874" cy="425053"/>
          </a:xfrm>
          <a:prstGeom prst="rect">
            <a:avLst/>
          </a:prstGeom>
          <a:noFill/>
        </p:spPr>
        <p:txBody>
          <a:bodyPr wrap="none" rtlCol="0">
            <a:spAutoFit/>
          </a:bodyPr>
          <a:lstStyle/>
          <a:p>
            <a:r>
              <a:rPr lang="en-US" sz="2162" dirty="0"/>
              <a:t>RM</a:t>
            </a:r>
          </a:p>
        </p:txBody>
      </p:sp>
      <p:sp>
        <p:nvSpPr>
          <p:cNvPr id="40" name="Right Arrow 39"/>
          <p:cNvSpPr/>
          <p:nvPr/>
        </p:nvSpPr>
        <p:spPr>
          <a:xfrm>
            <a:off x="5683078" y="4387139"/>
            <a:ext cx="658699" cy="239270"/>
          </a:xfrm>
          <a:prstGeom prst="rightArrow">
            <a:avLst/>
          </a:prstGeom>
          <a:pattFill prst="pct50">
            <a:fgClr>
              <a:srgbClr val="51515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2" dirty="0"/>
          </a:p>
        </p:txBody>
      </p:sp>
      <p:sp>
        <p:nvSpPr>
          <p:cNvPr id="41" name="TextBox 40"/>
          <p:cNvSpPr txBox="1"/>
          <p:nvPr/>
        </p:nvSpPr>
        <p:spPr>
          <a:xfrm>
            <a:off x="5541718" y="4599218"/>
            <a:ext cx="1150443" cy="683264"/>
          </a:xfrm>
          <a:prstGeom prst="rect">
            <a:avLst/>
          </a:prstGeom>
          <a:noFill/>
        </p:spPr>
        <p:txBody>
          <a:bodyPr wrap="none" rtlCol="0">
            <a:spAutoFit/>
          </a:bodyPr>
          <a:lstStyle/>
          <a:p>
            <a:r>
              <a:rPr lang="en-US" sz="1920" dirty="0"/>
              <a:t>Launch</a:t>
            </a:r>
          </a:p>
          <a:p>
            <a:pPr algn="ctr"/>
            <a:r>
              <a:rPr lang="en-US" sz="1920" dirty="0"/>
              <a:t>Cmd</a:t>
            </a:r>
          </a:p>
        </p:txBody>
      </p:sp>
      <p:cxnSp>
        <p:nvCxnSpPr>
          <p:cNvPr id="47" name="Straight Arrow Connector 46"/>
          <p:cNvCxnSpPr>
            <a:stCxn id="3" idx="3"/>
            <a:endCxn id="6" idx="3"/>
          </p:cNvCxnSpPr>
          <p:nvPr/>
        </p:nvCxnSpPr>
        <p:spPr>
          <a:xfrm>
            <a:off x="2720846" y="4506776"/>
            <a:ext cx="21701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Diamond 48"/>
          <p:cNvSpPr/>
          <p:nvPr/>
        </p:nvSpPr>
        <p:spPr>
          <a:xfrm>
            <a:off x="7311540" y="3909153"/>
            <a:ext cx="1087483" cy="1195253"/>
          </a:xfrm>
          <a:prstGeom prst="diamond">
            <a:avLst/>
          </a:prstGeom>
          <a:pattFill prst="pct90">
            <a:fgClr>
              <a:srgbClr val="FFC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2" dirty="0"/>
          </a:p>
        </p:txBody>
      </p:sp>
      <p:sp>
        <p:nvSpPr>
          <p:cNvPr id="50" name="TextBox 49"/>
          <p:cNvSpPr txBox="1"/>
          <p:nvPr/>
        </p:nvSpPr>
        <p:spPr>
          <a:xfrm>
            <a:off x="7442035" y="4221089"/>
            <a:ext cx="845103" cy="610039"/>
          </a:xfrm>
          <a:prstGeom prst="rect">
            <a:avLst/>
          </a:prstGeom>
          <a:noFill/>
        </p:spPr>
        <p:txBody>
          <a:bodyPr wrap="none" rtlCol="0">
            <a:spAutoFit/>
          </a:bodyPr>
          <a:lstStyle/>
          <a:p>
            <a:pPr algn="ctr"/>
            <a:r>
              <a:rPr lang="en-US" sz="1682" dirty="0">
                <a:solidFill>
                  <a:schemeClr val="bg2"/>
                </a:solidFill>
              </a:rPr>
              <a:t>Spawn</a:t>
            </a:r>
          </a:p>
          <a:p>
            <a:pPr algn="ctr"/>
            <a:r>
              <a:rPr lang="en-US" sz="1682" dirty="0">
                <a:solidFill>
                  <a:schemeClr val="bg2"/>
                </a:solidFill>
              </a:rPr>
              <a:t>Procs</a:t>
            </a:r>
          </a:p>
        </p:txBody>
      </p:sp>
      <p:cxnSp>
        <p:nvCxnSpPr>
          <p:cNvPr id="52" name="Straight Arrow Connector 51"/>
          <p:cNvCxnSpPr>
            <a:stCxn id="29" idx="6"/>
            <a:endCxn id="49" idx="1"/>
          </p:cNvCxnSpPr>
          <p:nvPr/>
        </p:nvCxnSpPr>
        <p:spPr>
          <a:xfrm>
            <a:off x="7147244" y="4506776"/>
            <a:ext cx="16429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12144129" y="2381087"/>
            <a:ext cx="558699" cy="55869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82" dirty="0">
                <a:solidFill>
                  <a:schemeClr val="tx1"/>
                </a:solidFill>
              </a:rPr>
              <a:t>GO</a:t>
            </a:r>
          </a:p>
        </p:txBody>
      </p:sp>
      <p:sp>
        <p:nvSpPr>
          <p:cNvPr id="39" name="TextBox 38"/>
          <p:cNvSpPr txBox="1"/>
          <p:nvPr/>
        </p:nvSpPr>
        <p:spPr>
          <a:xfrm>
            <a:off x="9182017" y="3514538"/>
            <a:ext cx="984564" cy="757772"/>
          </a:xfrm>
          <a:prstGeom prst="rect">
            <a:avLst/>
          </a:prstGeom>
          <a:noFill/>
        </p:spPr>
        <p:txBody>
          <a:bodyPr wrap="none" rtlCol="0">
            <a:spAutoFit/>
          </a:bodyPr>
          <a:lstStyle/>
          <a:p>
            <a:pPr algn="ctr"/>
            <a:r>
              <a:rPr lang="en-US" sz="2162" dirty="0"/>
              <a:t>Global</a:t>
            </a:r>
          </a:p>
          <a:p>
            <a:pPr algn="ctr"/>
            <a:r>
              <a:rPr lang="en-US" sz="2162" dirty="0"/>
              <a:t>Xchg</a:t>
            </a:r>
          </a:p>
        </p:txBody>
      </p:sp>
      <p:sp>
        <p:nvSpPr>
          <p:cNvPr id="19" name="Rounded Rectangle 18"/>
          <p:cNvSpPr/>
          <p:nvPr/>
        </p:nvSpPr>
        <p:spPr>
          <a:xfrm>
            <a:off x="8588431" y="4235084"/>
            <a:ext cx="578034" cy="54339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2" dirty="0">
              <a:solidFill>
                <a:schemeClr val="tx1"/>
              </a:solidFill>
            </a:endParaRPr>
          </a:p>
        </p:txBody>
      </p:sp>
      <p:sp>
        <p:nvSpPr>
          <p:cNvPr id="46" name="Rounded Rectangle 45"/>
          <p:cNvSpPr/>
          <p:nvPr/>
        </p:nvSpPr>
        <p:spPr bwMode="auto">
          <a:xfrm>
            <a:off x="8493022" y="5121751"/>
            <a:ext cx="768853" cy="29832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82296" tIns="41150" rIns="82296" bIns="41150" numCol="1" rtlCol="0" anchor="t" anchorCtr="0" compatLnSpc="1">
            <a:prstTxWarp prst="textNoShape">
              <a:avLst/>
            </a:prstTxWarp>
          </a:bodyPr>
          <a:lstStyle/>
          <a:p>
            <a:pPr algn="ctr" eaLnBrk="0" fontAlgn="base" hangingPunct="0">
              <a:spcBef>
                <a:spcPct val="0"/>
              </a:spcBef>
              <a:spcAft>
                <a:spcPct val="0"/>
              </a:spcAft>
            </a:pPr>
            <a:r>
              <a:rPr lang="en-US" sz="1440" dirty="0">
                <a:solidFill>
                  <a:schemeClr val="bg1"/>
                </a:solidFill>
                <a:latin typeface="Arial" pitchFamily="-65" charset="0"/>
                <a:ea typeface="ＭＳ Ｐゴシック" pitchFamily="-65" charset="-128"/>
                <a:cs typeface="ＭＳ Ｐゴシック" pitchFamily="-65" charset="-128"/>
              </a:rPr>
              <a:t>Fabric</a:t>
            </a:r>
          </a:p>
        </p:txBody>
      </p:sp>
      <p:sp>
        <p:nvSpPr>
          <p:cNvPr id="48" name="TextBox 47"/>
          <p:cNvSpPr txBox="1"/>
          <p:nvPr/>
        </p:nvSpPr>
        <p:spPr>
          <a:xfrm>
            <a:off x="8626414" y="5691647"/>
            <a:ext cx="502061" cy="313932"/>
          </a:xfrm>
          <a:prstGeom prst="rect">
            <a:avLst/>
          </a:prstGeom>
          <a:solidFill>
            <a:schemeClr val="accent1"/>
          </a:solidFill>
        </p:spPr>
        <p:txBody>
          <a:bodyPr wrap="none" rtlCol="0">
            <a:spAutoFit/>
          </a:bodyPr>
          <a:lstStyle/>
          <a:p>
            <a:pPr algn="ctr"/>
            <a:r>
              <a:rPr lang="en-US" sz="1440" dirty="0">
                <a:solidFill>
                  <a:schemeClr val="bg1"/>
                </a:solidFill>
              </a:rPr>
              <a:t>NIC</a:t>
            </a:r>
          </a:p>
        </p:txBody>
      </p:sp>
      <p:cxnSp>
        <p:nvCxnSpPr>
          <p:cNvPr id="51" name="Straight Connector 50"/>
          <p:cNvCxnSpPr/>
          <p:nvPr/>
        </p:nvCxnSpPr>
        <p:spPr>
          <a:xfrm flipV="1">
            <a:off x="8877445" y="5368428"/>
            <a:ext cx="0" cy="32322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877445" y="4762974"/>
            <a:ext cx="0" cy="35877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9" idx="3"/>
            <a:endCxn id="19" idx="1"/>
          </p:cNvCxnSpPr>
          <p:nvPr/>
        </p:nvCxnSpPr>
        <p:spPr>
          <a:xfrm>
            <a:off x="8399027" y="4506776"/>
            <a:ext cx="18940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10123807" y="4246076"/>
            <a:ext cx="578034" cy="54339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p>
        </p:txBody>
      </p:sp>
      <p:sp>
        <p:nvSpPr>
          <p:cNvPr id="59" name="TextBox 58"/>
          <p:cNvSpPr txBox="1"/>
          <p:nvPr/>
        </p:nvSpPr>
        <p:spPr>
          <a:xfrm>
            <a:off x="10161791" y="5702642"/>
            <a:ext cx="502061" cy="313932"/>
          </a:xfrm>
          <a:prstGeom prst="rect">
            <a:avLst/>
          </a:prstGeom>
          <a:solidFill>
            <a:schemeClr val="accent1"/>
          </a:solidFill>
        </p:spPr>
        <p:txBody>
          <a:bodyPr wrap="none" rtlCol="0">
            <a:spAutoFit/>
          </a:bodyPr>
          <a:lstStyle/>
          <a:p>
            <a:pPr algn="ctr"/>
            <a:r>
              <a:rPr lang="en-US" sz="1440" dirty="0">
                <a:solidFill>
                  <a:schemeClr val="bg1"/>
                </a:solidFill>
              </a:rPr>
              <a:t>NIC</a:t>
            </a:r>
          </a:p>
        </p:txBody>
      </p:sp>
      <p:cxnSp>
        <p:nvCxnSpPr>
          <p:cNvPr id="60" name="Straight Connector 59"/>
          <p:cNvCxnSpPr/>
          <p:nvPr/>
        </p:nvCxnSpPr>
        <p:spPr>
          <a:xfrm flipV="1">
            <a:off x="10412821" y="5379418"/>
            <a:ext cx="0" cy="32322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10412821" y="4773969"/>
            <a:ext cx="0" cy="35877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11386583" y="4246076"/>
            <a:ext cx="578034" cy="54339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p>
        </p:txBody>
      </p:sp>
      <p:sp>
        <p:nvSpPr>
          <p:cNvPr id="76" name="TextBox 75"/>
          <p:cNvSpPr txBox="1"/>
          <p:nvPr/>
        </p:nvSpPr>
        <p:spPr>
          <a:xfrm>
            <a:off x="10668806" y="3514538"/>
            <a:ext cx="1016625" cy="425053"/>
          </a:xfrm>
          <a:prstGeom prst="rect">
            <a:avLst/>
          </a:prstGeom>
          <a:noFill/>
        </p:spPr>
        <p:txBody>
          <a:bodyPr wrap="none" rtlCol="0">
            <a:spAutoFit/>
          </a:bodyPr>
          <a:lstStyle/>
          <a:p>
            <a:r>
              <a:rPr lang="en-US" sz="2162" dirty="0"/>
              <a:t>Barrier</a:t>
            </a:r>
          </a:p>
        </p:txBody>
      </p:sp>
      <p:sp>
        <p:nvSpPr>
          <p:cNvPr id="83" name="Freeform 82"/>
          <p:cNvSpPr/>
          <p:nvPr/>
        </p:nvSpPr>
        <p:spPr>
          <a:xfrm>
            <a:off x="4189060" y="3194841"/>
            <a:ext cx="3490696" cy="946366"/>
          </a:xfrm>
          <a:custGeom>
            <a:avLst/>
            <a:gdLst>
              <a:gd name="connsiteX0" fmla="*/ 0 w 1850571"/>
              <a:gd name="connsiteY0" fmla="*/ 0 h 1023258"/>
              <a:gd name="connsiteX1" fmla="*/ 1197428 w 1850571"/>
              <a:gd name="connsiteY1" fmla="*/ 250372 h 1023258"/>
              <a:gd name="connsiteX2" fmla="*/ 1850571 w 1850571"/>
              <a:gd name="connsiteY2" fmla="*/ 1023258 h 1023258"/>
            </a:gdLst>
            <a:ahLst/>
            <a:cxnLst>
              <a:cxn ang="0">
                <a:pos x="connsiteX0" y="connsiteY0"/>
              </a:cxn>
              <a:cxn ang="0">
                <a:pos x="connsiteX1" y="connsiteY1"/>
              </a:cxn>
              <a:cxn ang="0">
                <a:pos x="connsiteX2" y="connsiteY2"/>
              </a:cxn>
            </a:cxnLst>
            <a:rect l="l" t="t" r="r" b="b"/>
            <a:pathLst>
              <a:path w="1850571" h="1023258">
                <a:moveTo>
                  <a:pt x="0" y="0"/>
                </a:moveTo>
                <a:cubicBezTo>
                  <a:pt x="444500" y="39914"/>
                  <a:pt x="889000" y="79829"/>
                  <a:pt x="1197428" y="250372"/>
                </a:cubicBezTo>
                <a:cubicBezTo>
                  <a:pt x="1505856" y="420915"/>
                  <a:pt x="1850571" y="1023258"/>
                  <a:pt x="1850571" y="1023258"/>
                </a:cubicBezTo>
              </a:path>
            </a:pathLst>
          </a:custGeom>
          <a:noFill/>
          <a:ln w="28575">
            <a:solidFill>
              <a:schemeClr val="tx1"/>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2" dirty="0"/>
          </a:p>
        </p:txBody>
      </p:sp>
      <p:sp>
        <p:nvSpPr>
          <p:cNvPr id="84" name="Can 83"/>
          <p:cNvSpPr/>
          <p:nvPr/>
        </p:nvSpPr>
        <p:spPr bwMode="auto">
          <a:xfrm>
            <a:off x="3609676" y="2948696"/>
            <a:ext cx="579384" cy="458778"/>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82296" tIns="41150" rIns="82296" bIns="41150" numCol="1" rtlCol="0" anchor="t" anchorCtr="0" compatLnSpc="1">
            <a:prstTxWarp prst="textNoShape">
              <a:avLst/>
            </a:prstTxWarp>
          </a:bodyPr>
          <a:lstStyle/>
          <a:p>
            <a:pPr algn="ctr" eaLnBrk="0" fontAlgn="base" hangingPunct="0">
              <a:spcBef>
                <a:spcPct val="0"/>
              </a:spcBef>
              <a:spcAft>
                <a:spcPct val="0"/>
              </a:spcAft>
            </a:pPr>
            <a:r>
              <a:rPr lang="en-US" sz="1440" dirty="0">
                <a:solidFill>
                  <a:schemeClr val="bg1"/>
                </a:solidFill>
                <a:latin typeface="Arial" pitchFamily="-65" charset="0"/>
                <a:ea typeface="ＭＳ Ｐゴシック" pitchFamily="-65" charset="-128"/>
                <a:cs typeface="ＭＳ Ｐゴシック" pitchFamily="-65" charset="-128"/>
              </a:rPr>
              <a:t>FS</a:t>
            </a:r>
          </a:p>
        </p:txBody>
      </p:sp>
      <p:sp>
        <p:nvSpPr>
          <p:cNvPr id="2" name="Title 1"/>
          <p:cNvSpPr>
            <a:spLocks noGrp="1"/>
          </p:cNvSpPr>
          <p:nvPr>
            <p:ph type="title"/>
          </p:nvPr>
        </p:nvSpPr>
        <p:spPr/>
        <p:txBody>
          <a:bodyPr/>
          <a:lstStyle/>
          <a:p>
            <a:r>
              <a:rPr lang="en-US" dirty="0"/>
              <a:t>Traditional Launch Sequence</a:t>
            </a:r>
          </a:p>
        </p:txBody>
      </p:sp>
      <p:cxnSp>
        <p:nvCxnSpPr>
          <p:cNvPr id="56" name="Straight Arrow Connector 55"/>
          <p:cNvCxnSpPr>
            <a:endCxn id="57" idx="1"/>
          </p:cNvCxnSpPr>
          <p:nvPr/>
        </p:nvCxnSpPr>
        <p:spPr>
          <a:xfrm flipV="1">
            <a:off x="9209676" y="4517770"/>
            <a:ext cx="914133" cy="9062"/>
          </a:xfrm>
          <a:prstGeom prst="straightConnector1">
            <a:avLst/>
          </a:prstGeom>
          <a:ln w="28575">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69" idx="1"/>
          </p:cNvCxnSpPr>
          <p:nvPr/>
        </p:nvCxnSpPr>
        <p:spPr>
          <a:xfrm flipV="1">
            <a:off x="10734943" y="4517771"/>
            <a:ext cx="651640" cy="110"/>
          </a:xfrm>
          <a:prstGeom prst="straightConnector1">
            <a:avLst/>
          </a:prstGeom>
          <a:ln w="28575">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22503" y="2751571"/>
            <a:ext cx="1530034" cy="683264"/>
          </a:xfrm>
          <a:prstGeom prst="rect">
            <a:avLst/>
          </a:prstGeom>
          <a:noFill/>
        </p:spPr>
        <p:txBody>
          <a:bodyPr wrap="none" rtlCol="0">
            <a:spAutoFit/>
          </a:bodyPr>
          <a:lstStyle/>
          <a:p>
            <a:pPr algn="ctr"/>
            <a:r>
              <a:rPr lang="en-US" sz="1920" dirty="0"/>
              <a:t>Wait for files</a:t>
            </a:r>
          </a:p>
          <a:p>
            <a:pPr algn="ctr"/>
            <a:r>
              <a:rPr lang="en-US" sz="1920" dirty="0"/>
              <a:t>&amp; libs</a:t>
            </a:r>
          </a:p>
        </p:txBody>
      </p:sp>
      <p:sp>
        <p:nvSpPr>
          <p:cNvPr id="20" name="Octagon 19"/>
          <p:cNvSpPr/>
          <p:nvPr/>
        </p:nvSpPr>
        <p:spPr bwMode="auto">
          <a:xfrm>
            <a:off x="7538526" y="6322284"/>
            <a:ext cx="1133374" cy="517771"/>
          </a:xfrm>
          <a:prstGeom prst="octagon">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algn="ctr" defTabSz="1097253"/>
            <a:r>
              <a:rPr lang="en-US" sz="1920" dirty="0">
                <a:solidFill>
                  <a:schemeClr val="bg1"/>
                </a:solidFill>
                <a:latin typeface="Arial" pitchFamily="-65" charset="0"/>
                <a:ea typeface="ＭＳ Ｐゴシック" pitchFamily="-65" charset="-128"/>
                <a:cs typeface="ＭＳ Ｐゴシック" pitchFamily="-65" charset="-128"/>
              </a:rPr>
              <a:t>Topo</a:t>
            </a:r>
          </a:p>
        </p:txBody>
      </p:sp>
      <p:sp>
        <p:nvSpPr>
          <p:cNvPr id="64" name="Octagon 63"/>
          <p:cNvSpPr/>
          <p:nvPr/>
        </p:nvSpPr>
        <p:spPr bwMode="auto">
          <a:xfrm>
            <a:off x="9163492" y="6336195"/>
            <a:ext cx="1133374" cy="517771"/>
          </a:xfrm>
          <a:prstGeom prst="octagon">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algn="ctr" defTabSz="1097253"/>
            <a:r>
              <a:rPr lang="en-US" sz="1920" dirty="0">
                <a:solidFill>
                  <a:schemeClr val="bg1"/>
                </a:solidFill>
                <a:latin typeface="Arial" pitchFamily="-65" charset="0"/>
                <a:ea typeface="ＭＳ Ｐゴシック" pitchFamily="-65" charset="-128"/>
                <a:cs typeface="ＭＳ Ｐゴシック" pitchFamily="-65" charset="-128"/>
              </a:rPr>
              <a:t>Topo</a:t>
            </a:r>
          </a:p>
        </p:txBody>
      </p:sp>
      <p:cxnSp>
        <p:nvCxnSpPr>
          <p:cNvPr id="26" name="Elbow Connector 25"/>
          <p:cNvCxnSpPr>
            <a:stCxn id="57" idx="2"/>
          </p:cNvCxnSpPr>
          <p:nvPr/>
        </p:nvCxnSpPr>
        <p:spPr bwMode="auto">
          <a:xfrm rot="5400000">
            <a:off x="9298140" y="5221508"/>
            <a:ext cx="1546728" cy="682645"/>
          </a:xfrm>
          <a:prstGeom prst="bentConnector3">
            <a:avLst>
              <a:gd name="adj1" fmla="val 11728"/>
            </a:avLst>
          </a:prstGeom>
          <a:solidFill>
            <a:schemeClr val="accent1"/>
          </a:solidFill>
          <a:ln w="22225" cap="flat" cmpd="sng" algn="ctr">
            <a:solidFill>
              <a:schemeClr val="tx1"/>
            </a:solidFill>
            <a:prstDash val="solid"/>
            <a:round/>
            <a:headEnd type="triangle"/>
            <a:tailEnd type="triangle"/>
          </a:ln>
          <a:effectLst/>
        </p:spPr>
      </p:cxnSp>
      <p:sp>
        <p:nvSpPr>
          <p:cNvPr id="68" name="Octagon 67"/>
          <p:cNvSpPr/>
          <p:nvPr/>
        </p:nvSpPr>
        <p:spPr bwMode="auto">
          <a:xfrm>
            <a:off x="10626265" y="6323028"/>
            <a:ext cx="1133374" cy="517771"/>
          </a:xfrm>
          <a:prstGeom prst="octagon">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algn="ctr" defTabSz="1097253"/>
            <a:r>
              <a:rPr lang="en-US" sz="1920" dirty="0">
                <a:solidFill>
                  <a:schemeClr val="bg1"/>
                </a:solidFill>
                <a:latin typeface="Arial" pitchFamily="-65" charset="0"/>
                <a:ea typeface="ＭＳ Ｐゴシック" pitchFamily="-65" charset="-128"/>
                <a:cs typeface="ＭＳ Ｐゴシック" pitchFamily="-65" charset="-128"/>
              </a:rPr>
              <a:t>Topo</a:t>
            </a:r>
          </a:p>
        </p:txBody>
      </p:sp>
      <p:cxnSp>
        <p:nvCxnSpPr>
          <p:cNvPr id="70" name="Elbow Connector 69"/>
          <p:cNvCxnSpPr>
            <a:stCxn id="69" idx="2"/>
          </p:cNvCxnSpPr>
          <p:nvPr/>
        </p:nvCxnSpPr>
        <p:spPr bwMode="auto">
          <a:xfrm rot="5400000">
            <a:off x="10657501" y="5296297"/>
            <a:ext cx="1524930" cy="511269"/>
          </a:xfrm>
          <a:prstGeom prst="bentConnector3">
            <a:avLst>
              <a:gd name="adj1" fmla="val 11182"/>
            </a:avLst>
          </a:prstGeom>
          <a:solidFill>
            <a:schemeClr val="accent1"/>
          </a:solidFill>
          <a:ln w="22225" cap="flat" cmpd="sng" algn="ctr">
            <a:solidFill>
              <a:schemeClr val="tx1"/>
            </a:solidFill>
            <a:prstDash val="solid"/>
            <a:round/>
            <a:headEnd type="triangle"/>
            <a:tailEnd type="triangle"/>
          </a:ln>
          <a:effectLst/>
        </p:spPr>
      </p:cxnSp>
      <p:sp>
        <p:nvSpPr>
          <p:cNvPr id="73" name="Rounded Rectangle 72"/>
          <p:cNvSpPr/>
          <p:nvPr/>
        </p:nvSpPr>
        <p:spPr bwMode="auto">
          <a:xfrm>
            <a:off x="11291172" y="5132745"/>
            <a:ext cx="768853" cy="29832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82296" tIns="41150" rIns="82296" bIns="41150" numCol="1" rtlCol="0" anchor="t" anchorCtr="0" compatLnSpc="1">
            <a:prstTxWarp prst="textNoShape">
              <a:avLst/>
            </a:prstTxWarp>
          </a:bodyPr>
          <a:lstStyle/>
          <a:p>
            <a:pPr algn="ctr" eaLnBrk="0" fontAlgn="base" hangingPunct="0">
              <a:spcBef>
                <a:spcPct val="0"/>
              </a:spcBef>
              <a:spcAft>
                <a:spcPct val="0"/>
              </a:spcAft>
            </a:pPr>
            <a:r>
              <a:rPr lang="en-US" sz="1440" dirty="0">
                <a:solidFill>
                  <a:schemeClr val="bg1"/>
                </a:solidFill>
                <a:latin typeface="Arial" pitchFamily="-65" charset="0"/>
                <a:ea typeface="ＭＳ Ｐゴシック" pitchFamily="-65" charset="-128"/>
                <a:cs typeface="ＭＳ Ｐゴシック" pitchFamily="-65" charset="-128"/>
              </a:rPr>
              <a:t>Fabric</a:t>
            </a:r>
          </a:p>
        </p:txBody>
      </p:sp>
      <p:sp>
        <p:nvSpPr>
          <p:cNvPr id="77" name="TextBox 76"/>
          <p:cNvSpPr txBox="1"/>
          <p:nvPr/>
        </p:nvSpPr>
        <p:spPr>
          <a:xfrm>
            <a:off x="11424564" y="5702642"/>
            <a:ext cx="502061" cy="313932"/>
          </a:xfrm>
          <a:prstGeom prst="rect">
            <a:avLst/>
          </a:prstGeom>
          <a:solidFill>
            <a:schemeClr val="accent1"/>
          </a:solidFill>
        </p:spPr>
        <p:txBody>
          <a:bodyPr wrap="none" rtlCol="0">
            <a:spAutoFit/>
          </a:bodyPr>
          <a:lstStyle/>
          <a:p>
            <a:pPr algn="ctr"/>
            <a:r>
              <a:rPr lang="en-US" sz="1440" dirty="0">
                <a:solidFill>
                  <a:schemeClr val="bg1"/>
                </a:solidFill>
              </a:rPr>
              <a:t>NIC</a:t>
            </a:r>
          </a:p>
        </p:txBody>
      </p:sp>
      <p:cxnSp>
        <p:nvCxnSpPr>
          <p:cNvPr id="79" name="Straight Connector 78"/>
          <p:cNvCxnSpPr/>
          <p:nvPr/>
        </p:nvCxnSpPr>
        <p:spPr>
          <a:xfrm flipV="1">
            <a:off x="11675595" y="5379418"/>
            <a:ext cx="0" cy="32322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1675595" y="4773969"/>
            <a:ext cx="0" cy="35877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Bent Arrow 36"/>
          <p:cNvSpPr/>
          <p:nvPr/>
        </p:nvSpPr>
        <p:spPr bwMode="auto">
          <a:xfrm rot="5400000" flipH="1">
            <a:off x="11502012" y="3558372"/>
            <a:ext cx="1626718" cy="400542"/>
          </a:xfrm>
          <a:prstGeom prst="bentArrow">
            <a:avLst>
              <a:gd name="adj1" fmla="val 25000"/>
              <a:gd name="adj2" fmla="val 26100"/>
              <a:gd name="adj3" fmla="val 25000"/>
              <a:gd name="adj4" fmla="val 4375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cxnSp>
        <p:nvCxnSpPr>
          <p:cNvPr id="85" name="Elbow Connector 84"/>
          <p:cNvCxnSpPr/>
          <p:nvPr/>
        </p:nvCxnSpPr>
        <p:spPr bwMode="auto">
          <a:xfrm rot="5400000">
            <a:off x="7727522" y="5174711"/>
            <a:ext cx="1545989" cy="749158"/>
          </a:xfrm>
          <a:prstGeom prst="bentConnector3">
            <a:avLst>
              <a:gd name="adj1" fmla="val 10623"/>
            </a:avLst>
          </a:prstGeom>
          <a:solidFill>
            <a:schemeClr val="accent1"/>
          </a:solidFill>
          <a:ln w="22225" cap="flat" cmpd="sng" algn="ctr">
            <a:solidFill>
              <a:schemeClr val="tx1"/>
            </a:solidFill>
            <a:prstDash val="solid"/>
            <a:round/>
            <a:headEnd type="triangle"/>
            <a:tailEnd type="triangle"/>
          </a:ln>
          <a:effectLst/>
        </p:spPr>
      </p:cxnSp>
      <p:sp>
        <p:nvSpPr>
          <p:cNvPr id="58" name="Rounded Rectangle 57"/>
          <p:cNvSpPr/>
          <p:nvPr/>
        </p:nvSpPr>
        <p:spPr bwMode="auto">
          <a:xfrm>
            <a:off x="10028398" y="5132745"/>
            <a:ext cx="768853" cy="29832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82296" tIns="41150" rIns="82296" bIns="41150" numCol="1" rtlCol="0" anchor="t" anchorCtr="0" compatLnSpc="1">
            <a:prstTxWarp prst="textNoShape">
              <a:avLst/>
            </a:prstTxWarp>
          </a:bodyPr>
          <a:lstStyle/>
          <a:p>
            <a:pPr algn="ctr" eaLnBrk="0" fontAlgn="base" hangingPunct="0">
              <a:spcBef>
                <a:spcPct val="0"/>
              </a:spcBef>
              <a:spcAft>
                <a:spcPct val="0"/>
              </a:spcAft>
            </a:pPr>
            <a:r>
              <a:rPr lang="en-US" sz="1440" dirty="0">
                <a:solidFill>
                  <a:schemeClr val="bg1"/>
                </a:solidFill>
                <a:latin typeface="Arial" pitchFamily="-65" charset="0"/>
                <a:ea typeface="ＭＳ Ｐゴシック" pitchFamily="-65" charset="-128"/>
                <a:cs typeface="ＭＳ Ｐゴシック" pitchFamily="-65" charset="-128"/>
              </a:rPr>
              <a:t>Fabric</a:t>
            </a:r>
          </a:p>
        </p:txBody>
      </p:sp>
    </p:spTree>
    <p:extLst>
      <p:ext uri="{BB962C8B-B14F-4D97-AF65-F5344CB8AC3E}">
        <p14:creationId xmlns:p14="http://schemas.microsoft.com/office/powerpoint/2010/main" val="38439604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F99E61-BE27-3E4B-9E8C-84A415A8C898}"/>
              </a:ext>
            </a:extLst>
          </p:cNvPr>
          <p:cNvSpPr>
            <a:spLocks noGrp="1"/>
          </p:cNvSpPr>
          <p:nvPr>
            <p:ph idx="1"/>
          </p:nvPr>
        </p:nvSpPr>
        <p:spPr/>
        <p:txBody>
          <a:bodyPr/>
          <a:lstStyle/>
          <a:p>
            <a:r>
              <a:rPr lang="en-US" dirty="0"/>
              <a:t>Overview</a:t>
            </a:r>
          </a:p>
          <a:p>
            <a:r>
              <a:rPr lang="en-US" dirty="0"/>
              <a:t>PMIx Reference Implementation</a:t>
            </a:r>
          </a:p>
          <a:p>
            <a:r>
              <a:rPr lang="en-US" dirty="0"/>
              <a:t>Server Initialization</a:t>
            </a:r>
          </a:p>
          <a:p>
            <a:pPr lvl="1"/>
            <a:r>
              <a:rPr lang="en-US" dirty="0"/>
              <a:t>Exercise</a:t>
            </a:r>
          </a:p>
          <a:p>
            <a:r>
              <a:rPr lang="en-US" dirty="0"/>
              <a:t>Launch Sequence</a:t>
            </a:r>
          </a:p>
          <a:p>
            <a:pPr lvl="1"/>
            <a:r>
              <a:rPr lang="en-US" dirty="0">
                <a:solidFill>
                  <a:srgbClr val="FF0000"/>
                </a:solidFill>
              </a:rPr>
              <a:t>Exercise</a:t>
            </a:r>
          </a:p>
        </p:txBody>
      </p:sp>
      <p:sp>
        <p:nvSpPr>
          <p:cNvPr id="3" name="Title 2">
            <a:extLst>
              <a:ext uri="{FF2B5EF4-FFF2-40B4-BE49-F238E27FC236}">
                <a16:creationId xmlns:a16="http://schemas.microsoft.com/office/drawing/2014/main" id="{4C124962-81DE-6C46-BE87-72F621D9817D}"/>
              </a:ext>
            </a:extLst>
          </p:cNvPr>
          <p:cNvSpPr>
            <a:spLocks noGrp="1"/>
          </p:cNvSpPr>
          <p:nvPr>
            <p:ph type="title"/>
          </p:nvPr>
        </p:nvSpPr>
        <p:spPr/>
        <p:txBody>
          <a:bodyPr/>
          <a:lstStyle/>
          <a:p>
            <a:r>
              <a:rPr lang="en-US" dirty="0"/>
              <a:t>Day 1: Detail</a:t>
            </a:r>
          </a:p>
        </p:txBody>
      </p:sp>
    </p:spTree>
    <p:extLst>
      <p:ext uri="{BB962C8B-B14F-4D97-AF65-F5344CB8AC3E}">
        <p14:creationId xmlns:p14="http://schemas.microsoft.com/office/powerpoint/2010/main" val="1996923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3998D9-1814-8F40-A22B-D3F5557015E2}"/>
              </a:ext>
            </a:extLst>
          </p:cNvPr>
          <p:cNvSpPr>
            <a:spLocks noGrp="1"/>
          </p:cNvSpPr>
          <p:nvPr>
            <p:ph idx="1"/>
          </p:nvPr>
        </p:nvSpPr>
        <p:spPr/>
        <p:txBody>
          <a:bodyPr/>
          <a:lstStyle/>
          <a:p>
            <a:r>
              <a:rPr lang="en-US" dirty="0"/>
              <a:t>Extend your server to support a scheduler</a:t>
            </a:r>
          </a:p>
          <a:p>
            <a:r>
              <a:rPr lang="en-US" dirty="0"/>
              <a:t>Collect local inventory</a:t>
            </a:r>
          </a:p>
          <a:p>
            <a:r>
              <a:rPr lang="en-US" dirty="0"/>
              <a:t>Poke around the comm cost matrix</a:t>
            </a:r>
          </a:p>
          <a:p>
            <a:pPr lvl="1"/>
            <a:r>
              <a:rPr lang="en-US" dirty="0"/>
              <a:t>Perhaps with ”pquery” tool?</a:t>
            </a:r>
          </a:p>
          <a:p>
            <a:r>
              <a:rPr lang="en-US" dirty="0"/>
              <a:t>Define an application and set it up</a:t>
            </a:r>
          </a:p>
          <a:p>
            <a:pPr lvl="1"/>
            <a:r>
              <a:rPr lang="en-US" dirty="0"/>
              <a:t>Set pnet_base_verbose=100 to see what it does</a:t>
            </a:r>
          </a:p>
        </p:txBody>
      </p:sp>
      <p:sp>
        <p:nvSpPr>
          <p:cNvPr id="3" name="Title 2">
            <a:extLst>
              <a:ext uri="{FF2B5EF4-FFF2-40B4-BE49-F238E27FC236}">
                <a16:creationId xmlns:a16="http://schemas.microsoft.com/office/drawing/2014/main" id="{77BFF64B-9498-544A-ADC2-7CDE26B4FAEB}"/>
              </a:ext>
            </a:extLst>
          </p:cNvPr>
          <p:cNvSpPr>
            <a:spLocks noGrp="1"/>
          </p:cNvSpPr>
          <p:nvPr>
            <p:ph type="title"/>
          </p:nvPr>
        </p:nvSpPr>
        <p:spPr/>
        <p:txBody>
          <a:bodyPr/>
          <a:lstStyle/>
          <a:p>
            <a:r>
              <a:rPr lang="en-US" dirty="0"/>
              <a:t>Exercise: Scheduler</a:t>
            </a:r>
          </a:p>
        </p:txBody>
      </p:sp>
    </p:spTree>
    <p:extLst>
      <p:ext uri="{BB962C8B-B14F-4D97-AF65-F5344CB8AC3E}">
        <p14:creationId xmlns:p14="http://schemas.microsoft.com/office/powerpoint/2010/main" val="39102282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468C43-C59D-3143-9A89-9B8405834B68}"/>
              </a:ext>
            </a:extLst>
          </p:cNvPr>
          <p:cNvSpPr>
            <a:spLocks noGrp="1"/>
          </p:cNvSpPr>
          <p:nvPr>
            <p:ph idx="1"/>
          </p:nvPr>
        </p:nvSpPr>
        <p:spPr/>
        <p:txBody>
          <a:bodyPr/>
          <a:lstStyle/>
          <a:p>
            <a:r>
              <a:rPr lang="en-US" dirty="0"/>
              <a:t>Day 1: Server &amp; Scheduler</a:t>
            </a:r>
          </a:p>
          <a:p>
            <a:pPr lvl="1"/>
            <a:r>
              <a:rPr lang="en-US" dirty="0"/>
              <a:t>Overview of PMIx</a:t>
            </a:r>
          </a:p>
          <a:p>
            <a:pPr lvl="1"/>
            <a:r>
              <a:rPr lang="en-US" dirty="0"/>
              <a:t>Detailed look at Launch</a:t>
            </a:r>
          </a:p>
          <a:p>
            <a:r>
              <a:rPr lang="en-US" dirty="0">
                <a:solidFill>
                  <a:srgbClr val="FF0000"/>
                </a:solidFill>
              </a:rPr>
              <a:t>Day 2: Client, Tools, &amp; Events – Oh My!</a:t>
            </a:r>
          </a:p>
          <a:p>
            <a:pPr lvl="1"/>
            <a:r>
              <a:rPr lang="en-US" dirty="0">
                <a:solidFill>
                  <a:srgbClr val="FF0000"/>
                </a:solidFill>
              </a:rPr>
              <a:t>Event notification</a:t>
            </a:r>
          </a:p>
          <a:p>
            <a:pPr lvl="1"/>
            <a:r>
              <a:rPr lang="en-US" dirty="0"/>
              <a:t>PMIx Client functions</a:t>
            </a:r>
          </a:p>
          <a:p>
            <a:pPr lvl="1"/>
            <a:r>
              <a:rPr lang="en-US" dirty="0"/>
              <a:t>PMIx Tool support</a:t>
            </a:r>
          </a:p>
          <a:p>
            <a:pPr lvl="1"/>
            <a:endParaRPr lang="en-US" dirty="0"/>
          </a:p>
        </p:txBody>
      </p:sp>
      <p:sp>
        <p:nvSpPr>
          <p:cNvPr id="3" name="Title 2">
            <a:extLst>
              <a:ext uri="{FF2B5EF4-FFF2-40B4-BE49-F238E27FC236}">
                <a16:creationId xmlns:a16="http://schemas.microsoft.com/office/drawing/2014/main" id="{6743E28C-3836-B641-9161-DF473331CD44}"/>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7434396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74DB96-7851-C046-BE32-6F5B8047962A}"/>
              </a:ext>
            </a:extLst>
          </p:cNvPr>
          <p:cNvSpPr>
            <a:spLocks noGrp="1"/>
          </p:cNvSpPr>
          <p:nvPr>
            <p:ph idx="1"/>
          </p:nvPr>
        </p:nvSpPr>
        <p:spPr>
          <a:xfrm>
            <a:off x="669924" y="2133603"/>
            <a:ext cx="13449031" cy="5851525"/>
          </a:xfrm>
        </p:spPr>
        <p:txBody>
          <a:bodyPr/>
          <a:lstStyle/>
          <a:p>
            <a:r>
              <a:rPr lang="en-US" sz="3200" dirty="0"/>
              <a:t>Async notification</a:t>
            </a:r>
          </a:p>
          <a:p>
            <a:pPr lvl="1"/>
            <a:r>
              <a:rPr lang="en-US" sz="2400" dirty="0"/>
              <a:t>Proc failures, system issues, coordination requests, workflow orchestration</a:t>
            </a:r>
          </a:p>
          <a:p>
            <a:r>
              <a:rPr lang="en-US" sz="3200" dirty="0"/>
              <a:t>Types of events</a:t>
            </a:r>
          </a:p>
          <a:p>
            <a:pPr lvl="1"/>
            <a:r>
              <a:rPr lang="en-US" sz="2400" dirty="0"/>
              <a:t>Job-specific: directly relate to executing job</a:t>
            </a:r>
          </a:p>
          <a:p>
            <a:pPr lvl="2"/>
            <a:r>
              <a:rPr lang="en-US" sz="2000" dirty="0"/>
              <a:t>Debugger attachment, proc failure, app-generated event</a:t>
            </a:r>
          </a:p>
          <a:p>
            <a:pPr lvl="2"/>
            <a:r>
              <a:rPr lang="en-US" sz="2000" dirty="0"/>
              <a:t>Always delivered to the PMIx server by host</a:t>
            </a:r>
          </a:p>
          <a:p>
            <a:pPr lvl="1"/>
            <a:r>
              <a:rPr lang="en-US" sz="2400" dirty="0"/>
              <a:t>Environment: indirectly relate to a job but not specifically targeting it</a:t>
            </a:r>
          </a:p>
          <a:p>
            <a:pPr lvl="2"/>
            <a:r>
              <a:rPr lang="en-US" sz="2000" dirty="0"/>
              <a:t>ECC errors, temperature excursions, …</a:t>
            </a:r>
          </a:p>
          <a:p>
            <a:pPr lvl="2"/>
            <a:r>
              <a:rPr lang="en-US" sz="2000" dirty="0"/>
              <a:t>Delivered only upon request to host</a:t>
            </a:r>
          </a:p>
          <a:p>
            <a:r>
              <a:rPr lang="en-US" sz="3200" dirty="0"/>
              <a:t>Event codes</a:t>
            </a:r>
          </a:p>
          <a:p>
            <a:pPr lvl="1"/>
            <a:r>
              <a:rPr lang="en-US" sz="2400" dirty="0"/>
              <a:t>Any integer value</a:t>
            </a:r>
          </a:p>
          <a:p>
            <a:pPr lvl="1"/>
            <a:r>
              <a:rPr lang="en-US" sz="2400" dirty="0"/>
              <a:t>Host-specific values must be either positive or lie beyond PMIX_EXTERNAL_ERR_BASE </a:t>
            </a:r>
          </a:p>
        </p:txBody>
      </p:sp>
      <p:sp>
        <p:nvSpPr>
          <p:cNvPr id="3" name="Title 2">
            <a:extLst>
              <a:ext uri="{FF2B5EF4-FFF2-40B4-BE49-F238E27FC236}">
                <a16:creationId xmlns:a16="http://schemas.microsoft.com/office/drawing/2014/main" id="{FD39CE0A-A239-5B4A-82BA-89B571BC6307}"/>
              </a:ext>
            </a:extLst>
          </p:cNvPr>
          <p:cNvSpPr>
            <a:spLocks noGrp="1"/>
          </p:cNvSpPr>
          <p:nvPr>
            <p:ph type="title"/>
          </p:nvPr>
        </p:nvSpPr>
        <p:spPr/>
        <p:txBody>
          <a:bodyPr/>
          <a:lstStyle/>
          <a:p>
            <a:r>
              <a:rPr lang="en-US" dirty="0"/>
              <a:t>Events</a:t>
            </a:r>
          </a:p>
        </p:txBody>
      </p:sp>
    </p:spTree>
    <p:extLst>
      <p:ext uri="{BB962C8B-B14F-4D97-AF65-F5344CB8AC3E}">
        <p14:creationId xmlns:p14="http://schemas.microsoft.com/office/powerpoint/2010/main" val="26534163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F3AC70-0484-824F-942E-EB6A9F24AA73}"/>
              </a:ext>
            </a:extLst>
          </p:cNvPr>
          <p:cNvSpPr>
            <a:spLocks noGrp="1"/>
          </p:cNvSpPr>
          <p:nvPr>
            <p:ph idx="1"/>
          </p:nvPr>
        </p:nvSpPr>
        <p:spPr/>
        <p:txBody>
          <a:bodyPr/>
          <a:lstStyle/>
          <a:p>
            <a:r>
              <a:rPr lang="en-US" sz="3200" dirty="0"/>
              <a:t>Anyone can register</a:t>
            </a:r>
          </a:p>
          <a:p>
            <a:pPr lvl="1"/>
            <a:r>
              <a:rPr lang="en-US" sz="2400" dirty="0"/>
              <a:t>Host subsystem elements, apps, tools</a:t>
            </a:r>
          </a:p>
          <a:p>
            <a:r>
              <a:rPr lang="en-US" sz="3200" dirty="0" err="1"/>
              <a:t>PMIx_Register_event_handler</a:t>
            </a:r>
            <a:endParaRPr lang="en-US" sz="3200" dirty="0"/>
          </a:p>
          <a:p>
            <a:pPr lvl="1"/>
            <a:r>
              <a:rPr lang="en-US" sz="2400" dirty="0"/>
              <a:t>Specify any number of codes (3 categories)</a:t>
            </a:r>
          </a:p>
          <a:p>
            <a:pPr lvl="2"/>
            <a:r>
              <a:rPr lang="en-US" sz="2000" dirty="0"/>
              <a:t>NULL =&gt; default handler for all codes</a:t>
            </a:r>
          </a:p>
          <a:p>
            <a:pPr lvl="2"/>
            <a:r>
              <a:rPr lang="en-US" sz="2000" dirty="0"/>
              <a:t>Single code, Multiple codes</a:t>
            </a:r>
          </a:p>
          <a:p>
            <a:pPr lvl="1"/>
            <a:r>
              <a:rPr lang="en-US" sz="2400" dirty="0"/>
              <a:t>Can provide string name for this handler</a:t>
            </a:r>
          </a:p>
          <a:p>
            <a:pPr lvl="2"/>
            <a:r>
              <a:rPr lang="en-US" sz="2000" dirty="0"/>
              <a:t>Used for ordering and debugging</a:t>
            </a:r>
          </a:p>
          <a:p>
            <a:pPr lvl="1"/>
            <a:r>
              <a:rPr lang="en-US" sz="2400" dirty="0"/>
              <a:t>Callback returns handler registration ID (deregister, returned in notifications)</a:t>
            </a:r>
          </a:p>
          <a:p>
            <a:pPr lvl="1"/>
            <a:r>
              <a:rPr lang="en-US" sz="2400" dirty="0"/>
              <a:t>Handlers not required to be unique (can register same function multiple times)</a:t>
            </a:r>
          </a:p>
          <a:p>
            <a:r>
              <a:rPr lang="en-US" sz="3200" dirty="0"/>
              <a:t>Event caching</a:t>
            </a:r>
          </a:p>
          <a:p>
            <a:pPr lvl="1"/>
            <a:r>
              <a:rPr lang="en-US" sz="2400" dirty="0"/>
              <a:t>Job-specific events </a:t>
            </a:r>
            <a:r>
              <a:rPr lang="en-US" sz="2400" i="1" dirty="0"/>
              <a:t>required</a:t>
            </a:r>
            <a:r>
              <a:rPr lang="en-US" sz="2400" dirty="0"/>
              <a:t> to be cached and delivered in order</a:t>
            </a:r>
          </a:p>
          <a:p>
            <a:pPr lvl="1"/>
            <a:r>
              <a:rPr lang="en-US" sz="2400" dirty="0"/>
              <a:t>Environment events are </a:t>
            </a:r>
            <a:r>
              <a:rPr lang="en-US" sz="2400" i="1" dirty="0"/>
              <a:t>requested</a:t>
            </a:r>
            <a:r>
              <a:rPr lang="en-US" sz="2400" dirty="0"/>
              <a:t> to be cached </a:t>
            </a:r>
          </a:p>
        </p:txBody>
      </p:sp>
      <p:sp>
        <p:nvSpPr>
          <p:cNvPr id="3" name="Title 2">
            <a:extLst>
              <a:ext uri="{FF2B5EF4-FFF2-40B4-BE49-F238E27FC236}">
                <a16:creationId xmlns:a16="http://schemas.microsoft.com/office/drawing/2014/main" id="{78C6E496-B0D7-8240-8696-879765737654}"/>
              </a:ext>
            </a:extLst>
          </p:cNvPr>
          <p:cNvSpPr>
            <a:spLocks noGrp="1"/>
          </p:cNvSpPr>
          <p:nvPr>
            <p:ph type="title"/>
          </p:nvPr>
        </p:nvSpPr>
        <p:spPr/>
        <p:txBody>
          <a:bodyPr/>
          <a:lstStyle/>
          <a:p>
            <a:r>
              <a:rPr lang="en-US" dirty="0"/>
              <a:t>Registration</a:t>
            </a:r>
          </a:p>
        </p:txBody>
      </p:sp>
      <p:sp>
        <p:nvSpPr>
          <p:cNvPr id="8" name="TextBox 7">
            <a:extLst>
              <a:ext uri="{FF2B5EF4-FFF2-40B4-BE49-F238E27FC236}">
                <a16:creationId xmlns:a16="http://schemas.microsoft.com/office/drawing/2014/main" id="{D6907A4D-FFB5-CA4F-A466-C64036F203B4}"/>
              </a:ext>
            </a:extLst>
          </p:cNvPr>
          <p:cNvSpPr txBox="1"/>
          <p:nvPr/>
        </p:nvSpPr>
        <p:spPr>
          <a:xfrm>
            <a:off x="8229601" y="2851688"/>
            <a:ext cx="4440639" cy="1631216"/>
          </a:xfrm>
          <a:prstGeom prst="rect">
            <a:avLst/>
          </a:prstGeom>
          <a:noFill/>
        </p:spPr>
        <p:txBody>
          <a:bodyPr wrap="none" rtlCol="0">
            <a:spAutoFit/>
          </a:bodyPr>
          <a:lstStyle/>
          <a:p>
            <a:r>
              <a:rPr lang="en-US" sz="2000" dirty="0">
                <a:solidFill>
                  <a:srgbClr val="FF0000"/>
                </a:solidFill>
              </a:rPr>
              <a:t>pmix_status_t codes[], size_t ncodes,</a:t>
            </a:r>
          </a:p>
          <a:p>
            <a:r>
              <a:rPr lang="en-US" sz="2000" dirty="0">
                <a:solidFill>
                  <a:srgbClr val="FF0000"/>
                </a:solidFill>
              </a:rPr>
              <a:t>pmix_info_t info[], size_t ninfo,</a:t>
            </a:r>
          </a:p>
          <a:p>
            <a:r>
              <a:rPr lang="en-US" sz="2000" dirty="0" err="1">
                <a:solidFill>
                  <a:srgbClr val="FF0000"/>
                </a:solidFill>
              </a:rPr>
              <a:t>pmix_notification_fn_t</a:t>
            </a:r>
            <a:r>
              <a:rPr lang="en-US" sz="2000" dirty="0">
                <a:solidFill>
                  <a:srgbClr val="FF0000"/>
                </a:solidFill>
              </a:rPr>
              <a:t> </a:t>
            </a:r>
            <a:r>
              <a:rPr lang="en-US" sz="2000" dirty="0" err="1">
                <a:solidFill>
                  <a:srgbClr val="FF0000"/>
                </a:solidFill>
              </a:rPr>
              <a:t>evhdlr</a:t>
            </a:r>
            <a:r>
              <a:rPr lang="en-US" sz="2000" dirty="0">
                <a:solidFill>
                  <a:srgbClr val="FF0000"/>
                </a:solidFill>
              </a:rPr>
              <a:t>,</a:t>
            </a:r>
          </a:p>
          <a:p>
            <a:r>
              <a:rPr lang="en-US" sz="2000" dirty="0" err="1">
                <a:solidFill>
                  <a:srgbClr val="FF0000"/>
                </a:solidFill>
              </a:rPr>
              <a:t>pmix_hdlr_reg_cbfunc_t</a:t>
            </a:r>
            <a:r>
              <a:rPr lang="en-US" sz="2000" dirty="0">
                <a:solidFill>
                  <a:srgbClr val="FF0000"/>
                </a:solidFill>
              </a:rPr>
              <a:t> cbfunc,</a:t>
            </a:r>
          </a:p>
          <a:p>
            <a:r>
              <a:rPr lang="en-US" sz="2000" dirty="0">
                <a:solidFill>
                  <a:srgbClr val="FF0000"/>
                </a:solidFill>
              </a:rPr>
              <a:t>void *cbdata</a:t>
            </a:r>
          </a:p>
        </p:txBody>
      </p:sp>
    </p:spTree>
    <p:extLst>
      <p:ext uri="{BB962C8B-B14F-4D97-AF65-F5344CB8AC3E}">
        <p14:creationId xmlns:p14="http://schemas.microsoft.com/office/powerpoint/2010/main" val="8724873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555207-765E-0F4F-9D1A-7672FD2D5118}"/>
              </a:ext>
            </a:extLst>
          </p:cNvPr>
          <p:cNvSpPr>
            <a:spLocks noGrp="1"/>
          </p:cNvSpPr>
          <p:nvPr>
            <p:ph idx="1"/>
          </p:nvPr>
        </p:nvSpPr>
        <p:spPr/>
        <p:txBody>
          <a:bodyPr/>
          <a:lstStyle/>
          <a:p>
            <a:r>
              <a:rPr lang="en-US" sz="3200" dirty="0"/>
              <a:t>Specify ordering at time of registration</a:t>
            </a:r>
          </a:p>
          <a:p>
            <a:pPr lvl="1"/>
            <a:r>
              <a:rPr lang="en-US" sz="2400" dirty="0"/>
              <a:t>First =&gt; execute this handler before any others</a:t>
            </a:r>
            <a:r>
              <a:rPr lang="en-US" sz="2400" dirty="0">
                <a:solidFill>
                  <a:schemeClr val="accent1">
                    <a:lumMod val="75000"/>
                  </a:schemeClr>
                </a:solidFill>
              </a:rPr>
              <a:t>*</a:t>
            </a:r>
          </a:p>
          <a:p>
            <a:pPr lvl="1"/>
            <a:r>
              <a:rPr lang="en-US" sz="2400" dirty="0"/>
              <a:t>Last =&gt; execute this handler after all others have completed</a:t>
            </a:r>
            <a:r>
              <a:rPr lang="en-US" sz="2400" dirty="0">
                <a:solidFill>
                  <a:schemeClr val="accent1">
                    <a:lumMod val="75000"/>
                  </a:schemeClr>
                </a:solidFill>
              </a:rPr>
              <a:t>*</a:t>
            </a:r>
          </a:p>
          <a:p>
            <a:pPr lvl="1"/>
            <a:r>
              <a:rPr lang="en-US" sz="2400" dirty="0"/>
              <a:t>First in category =&gt; execute this handler before any others for the event category</a:t>
            </a:r>
            <a:r>
              <a:rPr lang="en-US" sz="2400" dirty="0">
                <a:solidFill>
                  <a:schemeClr val="accent1">
                    <a:lumMod val="75000"/>
                  </a:schemeClr>
                </a:solidFill>
              </a:rPr>
              <a:t>*</a:t>
            </a:r>
          </a:p>
          <a:p>
            <a:pPr lvl="1"/>
            <a:r>
              <a:rPr lang="en-US" sz="2400" dirty="0"/>
              <a:t>Last in category =&gt; execute after all handlers for the event category have completed</a:t>
            </a:r>
            <a:r>
              <a:rPr lang="en-US" sz="2400" dirty="0">
                <a:solidFill>
                  <a:schemeClr val="accent1">
                    <a:lumMod val="75000"/>
                  </a:schemeClr>
                </a:solidFill>
              </a:rPr>
              <a:t>*</a:t>
            </a:r>
          </a:p>
          <a:p>
            <a:pPr lvl="1"/>
            <a:r>
              <a:rPr lang="en-US" sz="2400" dirty="0"/>
              <a:t>Before – insert immediately before the named handler</a:t>
            </a:r>
          </a:p>
          <a:p>
            <a:pPr lvl="1"/>
            <a:r>
              <a:rPr lang="en-US" sz="2400" dirty="0"/>
              <a:t>After – insert immediately after the named handler</a:t>
            </a:r>
          </a:p>
          <a:p>
            <a:pPr lvl="1"/>
            <a:r>
              <a:rPr lang="en-US" sz="2400" dirty="0"/>
              <a:t>Prepend – add to the front of the list for this category</a:t>
            </a:r>
          </a:p>
          <a:p>
            <a:pPr lvl="1"/>
            <a:r>
              <a:rPr lang="en-US" sz="2400" dirty="0"/>
              <a:t>Append – add to the end of the list for this category</a:t>
            </a:r>
          </a:p>
          <a:p>
            <a:r>
              <a:rPr lang="en-US" sz="3200" dirty="0"/>
              <a:t>Restrict interest</a:t>
            </a:r>
          </a:p>
          <a:p>
            <a:pPr lvl="1"/>
            <a:r>
              <a:rPr lang="en-US" sz="2400" dirty="0"/>
              <a:t>Pass array of specific affected procs we want to hear about</a:t>
            </a:r>
          </a:p>
          <a:p>
            <a:pPr lvl="1"/>
            <a:r>
              <a:rPr lang="en-US" sz="2400" dirty="0"/>
              <a:t>Events impacting all other procs will be ignored for that handler</a:t>
            </a:r>
          </a:p>
          <a:p>
            <a:pPr lvl="2"/>
            <a:endParaRPr lang="en-US" sz="2000" dirty="0"/>
          </a:p>
          <a:p>
            <a:endParaRPr lang="en-US" sz="3200" dirty="0"/>
          </a:p>
        </p:txBody>
      </p:sp>
      <p:sp>
        <p:nvSpPr>
          <p:cNvPr id="3" name="Title 2">
            <a:extLst>
              <a:ext uri="{FF2B5EF4-FFF2-40B4-BE49-F238E27FC236}">
                <a16:creationId xmlns:a16="http://schemas.microsoft.com/office/drawing/2014/main" id="{AEBD5AD5-4CBE-8048-A988-E44C89DF9031}"/>
              </a:ext>
            </a:extLst>
          </p:cNvPr>
          <p:cNvSpPr>
            <a:spLocks noGrp="1"/>
          </p:cNvSpPr>
          <p:nvPr>
            <p:ph type="title"/>
          </p:nvPr>
        </p:nvSpPr>
        <p:spPr/>
        <p:txBody>
          <a:bodyPr/>
          <a:lstStyle/>
          <a:p>
            <a:r>
              <a:rPr lang="en-US" dirty="0"/>
              <a:t>Handler Directives</a:t>
            </a:r>
          </a:p>
        </p:txBody>
      </p:sp>
      <p:sp>
        <p:nvSpPr>
          <p:cNvPr id="6" name="TextBox 5">
            <a:extLst>
              <a:ext uri="{FF2B5EF4-FFF2-40B4-BE49-F238E27FC236}">
                <a16:creationId xmlns:a16="http://schemas.microsoft.com/office/drawing/2014/main" id="{68DC6D49-B65A-6A43-ABA7-B97D5AC6DF05}"/>
              </a:ext>
            </a:extLst>
          </p:cNvPr>
          <p:cNvSpPr txBox="1"/>
          <p:nvPr/>
        </p:nvSpPr>
        <p:spPr>
          <a:xfrm>
            <a:off x="11823773" y="7523463"/>
            <a:ext cx="2565126" cy="461665"/>
          </a:xfrm>
          <a:prstGeom prst="rect">
            <a:avLst/>
          </a:prstGeom>
          <a:noFill/>
        </p:spPr>
        <p:txBody>
          <a:bodyPr wrap="none" rtlCol="0">
            <a:spAutoFit/>
          </a:bodyPr>
          <a:lstStyle/>
          <a:p>
            <a:r>
              <a:rPr lang="en-US" sz="2400" i="1" dirty="0">
                <a:solidFill>
                  <a:schemeClr val="accent1">
                    <a:lumMod val="75000"/>
                  </a:schemeClr>
                </a:solidFill>
              </a:rPr>
              <a:t>*only one of each</a:t>
            </a:r>
          </a:p>
        </p:txBody>
      </p:sp>
    </p:spTree>
    <p:extLst>
      <p:ext uri="{BB962C8B-B14F-4D97-AF65-F5344CB8AC3E}">
        <p14:creationId xmlns:p14="http://schemas.microsoft.com/office/powerpoint/2010/main" val="32827404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C22923-017A-754F-A331-E0B13EBE66E5}"/>
              </a:ext>
            </a:extLst>
          </p:cNvPr>
          <p:cNvSpPr>
            <a:spLocks noGrp="1"/>
          </p:cNvSpPr>
          <p:nvPr>
            <p:ph type="title"/>
          </p:nvPr>
        </p:nvSpPr>
        <p:spPr/>
        <p:txBody>
          <a:bodyPr/>
          <a:lstStyle/>
          <a:p>
            <a:r>
              <a:rPr lang="en-US" dirty="0"/>
              <a:t>Handler Signature</a:t>
            </a:r>
          </a:p>
        </p:txBody>
      </p:sp>
      <p:sp>
        <p:nvSpPr>
          <p:cNvPr id="4" name="TextBox 3">
            <a:extLst>
              <a:ext uri="{FF2B5EF4-FFF2-40B4-BE49-F238E27FC236}">
                <a16:creationId xmlns:a16="http://schemas.microsoft.com/office/drawing/2014/main" id="{EF998EED-51CD-0C49-A55B-0898B690A7BA}"/>
              </a:ext>
            </a:extLst>
          </p:cNvPr>
          <p:cNvSpPr txBox="1"/>
          <p:nvPr/>
        </p:nvSpPr>
        <p:spPr>
          <a:xfrm>
            <a:off x="3022169" y="3115159"/>
            <a:ext cx="5227713" cy="2554545"/>
          </a:xfrm>
          <a:prstGeom prst="rect">
            <a:avLst/>
          </a:prstGeom>
          <a:noFill/>
        </p:spPr>
        <p:txBody>
          <a:bodyPr wrap="none" rtlCol="0">
            <a:spAutoFit/>
          </a:bodyPr>
          <a:lstStyle/>
          <a:p>
            <a:r>
              <a:rPr lang="en-US" sz="2000" dirty="0">
                <a:solidFill>
                  <a:srgbClr val="FF0000"/>
                </a:solidFill>
              </a:rPr>
              <a:t>size_t </a:t>
            </a:r>
            <a:r>
              <a:rPr lang="en-US" sz="2000" dirty="0" err="1">
                <a:solidFill>
                  <a:srgbClr val="FF0000"/>
                </a:solidFill>
              </a:rPr>
              <a:t>evhdlr_registration_id</a:t>
            </a:r>
            <a:r>
              <a:rPr lang="en-US" sz="2000" dirty="0">
                <a:solidFill>
                  <a:srgbClr val="FF0000"/>
                </a:solidFill>
              </a:rPr>
              <a:t>,</a:t>
            </a:r>
          </a:p>
          <a:p>
            <a:r>
              <a:rPr lang="en-US" sz="2000" dirty="0">
                <a:solidFill>
                  <a:srgbClr val="FF0000"/>
                </a:solidFill>
              </a:rPr>
              <a:t>pmix_status_t status,</a:t>
            </a:r>
          </a:p>
          <a:p>
            <a:r>
              <a:rPr lang="en-US" sz="2000" dirty="0">
                <a:solidFill>
                  <a:srgbClr val="FF0000"/>
                </a:solidFill>
              </a:rPr>
              <a:t>const pmix_proc_t *source,</a:t>
            </a:r>
          </a:p>
          <a:p>
            <a:r>
              <a:rPr lang="en-US" sz="2000" dirty="0">
                <a:solidFill>
                  <a:srgbClr val="FF0000"/>
                </a:solidFill>
              </a:rPr>
              <a:t>pmix_info_t info[], size_t ninfo,</a:t>
            </a:r>
          </a:p>
          <a:p>
            <a:r>
              <a:rPr lang="en-US" sz="2000" dirty="0">
                <a:solidFill>
                  <a:srgbClr val="FF0000"/>
                </a:solidFill>
              </a:rPr>
              <a:t>pmix_info_t *results, size_t </a:t>
            </a:r>
            <a:r>
              <a:rPr lang="en-US" sz="2000" dirty="0" err="1">
                <a:solidFill>
                  <a:srgbClr val="FF0000"/>
                </a:solidFill>
              </a:rPr>
              <a:t>nresults</a:t>
            </a:r>
            <a:r>
              <a:rPr lang="en-US" sz="2000" dirty="0">
                <a:solidFill>
                  <a:srgbClr val="FF0000"/>
                </a:solidFill>
              </a:rPr>
              <a:t>,</a:t>
            </a:r>
          </a:p>
          <a:p>
            <a:r>
              <a:rPr lang="en-US" sz="2000" dirty="0" err="1">
                <a:solidFill>
                  <a:srgbClr val="FF0000"/>
                </a:solidFill>
              </a:rPr>
              <a:t>pmix_event_notification_cbfunc_fn_t</a:t>
            </a:r>
            <a:r>
              <a:rPr lang="en-US" sz="2000" dirty="0">
                <a:solidFill>
                  <a:srgbClr val="FF0000"/>
                </a:solidFill>
              </a:rPr>
              <a:t> cbfunc,</a:t>
            </a:r>
          </a:p>
          <a:p>
            <a:r>
              <a:rPr lang="en-US" sz="2000" dirty="0">
                <a:solidFill>
                  <a:srgbClr val="FF0000"/>
                </a:solidFill>
              </a:rPr>
              <a:t>void *cbdata);</a:t>
            </a:r>
          </a:p>
          <a:p>
            <a:endParaRPr lang="en-US" sz="2000" dirty="0">
              <a:solidFill>
                <a:srgbClr val="FF0000"/>
              </a:solidFill>
            </a:endParaRPr>
          </a:p>
        </p:txBody>
      </p:sp>
      <p:sp>
        <p:nvSpPr>
          <p:cNvPr id="5" name="TextBox 4">
            <a:extLst>
              <a:ext uri="{FF2B5EF4-FFF2-40B4-BE49-F238E27FC236}">
                <a16:creationId xmlns:a16="http://schemas.microsoft.com/office/drawing/2014/main" id="{8244D664-25E2-9F40-B819-A45FE1A44C53}"/>
              </a:ext>
            </a:extLst>
          </p:cNvPr>
          <p:cNvSpPr txBox="1"/>
          <p:nvPr/>
        </p:nvSpPr>
        <p:spPr>
          <a:xfrm>
            <a:off x="759417" y="2402237"/>
            <a:ext cx="3679212" cy="461665"/>
          </a:xfrm>
          <a:prstGeom prst="rect">
            <a:avLst/>
          </a:prstGeom>
          <a:noFill/>
        </p:spPr>
        <p:txBody>
          <a:bodyPr wrap="none" rtlCol="0">
            <a:spAutoFit/>
          </a:bodyPr>
          <a:lstStyle/>
          <a:p>
            <a:r>
              <a:rPr lang="en-US" sz="2400" dirty="0"/>
              <a:t>ID of handler being called</a:t>
            </a:r>
          </a:p>
        </p:txBody>
      </p:sp>
      <p:cxnSp>
        <p:nvCxnSpPr>
          <p:cNvPr id="7" name="Straight Arrow Connector 6">
            <a:extLst>
              <a:ext uri="{FF2B5EF4-FFF2-40B4-BE49-F238E27FC236}">
                <a16:creationId xmlns:a16="http://schemas.microsoft.com/office/drawing/2014/main" id="{F75B548A-32F4-5B45-86F7-ECD9CCA9C796}"/>
              </a:ext>
            </a:extLst>
          </p:cNvPr>
          <p:cNvCxnSpPr/>
          <p:nvPr/>
        </p:nvCxnSpPr>
        <p:spPr bwMode="auto">
          <a:xfrm flipH="1" flipV="1">
            <a:off x="2851688" y="2836190"/>
            <a:ext cx="1906292" cy="278969"/>
          </a:xfrm>
          <a:prstGeom prst="straightConnector1">
            <a:avLst/>
          </a:prstGeom>
          <a:solidFill>
            <a:schemeClr val="accent1"/>
          </a:solidFill>
          <a:ln w="9525" cap="flat" cmpd="sng" algn="ctr">
            <a:solidFill>
              <a:schemeClr val="tx1"/>
            </a:solidFill>
            <a:prstDash val="solid"/>
            <a:round/>
            <a:headEnd type="triangle" w="med" len="med"/>
            <a:tailEnd type="none" w="med" len="med"/>
          </a:ln>
          <a:effectLst/>
        </p:spPr>
      </p:cxnSp>
      <p:sp>
        <p:nvSpPr>
          <p:cNvPr id="8" name="TextBox 7">
            <a:extLst>
              <a:ext uri="{FF2B5EF4-FFF2-40B4-BE49-F238E27FC236}">
                <a16:creationId xmlns:a16="http://schemas.microsoft.com/office/drawing/2014/main" id="{3978B627-1970-A44B-98A1-7A45FA72DCFE}"/>
              </a:ext>
            </a:extLst>
          </p:cNvPr>
          <p:cNvSpPr txBox="1"/>
          <p:nvPr/>
        </p:nvSpPr>
        <p:spPr>
          <a:xfrm>
            <a:off x="349201" y="3080877"/>
            <a:ext cx="1725152" cy="461665"/>
          </a:xfrm>
          <a:prstGeom prst="rect">
            <a:avLst/>
          </a:prstGeom>
          <a:noFill/>
        </p:spPr>
        <p:txBody>
          <a:bodyPr wrap="none" rtlCol="0">
            <a:spAutoFit/>
          </a:bodyPr>
          <a:lstStyle/>
          <a:p>
            <a:r>
              <a:rPr lang="en-US" sz="2400" dirty="0"/>
              <a:t>Event code</a:t>
            </a:r>
          </a:p>
        </p:txBody>
      </p:sp>
      <p:cxnSp>
        <p:nvCxnSpPr>
          <p:cNvPr id="10" name="Straight Arrow Connector 9">
            <a:extLst>
              <a:ext uri="{FF2B5EF4-FFF2-40B4-BE49-F238E27FC236}">
                <a16:creationId xmlns:a16="http://schemas.microsoft.com/office/drawing/2014/main" id="{BB40E404-0583-9741-8433-B9CA949D695E}"/>
              </a:ext>
            </a:extLst>
          </p:cNvPr>
          <p:cNvCxnSpPr>
            <a:stCxn id="8" idx="3"/>
          </p:cNvCxnSpPr>
          <p:nvPr/>
        </p:nvCxnSpPr>
        <p:spPr bwMode="auto">
          <a:xfrm>
            <a:off x="2074353" y="3311710"/>
            <a:ext cx="947816" cy="33039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F1D85C27-D153-2E4C-8D05-DF024696C6C4}"/>
              </a:ext>
            </a:extLst>
          </p:cNvPr>
          <p:cNvSpPr txBox="1"/>
          <p:nvPr/>
        </p:nvSpPr>
        <p:spPr>
          <a:xfrm>
            <a:off x="402956" y="3921071"/>
            <a:ext cx="1725152" cy="1200329"/>
          </a:xfrm>
          <a:prstGeom prst="rect">
            <a:avLst/>
          </a:prstGeom>
          <a:noFill/>
        </p:spPr>
        <p:txBody>
          <a:bodyPr wrap="square" rtlCol="0">
            <a:spAutoFit/>
          </a:bodyPr>
          <a:lstStyle/>
          <a:p>
            <a:r>
              <a:rPr lang="en-US" sz="2400" dirty="0"/>
              <a:t>Proc that generated event</a:t>
            </a:r>
          </a:p>
        </p:txBody>
      </p:sp>
      <p:cxnSp>
        <p:nvCxnSpPr>
          <p:cNvPr id="13" name="Straight Arrow Connector 12">
            <a:extLst>
              <a:ext uri="{FF2B5EF4-FFF2-40B4-BE49-F238E27FC236}">
                <a16:creationId xmlns:a16="http://schemas.microsoft.com/office/drawing/2014/main" id="{D7391191-2B2D-1340-BAFB-95717D283757}"/>
              </a:ext>
            </a:extLst>
          </p:cNvPr>
          <p:cNvCxnSpPr>
            <a:stCxn id="11" idx="3"/>
          </p:cNvCxnSpPr>
          <p:nvPr/>
        </p:nvCxnSpPr>
        <p:spPr bwMode="auto">
          <a:xfrm flipV="1">
            <a:off x="2128108" y="3990350"/>
            <a:ext cx="894061" cy="53088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 name="TextBox 13">
            <a:extLst>
              <a:ext uri="{FF2B5EF4-FFF2-40B4-BE49-F238E27FC236}">
                <a16:creationId xmlns:a16="http://schemas.microsoft.com/office/drawing/2014/main" id="{C37A02AA-74D0-D944-B1FA-D4B0EAB90750}"/>
              </a:ext>
            </a:extLst>
          </p:cNvPr>
          <p:cNvSpPr txBox="1"/>
          <p:nvPr/>
        </p:nvSpPr>
        <p:spPr>
          <a:xfrm>
            <a:off x="8249882" y="3170581"/>
            <a:ext cx="3385863" cy="461665"/>
          </a:xfrm>
          <a:prstGeom prst="rect">
            <a:avLst/>
          </a:prstGeom>
          <a:noFill/>
        </p:spPr>
        <p:txBody>
          <a:bodyPr wrap="none" rtlCol="0">
            <a:spAutoFit/>
          </a:bodyPr>
          <a:lstStyle/>
          <a:p>
            <a:r>
              <a:rPr lang="en-US" sz="2400" dirty="0"/>
              <a:t>Info provided by source</a:t>
            </a:r>
          </a:p>
        </p:txBody>
      </p:sp>
      <p:cxnSp>
        <p:nvCxnSpPr>
          <p:cNvPr id="16" name="Straight Arrow Connector 15">
            <a:extLst>
              <a:ext uri="{FF2B5EF4-FFF2-40B4-BE49-F238E27FC236}">
                <a16:creationId xmlns:a16="http://schemas.microsoft.com/office/drawing/2014/main" id="{D26D2D9A-326F-0645-BC01-50C86D083998}"/>
              </a:ext>
            </a:extLst>
          </p:cNvPr>
          <p:cNvCxnSpPr>
            <a:cxnSpLocks/>
            <a:stCxn id="14" idx="1"/>
          </p:cNvCxnSpPr>
          <p:nvPr/>
        </p:nvCxnSpPr>
        <p:spPr bwMode="auto">
          <a:xfrm flipH="1">
            <a:off x="6493790" y="3401414"/>
            <a:ext cx="1756092" cy="8223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TextBox 18">
            <a:extLst>
              <a:ext uri="{FF2B5EF4-FFF2-40B4-BE49-F238E27FC236}">
                <a16:creationId xmlns:a16="http://schemas.microsoft.com/office/drawing/2014/main" id="{3E355D10-9522-EA45-BAF6-AB5C82FDF4EB}"/>
              </a:ext>
            </a:extLst>
          </p:cNvPr>
          <p:cNvSpPr txBox="1"/>
          <p:nvPr/>
        </p:nvSpPr>
        <p:spPr>
          <a:xfrm>
            <a:off x="4737124" y="5901145"/>
            <a:ext cx="6107762" cy="1569660"/>
          </a:xfrm>
          <a:prstGeom prst="rect">
            <a:avLst/>
          </a:prstGeom>
          <a:noFill/>
        </p:spPr>
        <p:txBody>
          <a:bodyPr wrap="none" rtlCol="0">
            <a:spAutoFit/>
          </a:bodyPr>
          <a:lstStyle/>
          <a:p>
            <a:r>
              <a:rPr lang="en-US" sz="2400" dirty="0">
                <a:solidFill>
                  <a:schemeClr val="accent1">
                    <a:lumMod val="75000"/>
                  </a:schemeClr>
                </a:solidFill>
              </a:rPr>
              <a:t>pmix_status_t status,</a:t>
            </a:r>
          </a:p>
          <a:p>
            <a:r>
              <a:rPr lang="en-US" sz="2400" dirty="0">
                <a:solidFill>
                  <a:schemeClr val="accent1">
                    <a:lumMod val="75000"/>
                  </a:schemeClr>
                </a:solidFill>
              </a:rPr>
              <a:t>pmix_info_t *results, size_t </a:t>
            </a:r>
            <a:r>
              <a:rPr lang="en-US" sz="2400" dirty="0" err="1">
                <a:solidFill>
                  <a:schemeClr val="accent1">
                    <a:lumMod val="75000"/>
                  </a:schemeClr>
                </a:solidFill>
              </a:rPr>
              <a:t>nresults</a:t>
            </a:r>
            <a:r>
              <a:rPr lang="en-US" sz="2400" dirty="0">
                <a:solidFill>
                  <a:schemeClr val="accent1">
                    <a:lumMod val="75000"/>
                  </a:schemeClr>
                </a:solidFill>
              </a:rPr>
              <a:t>,</a:t>
            </a:r>
          </a:p>
          <a:p>
            <a:r>
              <a:rPr lang="en-US" sz="2400" dirty="0">
                <a:solidFill>
                  <a:schemeClr val="accent1">
                    <a:lumMod val="75000"/>
                  </a:schemeClr>
                </a:solidFill>
              </a:rPr>
              <a:t>pmix_op_cbfunc_t cbfunc, void *</a:t>
            </a:r>
            <a:r>
              <a:rPr lang="en-US" sz="2400" dirty="0" err="1">
                <a:solidFill>
                  <a:schemeClr val="accent1">
                    <a:lumMod val="75000"/>
                  </a:schemeClr>
                </a:solidFill>
              </a:rPr>
              <a:t>thiscbdata</a:t>
            </a:r>
            <a:r>
              <a:rPr lang="en-US" sz="2400" dirty="0">
                <a:solidFill>
                  <a:schemeClr val="accent1">
                    <a:lumMod val="75000"/>
                  </a:schemeClr>
                </a:solidFill>
              </a:rPr>
              <a:t>,</a:t>
            </a:r>
          </a:p>
          <a:p>
            <a:r>
              <a:rPr lang="en-US" sz="2400" dirty="0">
                <a:solidFill>
                  <a:schemeClr val="accent1">
                    <a:lumMod val="75000"/>
                  </a:schemeClr>
                </a:solidFill>
              </a:rPr>
              <a:t>void *</a:t>
            </a:r>
            <a:r>
              <a:rPr lang="en-US" sz="2400" dirty="0" err="1">
                <a:solidFill>
                  <a:schemeClr val="accent1">
                    <a:lumMod val="75000"/>
                  </a:schemeClr>
                </a:solidFill>
              </a:rPr>
              <a:t>notification_cbdata</a:t>
            </a:r>
            <a:endParaRPr lang="en-US" sz="2400" dirty="0">
              <a:solidFill>
                <a:schemeClr val="accent1">
                  <a:lumMod val="75000"/>
                </a:schemeClr>
              </a:solidFill>
            </a:endParaRPr>
          </a:p>
        </p:txBody>
      </p:sp>
      <p:sp>
        <p:nvSpPr>
          <p:cNvPr id="20" name="Freeform 19">
            <a:extLst>
              <a:ext uri="{FF2B5EF4-FFF2-40B4-BE49-F238E27FC236}">
                <a16:creationId xmlns:a16="http://schemas.microsoft.com/office/drawing/2014/main" id="{F2CE88F5-0BCE-704E-B261-CEB1AA6DAB78}"/>
              </a:ext>
            </a:extLst>
          </p:cNvPr>
          <p:cNvSpPr/>
          <p:nvPr/>
        </p:nvSpPr>
        <p:spPr bwMode="auto">
          <a:xfrm>
            <a:off x="3252681" y="5253925"/>
            <a:ext cx="1567292" cy="2014780"/>
          </a:xfrm>
          <a:custGeom>
            <a:avLst/>
            <a:gdLst>
              <a:gd name="connsiteX0" fmla="*/ 869868 w 1567292"/>
              <a:gd name="connsiteY0" fmla="*/ 0 h 2014780"/>
              <a:gd name="connsiteX1" fmla="*/ 17461 w 1567292"/>
              <a:gd name="connsiteY1" fmla="*/ 1115878 h 2014780"/>
              <a:gd name="connsiteX2" fmla="*/ 1567292 w 1567292"/>
              <a:gd name="connsiteY2" fmla="*/ 2014780 h 2014780"/>
            </a:gdLst>
            <a:ahLst/>
            <a:cxnLst>
              <a:cxn ang="0">
                <a:pos x="connsiteX0" y="connsiteY0"/>
              </a:cxn>
              <a:cxn ang="0">
                <a:pos x="connsiteX1" y="connsiteY1"/>
              </a:cxn>
              <a:cxn ang="0">
                <a:pos x="connsiteX2" y="connsiteY2"/>
              </a:cxn>
            </a:cxnLst>
            <a:rect l="l" t="t" r="r" b="b"/>
            <a:pathLst>
              <a:path w="1567292" h="2014780">
                <a:moveTo>
                  <a:pt x="869868" y="0"/>
                </a:moveTo>
                <a:cubicBezTo>
                  <a:pt x="385546" y="390040"/>
                  <a:pt x="-98776" y="780081"/>
                  <a:pt x="17461" y="1115878"/>
                </a:cubicBezTo>
                <a:cubicBezTo>
                  <a:pt x="133698" y="1451675"/>
                  <a:pt x="850495" y="1733227"/>
                  <a:pt x="1567292" y="2014780"/>
                </a:cubicBezTo>
              </a:path>
            </a:pathLst>
          </a:custGeom>
          <a:noFill/>
          <a:ln w="28575" cap="flat" cmpd="sng" algn="ctr">
            <a:solidFill>
              <a:schemeClr val="accent1">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 name="TextBox 20">
            <a:extLst>
              <a:ext uri="{FF2B5EF4-FFF2-40B4-BE49-F238E27FC236}">
                <a16:creationId xmlns:a16="http://schemas.microsoft.com/office/drawing/2014/main" id="{63F8BCA3-CB94-5049-9FDA-5C277637ABF8}"/>
              </a:ext>
            </a:extLst>
          </p:cNvPr>
          <p:cNvSpPr txBox="1"/>
          <p:nvPr/>
        </p:nvSpPr>
        <p:spPr>
          <a:xfrm>
            <a:off x="8249882" y="5332695"/>
            <a:ext cx="2908168" cy="461665"/>
          </a:xfrm>
          <a:prstGeom prst="rect">
            <a:avLst/>
          </a:prstGeom>
          <a:noFill/>
        </p:spPr>
        <p:txBody>
          <a:bodyPr wrap="none" rtlCol="0">
            <a:spAutoFit/>
          </a:bodyPr>
          <a:lstStyle/>
          <a:p>
            <a:r>
              <a:rPr lang="en-US" sz="2400" dirty="0"/>
              <a:t>Handler return code</a:t>
            </a:r>
          </a:p>
        </p:txBody>
      </p:sp>
      <p:cxnSp>
        <p:nvCxnSpPr>
          <p:cNvPr id="23" name="Straight Arrow Connector 22">
            <a:extLst>
              <a:ext uri="{FF2B5EF4-FFF2-40B4-BE49-F238E27FC236}">
                <a16:creationId xmlns:a16="http://schemas.microsoft.com/office/drawing/2014/main" id="{3A318C24-62E1-2E40-8811-2A9DDA0C47B7}"/>
              </a:ext>
            </a:extLst>
          </p:cNvPr>
          <p:cNvCxnSpPr/>
          <p:nvPr/>
        </p:nvCxnSpPr>
        <p:spPr bwMode="auto">
          <a:xfrm flipH="1">
            <a:off x="7371836" y="5554592"/>
            <a:ext cx="878046" cy="40136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4" name="TextBox 23">
            <a:extLst>
              <a:ext uri="{FF2B5EF4-FFF2-40B4-BE49-F238E27FC236}">
                <a16:creationId xmlns:a16="http://schemas.microsoft.com/office/drawing/2014/main" id="{3F5C2AD2-E450-3940-BFC8-D2135AA1D2F5}"/>
              </a:ext>
            </a:extLst>
          </p:cNvPr>
          <p:cNvSpPr txBox="1"/>
          <p:nvPr/>
        </p:nvSpPr>
        <p:spPr>
          <a:xfrm>
            <a:off x="8623264" y="7346757"/>
            <a:ext cx="5630067" cy="461665"/>
          </a:xfrm>
          <a:prstGeom prst="rect">
            <a:avLst/>
          </a:prstGeom>
          <a:noFill/>
        </p:spPr>
        <p:txBody>
          <a:bodyPr wrap="none" rtlCol="0">
            <a:spAutoFit/>
          </a:bodyPr>
          <a:lstStyle/>
          <a:p>
            <a:r>
              <a:rPr lang="en-US" sz="2400" dirty="0"/>
              <a:t>Callback </a:t>
            </a:r>
            <a:r>
              <a:rPr lang="en-US" sz="2400" dirty="0" err="1"/>
              <a:t>fn</a:t>
            </a:r>
            <a:r>
              <a:rPr lang="en-US" sz="2400" dirty="0"/>
              <a:t>/data to release handler data</a:t>
            </a:r>
          </a:p>
        </p:txBody>
      </p:sp>
      <p:sp>
        <p:nvSpPr>
          <p:cNvPr id="31" name="Freeform 30">
            <a:extLst>
              <a:ext uri="{FF2B5EF4-FFF2-40B4-BE49-F238E27FC236}">
                <a16:creationId xmlns:a16="http://schemas.microsoft.com/office/drawing/2014/main" id="{B0C7BBC6-6C38-6E45-A9D5-C13B88DBFC0E}"/>
              </a:ext>
            </a:extLst>
          </p:cNvPr>
          <p:cNvSpPr/>
          <p:nvPr/>
        </p:nvSpPr>
        <p:spPr bwMode="auto">
          <a:xfrm>
            <a:off x="10848814" y="6881247"/>
            <a:ext cx="1458782" cy="461665"/>
          </a:xfrm>
          <a:custGeom>
            <a:avLst/>
            <a:gdLst>
              <a:gd name="connsiteX0" fmla="*/ 247972 w 1458782"/>
              <a:gd name="connsiteY0" fmla="*/ 418455 h 418455"/>
              <a:gd name="connsiteX1" fmla="*/ 1456840 w 1458782"/>
              <a:gd name="connsiteY1" fmla="*/ 77492 h 418455"/>
              <a:gd name="connsiteX2" fmla="*/ 0 w 1458782"/>
              <a:gd name="connsiteY2" fmla="*/ 0 h 418455"/>
            </a:gdLst>
            <a:ahLst/>
            <a:cxnLst>
              <a:cxn ang="0">
                <a:pos x="connsiteX0" y="connsiteY0"/>
              </a:cxn>
              <a:cxn ang="0">
                <a:pos x="connsiteX1" y="connsiteY1"/>
              </a:cxn>
              <a:cxn ang="0">
                <a:pos x="connsiteX2" y="connsiteY2"/>
              </a:cxn>
            </a:cxnLst>
            <a:rect l="l" t="t" r="r" b="b"/>
            <a:pathLst>
              <a:path w="1458782" h="418455">
                <a:moveTo>
                  <a:pt x="247972" y="418455"/>
                </a:moveTo>
                <a:cubicBezTo>
                  <a:pt x="873070" y="282844"/>
                  <a:pt x="1498169" y="147234"/>
                  <a:pt x="1456840" y="77492"/>
                </a:cubicBezTo>
                <a:cubicBezTo>
                  <a:pt x="1415511" y="7750"/>
                  <a:pt x="707755" y="3875"/>
                  <a:pt x="0" y="0"/>
                </a:cubicBezTo>
              </a:path>
            </a:pathLst>
          </a:custGeom>
          <a:noFill/>
          <a:ln w="28575" cap="flat" cmpd="sng" algn="ctr">
            <a:solidFill>
              <a:schemeClr val="bg2"/>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2" name="TextBox 31">
            <a:extLst>
              <a:ext uri="{FF2B5EF4-FFF2-40B4-BE49-F238E27FC236}">
                <a16:creationId xmlns:a16="http://schemas.microsoft.com/office/drawing/2014/main" id="{538BB2AF-76B0-7149-83EB-1AB4B76FAB14}"/>
              </a:ext>
            </a:extLst>
          </p:cNvPr>
          <p:cNvSpPr txBox="1"/>
          <p:nvPr/>
        </p:nvSpPr>
        <p:spPr>
          <a:xfrm>
            <a:off x="8876299" y="3929999"/>
            <a:ext cx="2908168" cy="1200329"/>
          </a:xfrm>
          <a:prstGeom prst="rect">
            <a:avLst/>
          </a:prstGeom>
          <a:noFill/>
        </p:spPr>
        <p:txBody>
          <a:bodyPr wrap="square" rtlCol="0">
            <a:spAutoFit/>
          </a:bodyPr>
          <a:lstStyle/>
          <a:p>
            <a:r>
              <a:rPr lang="en-US" sz="2400" dirty="0"/>
              <a:t>Aggregate of results from all prior handlers</a:t>
            </a:r>
          </a:p>
        </p:txBody>
      </p:sp>
      <p:cxnSp>
        <p:nvCxnSpPr>
          <p:cNvPr id="34" name="Straight Arrow Connector 33">
            <a:extLst>
              <a:ext uri="{FF2B5EF4-FFF2-40B4-BE49-F238E27FC236}">
                <a16:creationId xmlns:a16="http://schemas.microsoft.com/office/drawing/2014/main" id="{515F23D5-BB69-2A47-9DF7-9EB7A58C6FE9}"/>
              </a:ext>
            </a:extLst>
          </p:cNvPr>
          <p:cNvCxnSpPr>
            <a:stCxn id="32" idx="1"/>
          </p:cNvCxnSpPr>
          <p:nvPr/>
        </p:nvCxnSpPr>
        <p:spPr bwMode="auto">
          <a:xfrm flipH="1">
            <a:off x="7129220" y="4530164"/>
            <a:ext cx="1747079" cy="656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5" name="Right Brace 34">
            <a:extLst>
              <a:ext uri="{FF2B5EF4-FFF2-40B4-BE49-F238E27FC236}">
                <a16:creationId xmlns:a16="http://schemas.microsoft.com/office/drawing/2014/main" id="{F388D22B-B5EC-6F47-9438-71452D3BBBF8}"/>
              </a:ext>
            </a:extLst>
          </p:cNvPr>
          <p:cNvSpPr/>
          <p:nvPr/>
        </p:nvSpPr>
        <p:spPr bwMode="auto">
          <a:xfrm rot="5400000">
            <a:off x="6051292" y="3978844"/>
            <a:ext cx="586026" cy="2707703"/>
          </a:xfrm>
          <a:prstGeom prst="rightBrace">
            <a:avLst>
              <a:gd name="adj1" fmla="val 55538"/>
              <a:gd name="adj2" fmla="val 50000"/>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6" name="TextBox 35">
            <a:extLst>
              <a:ext uri="{FF2B5EF4-FFF2-40B4-BE49-F238E27FC236}">
                <a16:creationId xmlns:a16="http://schemas.microsoft.com/office/drawing/2014/main" id="{939EC5DD-2B16-7A40-9BB1-C66B32D28873}"/>
              </a:ext>
            </a:extLst>
          </p:cNvPr>
          <p:cNvSpPr txBox="1"/>
          <p:nvPr/>
        </p:nvSpPr>
        <p:spPr>
          <a:xfrm>
            <a:off x="11309244" y="5776856"/>
            <a:ext cx="2479728" cy="830997"/>
          </a:xfrm>
          <a:prstGeom prst="rect">
            <a:avLst/>
          </a:prstGeom>
          <a:noFill/>
        </p:spPr>
        <p:txBody>
          <a:bodyPr wrap="square" rtlCol="0">
            <a:spAutoFit/>
          </a:bodyPr>
          <a:lstStyle/>
          <a:p>
            <a:r>
              <a:rPr lang="en-US" sz="2400" dirty="0"/>
              <a:t>Array of results from this handler</a:t>
            </a:r>
          </a:p>
        </p:txBody>
      </p:sp>
      <p:cxnSp>
        <p:nvCxnSpPr>
          <p:cNvPr id="38" name="Straight Arrow Connector 37">
            <a:extLst>
              <a:ext uri="{FF2B5EF4-FFF2-40B4-BE49-F238E27FC236}">
                <a16:creationId xmlns:a16="http://schemas.microsoft.com/office/drawing/2014/main" id="{7DE1F568-4508-DA4E-B90F-54467678864F}"/>
              </a:ext>
            </a:extLst>
          </p:cNvPr>
          <p:cNvCxnSpPr>
            <a:stCxn id="36" idx="1"/>
          </p:cNvCxnSpPr>
          <p:nvPr/>
        </p:nvCxnSpPr>
        <p:spPr bwMode="auto">
          <a:xfrm flipH="1">
            <a:off x="9703966" y="6192355"/>
            <a:ext cx="1605278" cy="2714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923181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4A48B2-6DEF-BE4E-A29A-C2F8C23E916D}"/>
              </a:ext>
            </a:extLst>
          </p:cNvPr>
          <p:cNvSpPr>
            <a:spLocks noGrp="1"/>
          </p:cNvSpPr>
          <p:nvPr>
            <p:ph idx="1"/>
          </p:nvPr>
        </p:nvSpPr>
        <p:spPr/>
        <p:txBody>
          <a:bodyPr/>
          <a:lstStyle/>
          <a:p>
            <a:r>
              <a:rPr lang="en-US" sz="3200" dirty="0"/>
              <a:t>Anyone can generate an event</a:t>
            </a:r>
          </a:p>
          <a:p>
            <a:pPr lvl="1"/>
            <a:r>
              <a:rPr lang="en-US" sz="2400" dirty="0"/>
              <a:t>Application procs, tools, host</a:t>
            </a:r>
          </a:p>
          <a:p>
            <a:r>
              <a:rPr lang="en-US" sz="3200" dirty="0"/>
              <a:t>PMIx_Notify_event</a:t>
            </a:r>
          </a:p>
          <a:p>
            <a:pPr lvl="1"/>
            <a:r>
              <a:rPr lang="en-US" sz="2400" dirty="0"/>
              <a:t>Report a single event code plus source that generated the event</a:t>
            </a:r>
          </a:p>
          <a:p>
            <a:pPr lvl="1"/>
            <a:r>
              <a:rPr lang="en-US" sz="2400" dirty="0"/>
              <a:t>Specify a delivery range</a:t>
            </a:r>
          </a:p>
          <a:p>
            <a:pPr lvl="2"/>
            <a:r>
              <a:rPr lang="en-US" sz="2000" dirty="0"/>
              <a:t>RM: solely to the host</a:t>
            </a:r>
          </a:p>
          <a:p>
            <a:pPr lvl="2"/>
            <a:r>
              <a:rPr lang="en-US" sz="2000" dirty="0"/>
              <a:t>Local: available to procs on local node only</a:t>
            </a:r>
          </a:p>
          <a:p>
            <a:pPr lvl="2"/>
            <a:r>
              <a:rPr lang="en-US" sz="2000" dirty="0"/>
              <a:t>Namespace: available to procs in same nspace only</a:t>
            </a:r>
          </a:p>
          <a:p>
            <a:pPr lvl="2"/>
            <a:r>
              <a:rPr lang="en-US" sz="2000" dirty="0"/>
              <a:t>Session: available to procs in same session only</a:t>
            </a:r>
          </a:p>
          <a:p>
            <a:pPr lvl="2"/>
            <a:r>
              <a:rPr lang="en-US" sz="2000" dirty="0"/>
              <a:t>Global: available to all procs</a:t>
            </a:r>
          </a:p>
          <a:p>
            <a:pPr lvl="2"/>
            <a:r>
              <a:rPr lang="en-US" sz="2000" dirty="0" err="1"/>
              <a:t>Proc_local</a:t>
            </a:r>
            <a:r>
              <a:rPr lang="en-US" sz="2000" dirty="0"/>
              <a:t>: available only internally to the generating proc</a:t>
            </a:r>
          </a:p>
          <a:p>
            <a:pPr lvl="2"/>
            <a:r>
              <a:rPr lang="en-US" sz="2000" dirty="0"/>
              <a:t>Custom: array of specific target procs</a:t>
            </a:r>
          </a:p>
          <a:p>
            <a:pPr lvl="1"/>
            <a:r>
              <a:rPr lang="en-US" sz="2600" dirty="0"/>
              <a:t>Provide additional info</a:t>
            </a:r>
          </a:p>
          <a:p>
            <a:pPr lvl="2"/>
            <a:r>
              <a:rPr lang="en-US" sz="2000" dirty="0"/>
              <a:t>Affected proc(s), do not deliver to default event handlers</a:t>
            </a:r>
          </a:p>
        </p:txBody>
      </p:sp>
      <p:sp>
        <p:nvSpPr>
          <p:cNvPr id="3" name="Title 2">
            <a:extLst>
              <a:ext uri="{FF2B5EF4-FFF2-40B4-BE49-F238E27FC236}">
                <a16:creationId xmlns:a16="http://schemas.microsoft.com/office/drawing/2014/main" id="{06FCC603-C5C9-D048-8498-6111AD89E04E}"/>
              </a:ext>
            </a:extLst>
          </p:cNvPr>
          <p:cNvSpPr>
            <a:spLocks noGrp="1"/>
          </p:cNvSpPr>
          <p:nvPr>
            <p:ph type="title"/>
          </p:nvPr>
        </p:nvSpPr>
        <p:spPr/>
        <p:txBody>
          <a:bodyPr/>
          <a:lstStyle/>
          <a:p>
            <a:r>
              <a:rPr lang="en-US" dirty="0"/>
              <a:t>Generation</a:t>
            </a:r>
          </a:p>
        </p:txBody>
      </p:sp>
      <p:sp>
        <p:nvSpPr>
          <p:cNvPr id="5" name="TextBox 4">
            <a:extLst>
              <a:ext uri="{FF2B5EF4-FFF2-40B4-BE49-F238E27FC236}">
                <a16:creationId xmlns:a16="http://schemas.microsoft.com/office/drawing/2014/main" id="{18E66C5A-4209-4845-AF5F-EEB595CFC2DE}"/>
              </a:ext>
            </a:extLst>
          </p:cNvPr>
          <p:cNvSpPr txBox="1"/>
          <p:nvPr/>
        </p:nvSpPr>
        <p:spPr>
          <a:xfrm>
            <a:off x="9531458" y="4243757"/>
            <a:ext cx="4642618" cy="1631216"/>
          </a:xfrm>
          <a:prstGeom prst="rect">
            <a:avLst/>
          </a:prstGeom>
          <a:noFill/>
        </p:spPr>
        <p:txBody>
          <a:bodyPr wrap="none" rtlCol="0">
            <a:spAutoFit/>
          </a:bodyPr>
          <a:lstStyle/>
          <a:p>
            <a:r>
              <a:rPr lang="en-US" sz="2000" dirty="0">
                <a:solidFill>
                  <a:srgbClr val="FF0000"/>
                </a:solidFill>
              </a:rPr>
              <a:t>pmix_status_t status,</a:t>
            </a:r>
          </a:p>
          <a:p>
            <a:r>
              <a:rPr lang="en-US" sz="2000" dirty="0">
                <a:solidFill>
                  <a:srgbClr val="FF0000"/>
                </a:solidFill>
              </a:rPr>
              <a:t>const pmix_proc_t *source,</a:t>
            </a:r>
          </a:p>
          <a:p>
            <a:r>
              <a:rPr lang="en-US" sz="2000" dirty="0">
                <a:solidFill>
                  <a:srgbClr val="FF0000"/>
                </a:solidFill>
              </a:rPr>
              <a:t>pmix_data_range_t range,</a:t>
            </a:r>
          </a:p>
          <a:p>
            <a:r>
              <a:rPr lang="en-US" sz="2000" dirty="0">
                <a:solidFill>
                  <a:srgbClr val="FF0000"/>
                </a:solidFill>
              </a:rPr>
              <a:t>const pmix_info_t info[], size_t ninfo,</a:t>
            </a:r>
          </a:p>
          <a:p>
            <a:r>
              <a:rPr lang="en-US" sz="2000" dirty="0">
                <a:solidFill>
                  <a:srgbClr val="FF0000"/>
                </a:solidFill>
              </a:rPr>
              <a:t>pmix_op_cbfunc_t cbfunc, void *cbdata</a:t>
            </a:r>
          </a:p>
        </p:txBody>
      </p:sp>
    </p:spTree>
    <p:extLst>
      <p:ext uri="{BB962C8B-B14F-4D97-AF65-F5344CB8AC3E}">
        <p14:creationId xmlns:p14="http://schemas.microsoft.com/office/powerpoint/2010/main" val="1260663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7C073B-DA74-C247-BAB3-0915E0D23222}"/>
              </a:ext>
            </a:extLst>
          </p:cNvPr>
          <p:cNvSpPr>
            <a:spLocks noGrp="1"/>
          </p:cNvSpPr>
          <p:nvPr>
            <p:ph idx="1"/>
          </p:nvPr>
        </p:nvSpPr>
        <p:spPr/>
        <p:txBody>
          <a:bodyPr/>
          <a:lstStyle/>
          <a:p>
            <a:r>
              <a:rPr lang="en-US" sz="3600" dirty="0"/>
              <a:t>Precedence order</a:t>
            </a:r>
          </a:p>
          <a:p>
            <a:pPr lvl="1"/>
            <a:r>
              <a:rPr lang="en-US" sz="2800" dirty="0"/>
              <a:t>First</a:t>
            </a:r>
          </a:p>
          <a:p>
            <a:pPr lvl="1"/>
            <a:r>
              <a:rPr lang="en-US" sz="2800" dirty="0"/>
              <a:t>Single code -&gt; Multi-code -&gt; Default handlers</a:t>
            </a:r>
          </a:p>
          <a:p>
            <a:pPr lvl="2"/>
            <a:r>
              <a:rPr lang="en-US" sz="2400" dirty="0"/>
              <a:t>First/last called in each category</a:t>
            </a:r>
          </a:p>
          <a:p>
            <a:pPr lvl="1"/>
            <a:r>
              <a:rPr lang="en-US" sz="2800" dirty="0"/>
              <a:t>Last</a:t>
            </a:r>
          </a:p>
          <a:p>
            <a:r>
              <a:rPr lang="en-US" sz="3600" dirty="0"/>
              <a:t>Results “chained”</a:t>
            </a:r>
          </a:p>
          <a:p>
            <a:pPr lvl="1"/>
            <a:r>
              <a:rPr lang="en-US" sz="2800" dirty="0"/>
              <a:t>Results returned by each handler are added to end of results array passed to next handler</a:t>
            </a:r>
          </a:p>
          <a:p>
            <a:r>
              <a:rPr lang="en-US" sz="3600" dirty="0"/>
              <a:t>Each handler </a:t>
            </a:r>
            <a:r>
              <a:rPr lang="en-US" sz="3600" i="1" u="sng" dirty="0"/>
              <a:t>must</a:t>
            </a:r>
            <a:r>
              <a:rPr lang="en-US" sz="3600" dirty="0"/>
              <a:t> call event handler completion function</a:t>
            </a:r>
          </a:p>
          <a:p>
            <a:pPr lvl="1"/>
            <a:r>
              <a:rPr lang="en-US" sz="2800" dirty="0"/>
              <a:t>All processing stops upon return of PMIX_EVENT_ACTION_COMPLETE</a:t>
            </a:r>
          </a:p>
          <a:p>
            <a:pPr lvl="1"/>
            <a:r>
              <a:rPr lang="en-US" sz="2800" dirty="0"/>
              <a:t>Not allowed to perform any blocking operation during handler</a:t>
            </a:r>
          </a:p>
        </p:txBody>
      </p:sp>
      <p:sp>
        <p:nvSpPr>
          <p:cNvPr id="3" name="Title 2">
            <a:extLst>
              <a:ext uri="{FF2B5EF4-FFF2-40B4-BE49-F238E27FC236}">
                <a16:creationId xmlns:a16="http://schemas.microsoft.com/office/drawing/2014/main" id="{16053F49-F0A5-5C47-9CCE-8A4200518C00}"/>
              </a:ext>
            </a:extLst>
          </p:cNvPr>
          <p:cNvSpPr>
            <a:spLocks noGrp="1"/>
          </p:cNvSpPr>
          <p:nvPr>
            <p:ph type="title"/>
          </p:nvPr>
        </p:nvSpPr>
        <p:spPr/>
        <p:txBody>
          <a:bodyPr/>
          <a:lstStyle/>
          <a:p>
            <a:r>
              <a:rPr lang="en-US" dirty="0"/>
              <a:t>Event Handling</a:t>
            </a:r>
          </a:p>
        </p:txBody>
      </p:sp>
    </p:spTree>
    <p:extLst>
      <p:ext uri="{BB962C8B-B14F-4D97-AF65-F5344CB8AC3E}">
        <p14:creationId xmlns:p14="http://schemas.microsoft.com/office/powerpoint/2010/main" val="10981795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16D657-A299-EA45-8C1F-5E898855121F}"/>
              </a:ext>
            </a:extLst>
          </p:cNvPr>
          <p:cNvSpPr>
            <a:spLocks noGrp="1"/>
          </p:cNvSpPr>
          <p:nvPr>
            <p:ph idx="1"/>
          </p:nvPr>
        </p:nvSpPr>
        <p:spPr/>
        <p:txBody>
          <a:bodyPr/>
          <a:lstStyle/>
          <a:p>
            <a:r>
              <a:rPr lang="en-US" sz="4000" dirty="0"/>
              <a:t>Last handler is called after all registered default handlers matching specified range</a:t>
            </a:r>
          </a:p>
          <a:p>
            <a:pPr lvl="1"/>
            <a:r>
              <a:rPr lang="en-US" sz="3200" dirty="0"/>
              <a:t>Ensure no default handler aborts process before it</a:t>
            </a:r>
          </a:p>
          <a:p>
            <a:r>
              <a:rPr lang="en-US" sz="4000" dirty="0"/>
              <a:t>Events cannot be delivered back to the process that generated them</a:t>
            </a:r>
          </a:p>
          <a:p>
            <a:pPr lvl="1"/>
            <a:r>
              <a:rPr lang="en-US" sz="3200" dirty="0"/>
              <a:t>Host cannot pass event back to its PMIx server library</a:t>
            </a:r>
          </a:p>
          <a:p>
            <a:pPr lvl="1"/>
            <a:r>
              <a:rPr lang="en-US" sz="3200" dirty="0"/>
              <a:t>Server library cannot pass event back to generating client</a:t>
            </a:r>
          </a:p>
          <a:p>
            <a:r>
              <a:rPr lang="en-US" sz="3800" dirty="0"/>
              <a:t>Keep event handlers short</a:t>
            </a:r>
          </a:p>
          <a:p>
            <a:pPr lvl="1"/>
            <a:r>
              <a:rPr lang="en-US" sz="3200" dirty="0"/>
              <a:t>PMIx server library is “blocked” until completion</a:t>
            </a:r>
          </a:p>
        </p:txBody>
      </p:sp>
      <p:sp>
        <p:nvSpPr>
          <p:cNvPr id="3" name="Title 2">
            <a:extLst>
              <a:ext uri="{FF2B5EF4-FFF2-40B4-BE49-F238E27FC236}">
                <a16:creationId xmlns:a16="http://schemas.microsoft.com/office/drawing/2014/main" id="{5387F7BC-0121-E449-949F-3FFC67050D69}"/>
              </a:ext>
            </a:extLst>
          </p:cNvPr>
          <p:cNvSpPr>
            <a:spLocks noGrp="1"/>
          </p:cNvSpPr>
          <p:nvPr>
            <p:ph type="title"/>
          </p:nvPr>
        </p:nvSpPr>
        <p:spPr/>
        <p:txBody>
          <a:bodyPr/>
          <a:lstStyle/>
          <a:p>
            <a:r>
              <a:rPr lang="en-US" dirty="0"/>
              <a:t>Event Notes</a:t>
            </a:r>
          </a:p>
        </p:txBody>
      </p:sp>
    </p:spTree>
    <p:extLst>
      <p:ext uri="{BB962C8B-B14F-4D97-AF65-F5344CB8AC3E}">
        <p14:creationId xmlns:p14="http://schemas.microsoft.com/office/powerpoint/2010/main" val="494696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ounded Rectangle 70"/>
          <p:cNvSpPr/>
          <p:nvPr/>
        </p:nvSpPr>
        <p:spPr>
          <a:xfrm>
            <a:off x="11483692" y="4206239"/>
            <a:ext cx="578034" cy="54339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tx1"/>
                </a:solidFill>
              </a:rPr>
              <a:t>Proc</a:t>
            </a:r>
            <a:endParaRPr lang="en-US" sz="2162" dirty="0">
              <a:solidFill>
                <a:schemeClr val="tx1"/>
              </a:solidFill>
            </a:endParaRPr>
          </a:p>
        </p:txBody>
      </p:sp>
      <p:sp>
        <p:nvSpPr>
          <p:cNvPr id="67" name="Rounded Rectangle 66"/>
          <p:cNvSpPr/>
          <p:nvPr/>
        </p:nvSpPr>
        <p:spPr>
          <a:xfrm>
            <a:off x="10223017" y="4206239"/>
            <a:ext cx="578034" cy="54339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tx1"/>
                </a:solidFill>
              </a:rPr>
              <a:t>Proc</a:t>
            </a:r>
            <a:endParaRPr lang="en-US" sz="2162" dirty="0">
              <a:solidFill>
                <a:schemeClr val="tx1"/>
              </a:solidFill>
            </a:endParaRPr>
          </a:p>
        </p:txBody>
      </p:sp>
      <p:sp>
        <p:nvSpPr>
          <p:cNvPr id="66" name="Rounded Rectangle 65"/>
          <p:cNvSpPr/>
          <p:nvPr/>
        </p:nvSpPr>
        <p:spPr>
          <a:xfrm>
            <a:off x="8697951" y="4211492"/>
            <a:ext cx="578034" cy="54339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tx1"/>
                </a:solidFill>
              </a:rPr>
              <a:t>Proc</a:t>
            </a:r>
            <a:endParaRPr lang="en-US" sz="2162" dirty="0">
              <a:solidFill>
                <a:schemeClr val="tx1"/>
              </a:solidFill>
            </a:endParaRPr>
          </a:p>
        </p:txBody>
      </p:sp>
      <p:grpSp>
        <p:nvGrpSpPr>
          <p:cNvPr id="5" name="Group 4"/>
          <p:cNvGrpSpPr/>
          <p:nvPr/>
        </p:nvGrpSpPr>
        <p:grpSpPr>
          <a:xfrm>
            <a:off x="2011682" y="4135431"/>
            <a:ext cx="709163" cy="742703"/>
            <a:chOff x="7262204" y="5578453"/>
            <a:chExt cx="787957" cy="825225"/>
          </a:xfrm>
        </p:grpSpPr>
        <p:pic>
          <p:nvPicPr>
            <p:cNvPr id="3" name="Picture 2"/>
            <p:cNvPicPr>
              <a:picLocks noChangeAspect="1"/>
            </p:cNvPicPr>
            <p:nvPr/>
          </p:nvPicPr>
          <p:blipFill>
            <a:blip r:embed="rId3">
              <a:grayscl/>
            </a:blip>
            <a:stretch>
              <a:fillRect/>
            </a:stretch>
          </p:blipFill>
          <p:spPr>
            <a:xfrm>
              <a:off x="7262204" y="5578453"/>
              <a:ext cx="787957" cy="825225"/>
            </a:xfrm>
            <a:prstGeom prst="rect">
              <a:avLst/>
            </a:prstGeom>
          </p:spPr>
        </p:pic>
        <p:sp>
          <p:nvSpPr>
            <p:cNvPr id="4" name="TextBox 3"/>
            <p:cNvSpPr txBox="1"/>
            <p:nvPr/>
          </p:nvSpPr>
          <p:spPr>
            <a:xfrm>
              <a:off x="7348293" y="5761712"/>
              <a:ext cx="662929" cy="533764"/>
            </a:xfrm>
            <a:prstGeom prst="rect">
              <a:avLst/>
            </a:prstGeom>
            <a:noFill/>
          </p:spPr>
          <p:txBody>
            <a:bodyPr wrap="none" rtlCol="0">
              <a:spAutoFit/>
            </a:bodyPr>
            <a:lstStyle/>
            <a:p>
              <a:pPr algn="ctr"/>
              <a:r>
                <a:rPr lang="en-US" sz="1261" dirty="0"/>
                <a:t>Job</a:t>
              </a:r>
            </a:p>
            <a:p>
              <a:pPr algn="ctr"/>
              <a:r>
                <a:rPr lang="en-US" sz="1261" dirty="0"/>
                <a:t>Script</a:t>
              </a:r>
            </a:p>
          </p:txBody>
        </p:sp>
      </p:grpSp>
      <p:sp>
        <p:nvSpPr>
          <p:cNvPr id="6" name="Hexagon 5"/>
          <p:cNvSpPr/>
          <p:nvPr/>
        </p:nvSpPr>
        <p:spPr>
          <a:xfrm>
            <a:off x="2937855" y="4022907"/>
            <a:ext cx="1104901" cy="967742"/>
          </a:xfrm>
          <a:prstGeom prst="hexagon">
            <a:avLst/>
          </a:prstGeom>
          <a:pattFill prst="zigZag">
            <a:fgClr>
              <a:srgbClr val="FFC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2" dirty="0"/>
          </a:p>
        </p:txBody>
      </p:sp>
      <p:sp>
        <p:nvSpPr>
          <p:cNvPr id="8" name="TextBox 7"/>
          <p:cNvSpPr txBox="1"/>
          <p:nvPr/>
        </p:nvSpPr>
        <p:spPr>
          <a:xfrm>
            <a:off x="3072841" y="4334737"/>
            <a:ext cx="830677" cy="425053"/>
          </a:xfrm>
          <a:prstGeom prst="rect">
            <a:avLst/>
          </a:prstGeom>
          <a:noFill/>
        </p:spPr>
        <p:txBody>
          <a:bodyPr wrap="none" rtlCol="0">
            <a:spAutoFit/>
          </a:bodyPr>
          <a:lstStyle/>
          <a:p>
            <a:r>
              <a:rPr lang="en-US" sz="2162" dirty="0"/>
              <a:t>WLM</a:t>
            </a:r>
          </a:p>
        </p:txBody>
      </p:sp>
      <p:sp>
        <p:nvSpPr>
          <p:cNvPr id="9" name="Hexagon 8"/>
          <p:cNvSpPr/>
          <p:nvPr/>
        </p:nvSpPr>
        <p:spPr>
          <a:xfrm>
            <a:off x="4513010" y="4022907"/>
            <a:ext cx="1104901" cy="967742"/>
          </a:xfrm>
          <a:prstGeom prst="hexagon">
            <a:avLst/>
          </a:prstGeom>
          <a:pattFill prst="zigZag">
            <a:fgClr>
              <a:srgbClr val="FFC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2" dirty="0"/>
          </a:p>
        </p:txBody>
      </p:sp>
      <p:sp>
        <p:nvSpPr>
          <p:cNvPr id="11" name="TextBox 10"/>
          <p:cNvSpPr txBox="1"/>
          <p:nvPr/>
        </p:nvSpPr>
        <p:spPr>
          <a:xfrm>
            <a:off x="4647996" y="4334737"/>
            <a:ext cx="830677" cy="425053"/>
          </a:xfrm>
          <a:prstGeom prst="rect">
            <a:avLst/>
          </a:prstGeom>
          <a:noFill/>
        </p:spPr>
        <p:txBody>
          <a:bodyPr wrap="none" rtlCol="0">
            <a:spAutoFit/>
          </a:bodyPr>
          <a:lstStyle/>
          <a:p>
            <a:r>
              <a:rPr lang="en-US" sz="2162" dirty="0"/>
              <a:t>WLM</a:t>
            </a:r>
          </a:p>
        </p:txBody>
      </p:sp>
      <p:grpSp>
        <p:nvGrpSpPr>
          <p:cNvPr id="15" name="Group 14"/>
          <p:cNvGrpSpPr/>
          <p:nvPr/>
        </p:nvGrpSpPr>
        <p:grpSpPr>
          <a:xfrm rot="5400000">
            <a:off x="4237404" y="4316460"/>
            <a:ext cx="90757" cy="368958"/>
            <a:chOff x="8993443" y="4176010"/>
            <a:chExt cx="100838" cy="409951"/>
          </a:xfrm>
        </p:grpSpPr>
        <p:sp>
          <p:nvSpPr>
            <p:cNvPr id="12" name="Oval 11"/>
            <p:cNvSpPr/>
            <p:nvPr/>
          </p:nvSpPr>
          <p:spPr bwMode="auto">
            <a:xfrm>
              <a:off x="8993443" y="4176010"/>
              <a:ext cx="100838" cy="10083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2296" tIns="41150" rIns="82296" bIns="41150" numCol="1" rtlCol="0" anchor="t" anchorCtr="0" compatLnSpc="1">
              <a:prstTxWarp prst="textNoShape">
                <a:avLst/>
              </a:prstTxWarp>
            </a:bodyPr>
            <a:lstStyle/>
            <a:p>
              <a:pPr eaLnBrk="0" fontAlgn="base" hangingPunct="0">
                <a:spcBef>
                  <a:spcPct val="0"/>
                </a:spcBef>
                <a:spcAft>
                  <a:spcPct val="0"/>
                </a:spcAft>
              </a:pPr>
              <a:endParaRPr lang="en-US" sz="2162" dirty="0">
                <a:latin typeface="Arial" pitchFamily="-65" charset="0"/>
                <a:ea typeface="ＭＳ Ｐゴシック" pitchFamily="-65" charset="-128"/>
                <a:cs typeface="ＭＳ Ｐゴシック" pitchFamily="-65" charset="-128"/>
              </a:endParaRPr>
            </a:p>
          </p:txBody>
        </p:sp>
        <p:sp>
          <p:nvSpPr>
            <p:cNvPr id="13" name="Oval 12"/>
            <p:cNvSpPr/>
            <p:nvPr/>
          </p:nvSpPr>
          <p:spPr bwMode="auto">
            <a:xfrm>
              <a:off x="8993443" y="4328410"/>
              <a:ext cx="100838" cy="10083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2296" tIns="41150" rIns="82296" bIns="41150" numCol="1" rtlCol="0" anchor="t" anchorCtr="0" compatLnSpc="1">
              <a:prstTxWarp prst="textNoShape">
                <a:avLst/>
              </a:prstTxWarp>
            </a:bodyPr>
            <a:lstStyle/>
            <a:p>
              <a:pPr eaLnBrk="0" fontAlgn="base" hangingPunct="0">
                <a:spcBef>
                  <a:spcPct val="0"/>
                </a:spcBef>
                <a:spcAft>
                  <a:spcPct val="0"/>
                </a:spcAft>
              </a:pPr>
              <a:endParaRPr lang="en-US" sz="2162" dirty="0">
                <a:latin typeface="Arial" pitchFamily="-65" charset="0"/>
                <a:ea typeface="ＭＳ Ｐゴシック" pitchFamily="-65" charset="-128"/>
                <a:cs typeface="ＭＳ Ｐゴシック" pitchFamily="-65" charset="-128"/>
              </a:endParaRPr>
            </a:p>
          </p:txBody>
        </p:sp>
        <p:sp>
          <p:nvSpPr>
            <p:cNvPr id="14" name="Oval 13"/>
            <p:cNvSpPr/>
            <p:nvPr/>
          </p:nvSpPr>
          <p:spPr bwMode="auto">
            <a:xfrm>
              <a:off x="8993443" y="4485123"/>
              <a:ext cx="100838" cy="10083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2296" tIns="41150" rIns="82296" bIns="41150" numCol="1" rtlCol="0" anchor="t" anchorCtr="0" compatLnSpc="1">
              <a:prstTxWarp prst="textNoShape">
                <a:avLst/>
              </a:prstTxWarp>
            </a:bodyPr>
            <a:lstStyle/>
            <a:p>
              <a:pPr eaLnBrk="0" fontAlgn="base" hangingPunct="0">
                <a:spcBef>
                  <a:spcPct val="0"/>
                </a:spcBef>
                <a:spcAft>
                  <a:spcPct val="0"/>
                </a:spcAft>
              </a:pPr>
              <a:endParaRPr lang="en-US" sz="2162" dirty="0">
                <a:latin typeface="Arial" pitchFamily="-65" charset="0"/>
                <a:ea typeface="ＭＳ Ｐゴシック" pitchFamily="-65" charset="-128"/>
                <a:cs typeface="ＭＳ Ｐゴシック" pitchFamily="-65" charset="-128"/>
              </a:endParaRPr>
            </a:p>
          </p:txBody>
        </p:sp>
      </p:grpSp>
      <p:sp>
        <p:nvSpPr>
          <p:cNvPr id="29" name="Oval 28"/>
          <p:cNvSpPr/>
          <p:nvPr/>
        </p:nvSpPr>
        <p:spPr bwMode="auto">
          <a:xfrm>
            <a:off x="6392868" y="4129590"/>
            <a:ext cx="754379" cy="754379"/>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82296" tIns="41150" rIns="82296" bIns="41150" numCol="1" rtlCol="0" anchor="t" anchorCtr="0" compatLnSpc="1">
            <a:prstTxWarp prst="textNoShape">
              <a:avLst/>
            </a:prstTxWarp>
          </a:bodyPr>
          <a:lstStyle/>
          <a:p>
            <a:pPr eaLnBrk="0" fontAlgn="base" hangingPunct="0">
              <a:spcBef>
                <a:spcPct val="0"/>
              </a:spcBef>
              <a:spcAft>
                <a:spcPct val="0"/>
              </a:spcAft>
            </a:pPr>
            <a:endParaRPr lang="en-US" sz="2162" dirty="0">
              <a:latin typeface="Arial" pitchFamily="-65" charset="0"/>
              <a:ea typeface="ＭＳ Ｐゴシック" pitchFamily="-65" charset="-128"/>
              <a:cs typeface="ＭＳ Ｐゴシック" pitchFamily="-65" charset="-128"/>
            </a:endParaRPr>
          </a:p>
        </p:txBody>
      </p:sp>
      <p:sp>
        <p:nvSpPr>
          <p:cNvPr id="30" name="TextBox 29"/>
          <p:cNvSpPr txBox="1"/>
          <p:nvPr/>
        </p:nvSpPr>
        <p:spPr>
          <a:xfrm>
            <a:off x="6462499" y="4285007"/>
            <a:ext cx="615874" cy="425053"/>
          </a:xfrm>
          <a:prstGeom prst="rect">
            <a:avLst/>
          </a:prstGeom>
          <a:noFill/>
        </p:spPr>
        <p:txBody>
          <a:bodyPr wrap="none" rtlCol="0">
            <a:spAutoFit/>
          </a:bodyPr>
          <a:lstStyle/>
          <a:p>
            <a:r>
              <a:rPr lang="en-US" sz="2162" dirty="0"/>
              <a:t>RM</a:t>
            </a:r>
          </a:p>
        </p:txBody>
      </p:sp>
      <p:sp>
        <p:nvSpPr>
          <p:cNvPr id="40" name="Right Arrow 39"/>
          <p:cNvSpPr/>
          <p:nvPr/>
        </p:nvSpPr>
        <p:spPr>
          <a:xfrm>
            <a:off x="5683078" y="4387139"/>
            <a:ext cx="658699" cy="239270"/>
          </a:xfrm>
          <a:prstGeom prst="rightArrow">
            <a:avLst/>
          </a:prstGeom>
          <a:pattFill prst="pct50">
            <a:fgClr>
              <a:srgbClr val="51515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2" dirty="0"/>
          </a:p>
        </p:txBody>
      </p:sp>
      <p:sp>
        <p:nvSpPr>
          <p:cNvPr id="41" name="TextBox 40"/>
          <p:cNvSpPr txBox="1"/>
          <p:nvPr/>
        </p:nvSpPr>
        <p:spPr>
          <a:xfrm>
            <a:off x="5541718" y="4599218"/>
            <a:ext cx="1150443" cy="683264"/>
          </a:xfrm>
          <a:prstGeom prst="rect">
            <a:avLst/>
          </a:prstGeom>
          <a:noFill/>
        </p:spPr>
        <p:txBody>
          <a:bodyPr wrap="none" rtlCol="0">
            <a:spAutoFit/>
          </a:bodyPr>
          <a:lstStyle/>
          <a:p>
            <a:r>
              <a:rPr lang="en-US" sz="1920" dirty="0"/>
              <a:t>Launch</a:t>
            </a:r>
          </a:p>
          <a:p>
            <a:pPr algn="ctr"/>
            <a:r>
              <a:rPr lang="en-US" sz="1920" dirty="0"/>
              <a:t>Cmd</a:t>
            </a:r>
          </a:p>
        </p:txBody>
      </p:sp>
      <p:cxnSp>
        <p:nvCxnSpPr>
          <p:cNvPr id="47" name="Straight Arrow Connector 46"/>
          <p:cNvCxnSpPr>
            <a:stCxn id="3" idx="3"/>
            <a:endCxn id="6" idx="3"/>
          </p:cNvCxnSpPr>
          <p:nvPr/>
        </p:nvCxnSpPr>
        <p:spPr>
          <a:xfrm>
            <a:off x="2720846" y="4506776"/>
            <a:ext cx="21701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Diamond 48"/>
          <p:cNvSpPr/>
          <p:nvPr/>
        </p:nvSpPr>
        <p:spPr>
          <a:xfrm>
            <a:off x="7311540" y="3909153"/>
            <a:ext cx="1087483" cy="1195253"/>
          </a:xfrm>
          <a:prstGeom prst="diamond">
            <a:avLst/>
          </a:prstGeom>
          <a:pattFill prst="pct90">
            <a:fgClr>
              <a:srgbClr val="FFC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2" dirty="0"/>
          </a:p>
        </p:txBody>
      </p:sp>
      <p:sp>
        <p:nvSpPr>
          <p:cNvPr id="50" name="TextBox 49"/>
          <p:cNvSpPr txBox="1"/>
          <p:nvPr/>
        </p:nvSpPr>
        <p:spPr>
          <a:xfrm>
            <a:off x="7442035" y="4221089"/>
            <a:ext cx="845103" cy="610039"/>
          </a:xfrm>
          <a:prstGeom prst="rect">
            <a:avLst/>
          </a:prstGeom>
          <a:noFill/>
        </p:spPr>
        <p:txBody>
          <a:bodyPr wrap="none" rtlCol="0">
            <a:spAutoFit/>
          </a:bodyPr>
          <a:lstStyle/>
          <a:p>
            <a:pPr algn="ctr"/>
            <a:r>
              <a:rPr lang="en-US" sz="1682" dirty="0">
                <a:solidFill>
                  <a:schemeClr val="bg2"/>
                </a:solidFill>
              </a:rPr>
              <a:t>Spawn</a:t>
            </a:r>
          </a:p>
          <a:p>
            <a:pPr algn="ctr"/>
            <a:r>
              <a:rPr lang="en-US" sz="1682" dirty="0">
                <a:solidFill>
                  <a:schemeClr val="bg2"/>
                </a:solidFill>
              </a:rPr>
              <a:t>Procs</a:t>
            </a:r>
          </a:p>
        </p:txBody>
      </p:sp>
      <p:cxnSp>
        <p:nvCxnSpPr>
          <p:cNvPr id="52" name="Straight Arrow Connector 51"/>
          <p:cNvCxnSpPr>
            <a:stCxn id="29" idx="6"/>
            <a:endCxn id="49" idx="1"/>
          </p:cNvCxnSpPr>
          <p:nvPr/>
        </p:nvCxnSpPr>
        <p:spPr>
          <a:xfrm>
            <a:off x="7147244" y="4506776"/>
            <a:ext cx="16429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12144129" y="2381087"/>
            <a:ext cx="558699" cy="55869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82" dirty="0">
                <a:solidFill>
                  <a:schemeClr val="tx1"/>
                </a:solidFill>
              </a:rPr>
              <a:t>GO</a:t>
            </a:r>
          </a:p>
        </p:txBody>
      </p:sp>
      <p:sp>
        <p:nvSpPr>
          <p:cNvPr id="39" name="TextBox 38"/>
          <p:cNvSpPr txBox="1"/>
          <p:nvPr/>
        </p:nvSpPr>
        <p:spPr>
          <a:xfrm>
            <a:off x="9182017" y="3514538"/>
            <a:ext cx="984564" cy="757772"/>
          </a:xfrm>
          <a:prstGeom prst="rect">
            <a:avLst/>
          </a:prstGeom>
          <a:noFill/>
        </p:spPr>
        <p:txBody>
          <a:bodyPr wrap="none" rtlCol="0">
            <a:spAutoFit/>
          </a:bodyPr>
          <a:lstStyle/>
          <a:p>
            <a:pPr algn="ctr"/>
            <a:r>
              <a:rPr lang="en-US" sz="2162" dirty="0"/>
              <a:t>Global</a:t>
            </a:r>
          </a:p>
          <a:p>
            <a:pPr algn="ctr"/>
            <a:r>
              <a:rPr lang="en-US" sz="2162" dirty="0"/>
              <a:t>Xchg</a:t>
            </a:r>
          </a:p>
        </p:txBody>
      </p:sp>
      <p:sp>
        <p:nvSpPr>
          <p:cNvPr id="19" name="Rounded Rectangle 18"/>
          <p:cNvSpPr/>
          <p:nvPr/>
        </p:nvSpPr>
        <p:spPr>
          <a:xfrm>
            <a:off x="8588431" y="4235084"/>
            <a:ext cx="578034" cy="54339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2" dirty="0">
              <a:solidFill>
                <a:schemeClr val="tx1"/>
              </a:solidFill>
            </a:endParaRPr>
          </a:p>
        </p:txBody>
      </p:sp>
      <p:sp>
        <p:nvSpPr>
          <p:cNvPr id="46" name="Rounded Rectangle 45"/>
          <p:cNvSpPr/>
          <p:nvPr/>
        </p:nvSpPr>
        <p:spPr bwMode="auto">
          <a:xfrm>
            <a:off x="8493022" y="5121751"/>
            <a:ext cx="768853" cy="29832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82296" tIns="41150" rIns="82296" bIns="41150" numCol="1" rtlCol="0" anchor="t" anchorCtr="0" compatLnSpc="1">
            <a:prstTxWarp prst="textNoShape">
              <a:avLst/>
            </a:prstTxWarp>
          </a:bodyPr>
          <a:lstStyle/>
          <a:p>
            <a:pPr algn="ctr" eaLnBrk="0" fontAlgn="base" hangingPunct="0">
              <a:spcBef>
                <a:spcPct val="0"/>
              </a:spcBef>
              <a:spcAft>
                <a:spcPct val="0"/>
              </a:spcAft>
            </a:pPr>
            <a:r>
              <a:rPr lang="en-US" sz="1440" dirty="0">
                <a:solidFill>
                  <a:schemeClr val="bg1"/>
                </a:solidFill>
                <a:latin typeface="Arial" pitchFamily="-65" charset="0"/>
                <a:ea typeface="ＭＳ Ｐゴシック" pitchFamily="-65" charset="-128"/>
                <a:cs typeface="ＭＳ Ｐゴシック" pitchFamily="-65" charset="-128"/>
              </a:rPr>
              <a:t>Fabric</a:t>
            </a:r>
          </a:p>
        </p:txBody>
      </p:sp>
      <p:sp>
        <p:nvSpPr>
          <p:cNvPr id="48" name="TextBox 47"/>
          <p:cNvSpPr txBox="1"/>
          <p:nvPr/>
        </p:nvSpPr>
        <p:spPr>
          <a:xfrm>
            <a:off x="8626414" y="5691647"/>
            <a:ext cx="502061" cy="313932"/>
          </a:xfrm>
          <a:prstGeom prst="rect">
            <a:avLst/>
          </a:prstGeom>
          <a:solidFill>
            <a:schemeClr val="accent1"/>
          </a:solidFill>
        </p:spPr>
        <p:txBody>
          <a:bodyPr wrap="none" rtlCol="0">
            <a:spAutoFit/>
          </a:bodyPr>
          <a:lstStyle/>
          <a:p>
            <a:pPr algn="ctr"/>
            <a:r>
              <a:rPr lang="en-US" sz="1440" dirty="0">
                <a:solidFill>
                  <a:schemeClr val="bg1"/>
                </a:solidFill>
              </a:rPr>
              <a:t>NIC</a:t>
            </a:r>
          </a:p>
        </p:txBody>
      </p:sp>
      <p:cxnSp>
        <p:nvCxnSpPr>
          <p:cNvPr id="51" name="Straight Connector 50"/>
          <p:cNvCxnSpPr/>
          <p:nvPr/>
        </p:nvCxnSpPr>
        <p:spPr>
          <a:xfrm flipV="1">
            <a:off x="8877445" y="5368428"/>
            <a:ext cx="0" cy="32322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877445" y="4762974"/>
            <a:ext cx="0" cy="35877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9" idx="3"/>
            <a:endCxn id="19" idx="1"/>
          </p:cNvCxnSpPr>
          <p:nvPr/>
        </p:nvCxnSpPr>
        <p:spPr>
          <a:xfrm>
            <a:off x="8399023" y="4506776"/>
            <a:ext cx="18940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Oval 54"/>
          <p:cNvSpPr/>
          <p:nvPr/>
        </p:nvSpPr>
        <p:spPr bwMode="auto">
          <a:xfrm>
            <a:off x="8408914" y="3200334"/>
            <a:ext cx="937062" cy="425274"/>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82296" tIns="41150" rIns="82296" bIns="41150" numCol="1" rtlCol="0" anchor="t" anchorCtr="0" compatLnSpc="1">
            <a:prstTxWarp prst="textNoShape">
              <a:avLst/>
            </a:prstTxWarp>
          </a:bodyPr>
          <a:lstStyle/>
          <a:p>
            <a:pPr eaLnBrk="0" fontAlgn="base" hangingPunct="0">
              <a:spcBef>
                <a:spcPct val="0"/>
              </a:spcBef>
              <a:spcAft>
                <a:spcPct val="0"/>
              </a:spcAft>
            </a:pPr>
            <a:r>
              <a:rPr lang="en-US" sz="1440" dirty="0">
                <a:solidFill>
                  <a:schemeClr val="bg1"/>
                </a:solidFill>
                <a:latin typeface="Arial" pitchFamily="-65" charset="0"/>
                <a:ea typeface="ＭＳ Ｐゴシック" pitchFamily="-65" charset="-128"/>
                <a:cs typeface="ＭＳ Ｐゴシック" pitchFamily="-65" charset="-128"/>
              </a:rPr>
              <a:t>Proxy</a:t>
            </a:r>
          </a:p>
        </p:txBody>
      </p:sp>
      <p:cxnSp>
        <p:nvCxnSpPr>
          <p:cNvPr id="45" name="Straight Arrow Connector 44"/>
          <p:cNvCxnSpPr>
            <a:stCxn id="19" idx="0"/>
            <a:endCxn id="55" idx="4"/>
          </p:cNvCxnSpPr>
          <p:nvPr/>
        </p:nvCxnSpPr>
        <p:spPr>
          <a:xfrm flipH="1" flipV="1">
            <a:off x="8877447" y="3625609"/>
            <a:ext cx="2" cy="609477"/>
          </a:xfrm>
          <a:prstGeom prst="straightConnector1">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10123807" y="4246076"/>
            <a:ext cx="578034" cy="54339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p>
        </p:txBody>
      </p:sp>
      <p:sp>
        <p:nvSpPr>
          <p:cNvPr id="58" name="Rounded Rectangle 57"/>
          <p:cNvSpPr/>
          <p:nvPr/>
        </p:nvSpPr>
        <p:spPr bwMode="auto">
          <a:xfrm>
            <a:off x="10028398" y="5132745"/>
            <a:ext cx="768853" cy="29832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82296" tIns="41150" rIns="82296" bIns="41150" numCol="1" rtlCol="0" anchor="t" anchorCtr="0" compatLnSpc="1">
            <a:prstTxWarp prst="textNoShape">
              <a:avLst/>
            </a:prstTxWarp>
          </a:bodyPr>
          <a:lstStyle/>
          <a:p>
            <a:pPr algn="ctr" eaLnBrk="0" fontAlgn="base" hangingPunct="0">
              <a:spcBef>
                <a:spcPct val="0"/>
              </a:spcBef>
              <a:spcAft>
                <a:spcPct val="0"/>
              </a:spcAft>
            </a:pPr>
            <a:r>
              <a:rPr lang="en-US" sz="1440" dirty="0">
                <a:solidFill>
                  <a:schemeClr val="bg1"/>
                </a:solidFill>
                <a:latin typeface="Arial" pitchFamily="-65" charset="0"/>
                <a:ea typeface="ＭＳ Ｐゴシック" pitchFamily="-65" charset="-128"/>
                <a:cs typeface="ＭＳ Ｐゴシック" pitchFamily="-65" charset="-128"/>
              </a:rPr>
              <a:t>Fabric</a:t>
            </a:r>
          </a:p>
        </p:txBody>
      </p:sp>
      <p:sp>
        <p:nvSpPr>
          <p:cNvPr id="59" name="TextBox 58"/>
          <p:cNvSpPr txBox="1"/>
          <p:nvPr/>
        </p:nvSpPr>
        <p:spPr>
          <a:xfrm>
            <a:off x="10161791" y="5702642"/>
            <a:ext cx="502061" cy="313932"/>
          </a:xfrm>
          <a:prstGeom prst="rect">
            <a:avLst/>
          </a:prstGeom>
          <a:solidFill>
            <a:schemeClr val="accent1"/>
          </a:solidFill>
        </p:spPr>
        <p:txBody>
          <a:bodyPr wrap="none" rtlCol="0">
            <a:spAutoFit/>
          </a:bodyPr>
          <a:lstStyle/>
          <a:p>
            <a:pPr algn="ctr"/>
            <a:r>
              <a:rPr lang="en-US" sz="1440" dirty="0">
                <a:solidFill>
                  <a:schemeClr val="bg1"/>
                </a:solidFill>
              </a:rPr>
              <a:t>NIC</a:t>
            </a:r>
          </a:p>
        </p:txBody>
      </p:sp>
      <p:cxnSp>
        <p:nvCxnSpPr>
          <p:cNvPr id="60" name="Straight Connector 59"/>
          <p:cNvCxnSpPr/>
          <p:nvPr/>
        </p:nvCxnSpPr>
        <p:spPr>
          <a:xfrm flipV="1">
            <a:off x="10412821" y="5379418"/>
            <a:ext cx="0" cy="32322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10412821" y="4773969"/>
            <a:ext cx="0" cy="35877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Oval 62"/>
          <p:cNvSpPr/>
          <p:nvPr/>
        </p:nvSpPr>
        <p:spPr bwMode="auto">
          <a:xfrm>
            <a:off x="9944293" y="3200334"/>
            <a:ext cx="937062" cy="425274"/>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82296" tIns="41150" rIns="82296" bIns="41150" numCol="1" rtlCol="0" anchor="t" anchorCtr="0" compatLnSpc="1">
            <a:prstTxWarp prst="textNoShape">
              <a:avLst/>
            </a:prstTxWarp>
          </a:bodyPr>
          <a:lstStyle/>
          <a:p>
            <a:pPr eaLnBrk="0" fontAlgn="base" hangingPunct="0">
              <a:spcBef>
                <a:spcPct val="0"/>
              </a:spcBef>
              <a:spcAft>
                <a:spcPct val="0"/>
              </a:spcAft>
            </a:pPr>
            <a:r>
              <a:rPr lang="en-US" sz="1440" dirty="0">
                <a:solidFill>
                  <a:schemeClr val="bg1"/>
                </a:solidFill>
                <a:latin typeface="Arial" pitchFamily="-65" charset="0"/>
                <a:ea typeface="ＭＳ Ｐゴシック" pitchFamily="-65" charset="-128"/>
                <a:cs typeface="ＭＳ Ｐゴシック" pitchFamily="-65" charset="-128"/>
              </a:rPr>
              <a:t>Proxy</a:t>
            </a:r>
          </a:p>
        </p:txBody>
      </p:sp>
      <p:cxnSp>
        <p:nvCxnSpPr>
          <p:cNvPr id="65" name="Straight Arrow Connector 64"/>
          <p:cNvCxnSpPr>
            <a:stCxn id="63" idx="4"/>
            <a:endCxn id="57" idx="0"/>
          </p:cNvCxnSpPr>
          <p:nvPr/>
        </p:nvCxnSpPr>
        <p:spPr>
          <a:xfrm>
            <a:off x="10412826" y="3625612"/>
            <a:ext cx="2" cy="620469"/>
          </a:xfrm>
          <a:prstGeom prst="straightConnector1">
            <a:avLst/>
          </a:prstGeom>
          <a:ln w="28575">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11386583" y="4246076"/>
            <a:ext cx="578034" cy="54339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p>
        </p:txBody>
      </p:sp>
      <p:sp>
        <p:nvSpPr>
          <p:cNvPr id="74" name="Oval 73"/>
          <p:cNvSpPr/>
          <p:nvPr/>
        </p:nvSpPr>
        <p:spPr bwMode="auto">
          <a:xfrm>
            <a:off x="11207066" y="3200334"/>
            <a:ext cx="937062" cy="425274"/>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82296" tIns="41150" rIns="82296" bIns="41150" numCol="1" rtlCol="0" anchor="t" anchorCtr="0" compatLnSpc="1">
            <a:prstTxWarp prst="textNoShape">
              <a:avLst/>
            </a:prstTxWarp>
          </a:bodyPr>
          <a:lstStyle/>
          <a:p>
            <a:pPr eaLnBrk="0" fontAlgn="base" hangingPunct="0">
              <a:spcBef>
                <a:spcPct val="0"/>
              </a:spcBef>
              <a:spcAft>
                <a:spcPct val="0"/>
              </a:spcAft>
            </a:pPr>
            <a:r>
              <a:rPr lang="en-US" sz="1440" dirty="0">
                <a:solidFill>
                  <a:schemeClr val="bg1"/>
                </a:solidFill>
                <a:latin typeface="Arial" pitchFamily="-65" charset="0"/>
                <a:ea typeface="ＭＳ Ｐゴシック" pitchFamily="-65" charset="-128"/>
                <a:cs typeface="ＭＳ Ｐゴシック" pitchFamily="-65" charset="-128"/>
              </a:rPr>
              <a:t>Proxy</a:t>
            </a:r>
          </a:p>
        </p:txBody>
      </p:sp>
      <p:cxnSp>
        <p:nvCxnSpPr>
          <p:cNvPr id="75" name="Straight Arrow Connector 74"/>
          <p:cNvCxnSpPr/>
          <p:nvPr/>
        </p:nvCxnSpPr>
        <p:spPr>
          <a:xfrm>
            <a:off x="11675599" y="3631105"/>
            <a:ext cx="2" cy="614974"/>
          </a:xfrm>
          <a:prstGeom prst="straightConnector1">
            <a:avLst/>
          </a:prstGeom>
          <a:ln w="28575">
            <a:solidFill>
              <a:srgbClr val="00B05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0668806" y="3514538"/>
            <a:ext cx="1016625" cy="425053"/>
          </a:xfrm>
          <a:prstGeom prst="rect">
            <a:avLst/>
          </a:prstGeom>
          <a:noFill/>
        </p:spPr>
        <p:txBody>
          <a:bodyPr wrap="none" rtlCol="0">
            <a:spAutoFit/>
          </a:bodyPr>
          <a:lstStyle/>
          <a:p>
            <a:r>
              <a:rPr lang="en-US" sz="2162" dirty="0"/>
              <a:t>Barrier</a:t>
            </a:r>
          </a:p>
        </p:txBody>
      </p:sp>
      <p:cxnSp>
        <p:nvCxnSpPr>
          <p:cNvPr id="80" name="Straight Arrow Connector 79"/>
          <p:cNvCxnSpPr/>
          <p:nvPr/>
        </p:nvCxnSpPr>
        <p:spPr>
          <a:xfrm>
            <a:off x="9345979" y="3412970"/>
            <a:ext cx="598315" cy="0"/>
          </a:xfrm>
          <a:prstGeom prst="straightConnector1">
            <a:avLst/>
          </a:prstGeom>
          <a:ln w="28575">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10881358" y="3412970"/>
            <a:ext cx="325710" cy="0"/>
          </a:xfrm>
          <a:prstGeom prst="straightConnector1">
            <a:avLst/>
          </a:prstGeom>
          <a:ln w="28575">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Freeform 82"/>
          <p:cNvSpPr/>
          <p:nvPr/>
        </p:nvSpPr>
        <p:spPr>
          <a:xfrm>
            <a:off x="4189060" y="3194841"/>
            <a:ext cx="3490696" cy="946366"/>
          </a:xfrm>
          <a:custGeom>
            <a:avLst/>
            <a:gdLst>
              <a:gd name="connsiteX0" fmla="*/ 0 w 1850571"/>
              <a:gd name="connsiteY0" fmla="*/ 0 h 1023258"/>
              <a:gd name="connsiteX1" fmla="*/ 1197428 w 1850571"/>
              <a:gd name="connsiteY1" fmla="*/ 250372 h 1023258"/>
              <a:gd name="connsiteX2" fmla="*/ 1850571 w 1850571"/>
              <a:gd name="connsiteY2" fmla="*/ 1023258 h 1023258"/>
            </a:gdLst>
            <a:ahLst/>
            <a:cxnLst>
              <a:cxn ang="0">
                <a:pos x="connsiteX0" y="connsiteY0"/>
              </a:cxn>
              <a:cxn ang="0">
                <a:pos x="connsiteX1" y="connsiteY1"/>
              </a:cxn>
              <a:cxn ang="0">
                <a:pos x="connsiteX2" y="connsiteY2"/>
              </a:cxn>
            </a:cxnLst>
            <a:rect l="l" t="t" r="r" b="b"/>
            <a:pathLst>
              <a:path w="1850571" h="1023258">
                <a:moveTo>
                  <a:pt x="0" y="0"/>
                </a:moveTo>
                <a:cubicBezTo>
                  <a:pt x="444500" y="39914"/>
                  <a:pt x="889000" y="79829"/>
                  <a:pt x="1197428" y="250372"/>
                </a:cubicBezTo>
                <a:cubicBezTo>
                  <a:pt x="1505856" y="420915"/>
                  <a:pt x="1850571" y="1023258"/>
                  <a:pt x="1850571" y="1023258"/>
                </a:cubicBezTo>
              </a:path>
            </a:pathLst>
          </a:custGeom>
          <a:noFill/>
          <a:ln w="28575">
            <a:solidFill>
              <a:schemeClr val="tx1"/>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2" dirty="0"/>
          </a:p>
        </p:txBody>
      </p:sp>
      <p:sp>
        <p:nvSpPr>
          <p:cNvPr id="84" name="Can 83"/>
          <p:cNvSpPr/>
          <p:nvPr/>
        </p:nvSpPr>
        <p:spPr bwMode="auto">
          <a:xfrm>
            <a:off x="3609676" y="2948696"/>
            <a:ext cx="579384" cy="458778"/>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82296" tIns="41150" rIns="82296" bIns="41150" numCol="1" rtlCol="0" anchor="t" anchorCtr="0" compatLnSpc="1">
            <a:prstTxWarp prst="textNoShape">
              <a:avLst/>
            </a:prstTxWarp>
          </a:bodyPr>
          <a:lstStyle/>
          <a:p>
            <a:pPr algn="ctr" eaLnBrk="0" fontAlgn="base" hangingPunct="0">
              <a:spcBef>
                <a:spcPct val="0"/>
              </a:spcBef>
              <a:spcAft>
                <a:spcPct val="0"/>
              </a:spcAft>
            </a:pPr>
            <a:r>
              <a:rPr lang="en-US" sz="1440" dirty="0">
                <a:solidFill>
                  <a:schemeClr val="bg1"/>
                </a:solidFill>
                <a:latin typeface="Arial" pitchFamily="-65" charset="0"/>
                <a:ea typeface="ＭＳ Ｐゴシック" pitchFamily="-65" charset="-128"/>
                <a:cs typeface="ＭＳ Ｐゴシック" pitchFamily="-65" charset="-128"/>
              </a:rPr>
              <a:t>FS</a:t>
            </a:r>
          </a:p>
        </p:txBody>
      </p:sp>
      <p:sp>
        <p:nvSpPr>
          <p:cNvPr id="2" name="Title 1"/>
          <p:cNvSpPr>
            <a:spLocks noGrp="1"/>
          </p:cNvSpPr>
          <p:nvPr>
            <p:ph type="title"/>
          </p:nvPr>
        </p:nvSpPr>
        <p:spPr/>
        <p:txBody>
          <a:bodyPr/>
          <a:lstStyle/>
          <a:p>
            <a:r>
              <a:rPr lang="en-US" dirty="0"/>
              <a:t>Newer Launch Sequence</a:t>
            </a:r>
          </a:p>
        </p:txBody>
      </p:sp>
      <p:cxnSp>
        <p:nvCxnSpPr>
          <p:cNvPr id="56" name="Straight Arrow Connector 55"/>
          <p:cNvCxnSpPr>
            <a:endCxn id="57" idx="1"/>
          </p:cNvCxnSpPr>
          <p:nvPr/>
        </p:nvCxnSpPr>
        <p:spPr>
          <a:xfrm flipV="1">
            <a:off x="9209676" y="4517774"/>
            <a:ext cx="914133" cy="9061"/>
          </a:xfrm>
          <a:prstGeom prst="straightConnector1">
            <a:avLst/>
          </a:prstGeom>
          <a:ln w="28575">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69" idx="1"/>
          </p:cNvCxnSpPr>
          <p:nvPr/>
        </p:nvCxnSpPr>
        <p:spPr>
          <a:xfrm flipV="1">
            <a:off x="10734943" y="4517773"/>
            <a:ext cx="651640" cy="109"/>
          </a:xfrm>
          <a:prstGeom prst="straightConnector1">
            <a:avLst/>
          </a:prstGeom>
          <a:ln w="28575">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22503" y="2751571"/>
            <a:ext cx="1530034" cy="683264"/>
          </a:xfrm>
          <a:prstGeom prst="rect">
            <a:avLst/>
          </a:prstGeom>
          <a:noFill/>
        </p:spPr>
        <p:txBody>
          <a:bodyPr wrap="none" rtlCol="0">
            <a:spAutoFit/>
          </a:bodyPr>
          <a:lstStyle/>
          <a:p>
            <a:pPr algn="ctr"/>
            <a:r>
              <a:rPr lang="en-US" sz="1920" dirty="0"/>
              <a:t>Wait for files</a:t>
            </a:r>
          </a:p>
          <a:p>
            <a:pPr algn="ctr"/>
            <a:r>
              <a:rPr lang="en-US" sz="1920" dirty="0"/>
              <a:t>&amp; libs</a:t>
            </a:r>
          </a:p>
        </p:txBody>
      </p:sp>
      <p:sp>
        <p:nvSpPr>
          <p:cNvPr id="64" name="Octagon 63"/>
          <p:cNvSpPr/>
          <p:nvPr/>
        </p:nvSpPr>
        <p:spPr bwMode="auto">
          <a:xfrm>
            <a:off x="9163492" y="6336195"/>
            <a:ext cx="1133374" cy="517771"/>
          </a:xfrm>
          <a:prstGeom prst="octagon">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algn="ctr" defTabSz="1097253"/>
            <a:r>
              <a:rPr lang="en-US" sz="1920" dirty="0">
                <a:solidFill>
                  <a:schemeClr val="bg1"/>
                </a:solidFill>
                <a:latin typeface="Arial" pitchFamily="-65" charset="0"/>
                <a:ea typeface="ＭＳ Ｐゴシック" pitchFamily="-65" charset="-128"/>
                <a:cs typeface="ＭＳ Ｐゴシック" pitchFamily="-65" charset="-128"/>
              </a:rPr>
              <a:t>Topo</a:t>
            </a:r>
          </a:p>
        </p:txBody>
      </p:sp>
      <p:cxnSp>
        <p:nvCxnSpPr>
          <p:cNvPr id="26" name="Elbow Connector 25"/>
          <p:cNvCxnSpPr>
            <a:stCxn id="57" idx="2"/>
          </p:cNvCxnSpPr>
          <p:nvPr/>
        </p:nvCxnSpPr>
        <p:spPr bwMode="auto">
          <a:xfrm rot="5400000">
            <a:off x="9298137" y="5221506"/>
            <a:ext cx="1546731" cy="682648"/>
          </a:xfrm>
          <a:prstGeom prst="bentConnector3">
            <a:avLst>
              <a:gd name="adj1" fmla="val 10132"/>
            </a:avLst>
          </a:prstGeom>
          <a:solidFill>
            <a:schemeClr val="accent1"/>
          </a:solidFill>
          <a:ln w="22225" cap="flat" cmpd="sng" algn="ctr">
            <a:solidFill>
              <a:schemeClr val="tx1"/>
            </a:solidFill>
            <a:prstDash val="solid"/>
            <a:round/>
            <a:headEnd type="triangle"/>
            <a:tailEnd type="triangle"/>
          </a:ln>
          <a:effectLst/>
        </p:spPr>
      </p:cxnSp>
      <p:sp>
        <p:nvSpPr>
          <p:cNvPr id="68" name="Octagon 67"/>
          <p:cNvSpPr/>
          <p:nvPr/>
        </p:nvSpPr>
        <p:spPr bwMode="auto">
          <a:xfrm>
            <a:off x="10626265" y="6323028"/>
            <a:ext cx="1133374" cy="517771"/>
          </a:xfrm>
          <a:prstGeom prst="octagon">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algn="ctr" defTabSz="1097253"/>
            <a:r>
              <a:rPr lang="en-US" sz="1920" dirty="0">
                <a:solidFill>
                  <a:schemeClr val="bg1"/>
                </a:solidFill>
                <a:latin typeface="Arial" pitchFamily="-65" charset="0"/>
                <a:ea typeface="ＭＳ Ｐゴシック" pitchFamily="-65" charset="-128"/>
                <a:cs typeface="ＭＳ Ｐゴシック" pitchFamily="-65" charset="-128"/>
              </a:rPr>
              <a:t>Topo</a:t>
            </a:r>
          </a:p>
        </p:txBody>
      </p:sp>
      <p:cxnSp>
        <p:nvCxnSpPr>
          <p:cNvPr id="70" name="Elbow Connector 69"/>
          <p:cNvCxnSpPr>
            <a:stCxn id="69" idx="2"/>
          </p:cNvCxnSpPr>
          <p:nvPr/>
        </p:nvCxnSpPr>
        <p:spPr bwMode="auto">
          <a:xfrm rot="5400000">
            <a:off x="10657501" y="5296297"/>
            <a:ext cx="1524930" cy="511269"/>
          </a:xfrm>
          <a:prstGeom prst="bentConnector3">
            <a:avLst>
              <a:gd name="adj1" fmla="val 13130"/>
            </a:avLst>
          </a:prstGeom>
          <a:solidFill>
            <a:schemeClr val="accent1"/>
          </a:solidFill>
          <a:ln w="22225" cap="flat" cmpd="sng" algn="ctr">
            <a:solidFill>
              <a:schemeClr val="tx1"/>
            </a:solidFill>
            <a:prstDash val="solid"/>
            <a:round/>
            <a:headEnd type="triangle"/>
            <a:tailEnd type="triangle"/>
          </a:ln>
          <a:effectLst/>
        </p:spPr>
      </p:cxnSp>
      <p:sp>
        <p:nvSpPr>
          <p:cNvPr id="73" name="Rounded Rectangle 72"/>
          <p:cNvSpPr/>
          <p:nvPr/>
        </p:nvSpPr>
        <p:spPr bwMode="auto">
          <a:xfrm>
            <a:off x="11291172" y="5132745"/>
            <a:ext cx="768853" cy="29832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82296" tIns="41150" rIns="82296" bIns="41150" numCol="1" rtlCol="0" anchor="t" anchorCtr="0" compatLnSpc="1">
            <a:prstTxWarp prst="textNoShape">
              <a:avLst/>
            </a:prstTxWarp>
          </a:bodyPr>
          <a:lstStyle/>
          <a:p>
            <a:pPr algn="ctr" eaLnBrk="0" fontAlgn="base" hangingPunct="0">
              <a:spcBef>
                <a:spcPct val="0"/>
              </a:spcBef>
              <a:spcAft>
                <a:spcPct val="0"/>
              </a:spcAft>
            </a:pPr>
            <a:r>
              <a:rPr lang="en-US" sz="1440" dirty="0">
                <a:solidFill>
                  <a:schemeClr val="bg1"/>
                </a:solidFill>
                <a:latin typeface="Arial" pitchFamily="-65" charset="0"/>
                <a:ea typeface="ＭＳ Ｐゴシック" pitchFamily="-65" charset="-128"/>
                <a:cs typeface="ＭＳ Ｐゴシック" pitchFamily="-65" charset="-128"/>
              </a:rPr>
              <a:t>Fabric</a:t>
            </a:r>
          </a:p>
        </p:txBody>
      </p:sp>
      <p:sp>
        <p:nvSpPr>
          <p:cNvPr id="77" name="TextBox 76"/>
          <p:cNvSpPr txBox="1"/>
          <p:nvPr/>
        </p:nvSpPr>
        <p:spPr>
          <a:xfrm>
            <a:off x="11424564" y="5702642"/>
            <a:ext cx="502061" cy="313932"/>
          </a:xfrm>
          <a:prstGeom prst="rect">
            <a:avLst/>
          </a:prstGeom>
          <a:solidFill>
            <a:schemeClr val="accent1"/>
          </a:solidFill>
        </p:spPr>
        <p:txBody>
          <a:bodyPr wrap="none" rtlCol="0">
            <a:spAutoFit/>
          </a:bodyPr>
          <a:lstStyle/>
          <a:p>
            <a:pPr algn="ctr"/>
            <a:r>
              <a:rPr lang="en-US" sz="1440" dirty="0">
                <a:solidFill>
                  <a:schemeClr val="bg1"/>
                </a:solidFill>
              </a:rPr>
              <a:t>NIC</a:t>
            </a:r>
          </a:p>
        </p:txBody>
      </p:sp>
      <p:cxnSp>
        <p:nvCxnSpPr>
          <p:cNvPr id="79" name="Straight Connector 78"/>
          <p:cNvCxnSpPr/>
          <p:nvPr/>
        </p:nvCxnSpPr>
        <p:spPr>
          <a:xfrm flipV="1">
            <a:off x="11675595" y="5379418"/>
            <a:ext cx="0" cy="32322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1675595" y="4773969"/>
            <a:ext cx="0" cy="35877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Bent Arrow 36"/>
          <p:cNvSpPr/>
          <p:nvPr/>
        </p:nvSpPr>
        <p:spPr bwMode="auto">
          <a:xfrm rot="5400000" flipH="1">
            <a:off x="11502012" y="3558372"/>
            <a:ext cx="1626718" cy="400542"/>
          </a:xfrm>
          <a:prstGeom prst="bentArrow">
            <a:avLst>
              <a:gd name="adj1" fmla="val 25000"/>
              <a:gd name="adj2" fmla="val 26100"/>
              <a:gd name="adj3" fmla="val 25000"/>
              <a:gd name="adj4" fmla="val 4375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72" name="Octagon 71"/>
          <p:cNvSpPr/>
          <p:nvPr/>
        </p:nvSpPr>
        <p:spPr bwMode="auto">
          <a:xfrm>
            <a:off x="7538526" y="6322284"/>
            <a:ext cx="1133374" cy="517771"/>
          </a:xfrm>
          <a:prstGeom prst="octagon">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algn="ctr" defTabSz="1097253"/>
            <a:r>
              <a:rPr lang="en-US" sz="1920" dirty="0">
                <a:solidFill>
                  <a:schemeClr val="bg1"/>
                </a:solidFill>
                <a:latin typeface="Arial" pitchFamily="-65" charset="0"/>
                <a:ea typeface="ＭＳ Ｐゴシック" pitchFamily="-65" charset="-128"/>
                <a:cs typeface="ＭＳ Ｐゴシック" pitchFamily="-65" charset="-128"/>
              </a:rPr>
              <a:t>Topo</a:t>
            </a:r>
          </a:p>
        </p:txBody>
      </p:sp>
      <p:cxnSp>
        <p:nvCxnSpPr>
          <p:cNvPr id="78" name="Elbow Connector 77"/>
          <p:cNvCxnSpPr/>
          <p:nvPr/>
        </p:nvCxnSpPr>
        <p:spPr bwMode="auto">
          <a:xfrm rot="5400000">
            <a:off x="7727522" y="5174711"/>
            <a:ext cx="1545989" cy="749158"/>
          </a:xfrm>
          <a:prstGeom prst="bentConnector3">
            <a:avLst>
              <a:gd name="adj1" fmla="val 10623"/>
            </a:avLst>
          </a:prstGeom>
          <a:solidFill>
            <a:schemeClr val="accent1"/>
          </a:solidFill>
          <a:ln w="22225" cap="flat" cmpd="sng" algn="ctr">
            <a:solidFill>
              <a:schemeClr val="tx1"/>
            </a:solidFill>
            <a:prstDash val="solid"/>
            <a:round/>
            <a:headEnd type="triangle"/>
            <a:tailEnd type="triangle"/>
          </a:ln>
          <a:effectLst/>
        </p:spPr>
      </p:cxnSp>
    </p:spTree>
    <p:extLst>
      <p:ext uri="{BB962C8B-B14F-4D97-AF65-F5344CB8AC3E}">
        <p14:creationId xmlns:p14="http://schemas.microsoft.com/office/powerpoint/2010/main" val="41807005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DD1966-814C-D940-9ADE-B14F426BE29C}"/>
              </a:ext>
            </a:extLst>
          </p:cNvPr>
          <p:cNvSpPr>
            <a:spLocks noGrp="1"/>
          </p:cNvSpPr>
          <p:nvPr>
            <p:ph type="title"/>
          </p:nvPr>
        </p:nvSpPr>
        <p:spPr/>
        <p:txBody>
          <a:bodyPr/>
          <a:lstStyle/>
          <a:p>
            <a:r>
              <a:rPr lang="en-US" dirty="0"/>
              <a:t>Event Processing</a:t>
            </a:r>
          </a:p>
        </p:txBody>
      </p:sp>
      <p:sp>
        <p:nvSpPr>
          <p:cNvPr id="5" name="Oval 4">
            <a:extLst>
              <a:ext uri="{FF2B5EF4-FFF2-40B4-BE49-F238E27FC236}">
                <a16:creationId xmlns:a16="http://schemas.microsoft.com/office/drawing/2014/main" id="{5CE84AA9-3D5E-0E4A-93B6-00B5F1464A0B}"/>
              </a:ext>
            </a:extLst>
          </p:cNvPr>
          <p:cNvSpPr/>
          <p:nvPr/>
        </p:nvSpPr>
        <p:spPr bwMode="auto">
          <a:xfrm>
            <a:off x="3254611" y="5829406"/>
            <a:ext cx="1228298" cy="1228298"/>
          </a:xfrm>
          <a:prstGeom prst="ellipse">
            <a:avLst/>
          </a:prstGeom>
          <a:pattFill prst="pct20">
            <a:fgClr>
              <a:srgbClr val="FF8000"/>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 name="Oval 5">
            <a:extLst>
              <a:ext uri="{FF2B5EF4-FFF2-40B4-BE49-F238E27FC236}">
                <a16:creationId xmlns:a16="http://schemas.microsoft.com/office/drawing/2014/main" id="{737F4657-D9C5-A04E-ABFC-A6882EB7CD02}"/>
              </a:ext>
            </a:extLst>
          </p:cNvPr>
          <p:cNvSpPr/>
          <p:nvPr/>
        </p:nvSpPr>
        <p:spPr bwMode="auto">
          <a:xfrm>
            <a:off x="3561685" y="5907880"/>
            <a:ext cx="614149" cy="293427"/>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 name="Oval 6">
            <a:extLst>
              <a:ext uri="{FF2B5EF4-FFF2-40B4-BE49-F238E27FC236}">
                <a16:creationId xmlns:a16="http://schemas.microsoft.com/office/drawing/2014/main" id="{7F406ECE-8DE7-A04B-8DAF-BDDA96B6024D}"/>
              </a:ext>
            </a:extLst>
          </p:cNvPr>
          <p:cNvSpPr/>
          <p:nvPr/>
        </p:nvSpPr>
        <p:spPr bwMode="auto">
          <a:xfrm>
            <a:off x="2934719" y="2542328"/>
            <a:ext cx="2011680" cy="201168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8" name="TextBox 7">
            <a:extLst>
              <a:ext uri="{FF2B5EF4-FFF2-40B4-BE49-F238E27FC236}">
                <a16:creationId xmlns:a16="http://schemas.microsoft.com/office/drawing/2014/main" id="{3F027F43-8F76-954E-B011-AC0B4C8642D4}"/>
              </a:ext>
            </a:extLst>
          </p:cNvPr>
          <p:cNvSpPr txBox="1"/>
          <p:nvPr/>
        </p:nvSpPr>
        <p:spPr>
          <a:xfrm>
            <a:off x="3473942" y="2589215"/>
            <a:ext cx="998991" cy="720197"/>
          </a:xfrm>
          <a:prstGeom prst="rect">
            <a:avLst/>
          </a:prstGeom>
          <a:noFill/>
        </p:spPr>
        <p:txBody>
          <a:bodyPr wrap="none" rtlCol="0">
            <a:spAutoFit/>
          </a:bodyPr>
          <a:lstStyle/>
          <a:p>
            <a:r>
              <a:rPr lang="en-US" sz="4080" dirty="0"/>
              <a:t>RM</a:t>
            </a:r>
          </a:p>
        </p:txBody>
      </p:sp>
      <p:sp>
        <p:nvSpPr>
          <p:cNvPr id="9" name="Oval 8">
            <a:extLst>
              <a:ext uri="{FF2B5EF4-FFF2-40B4-BE49-F238E27FC236}">
                <a16:creationId xmlns:a16="http://schemas.microsoft.com/office/drawing/2014/main" id="{3D8E9F27-E25B-574B-8046-C0562A38D99D}"/>
              </a:ext>
            </a:extLst>
          </p:cNvPr>
          <p:cNvSpPr/>
          <p:nvPr/>
        </p:nvSpPr>
        <p:spPr>
          <a:xfrm>
            <a:off x="3260630" y="3431060"/>
            <a:ext cx="1359859" cy="835099"/>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dirty="0">
                <a:solidFill>
                  <a:schemeClr val="bg1"/>
                </a:solidFill>
              </a:rPr>
              <a:t>PMIx</a:t>
            </a:r>
          </a:p>
          <a:p>
            <a:pPr algn="ctr"/>
            <a:r>
              <a:rPr lang="en-US" sz="1920" dirty="0">
                <a:solidFill>
                  <a:schemeClr val="bg1"/>
                </a:solidFill>
              </a:rPr>
              <a:t>Server</a:t>
            </a:r>
          </a:p>
        </p:txBody>
      </p:sp>
      <p:pic>
        <p:nvPicPr>
          <p:cNvPr id="4" name="Picture 3">
            <a:extLst>
              <a:ext uri="{FF2B5EF4-FFF2-40B4-BE49-F238E27FC236}">
                <a16:creationId xmlns:a16="http://schemas.microsoft.com/office/drawing/2014/main" id="{F3C57FC7-A083-8F49-851E-AC6E75200AD1}"/>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16200000">
            <a:off x="3038803" y="4539614"/>
            <a:ext cx="1805060" cy="1168021"/>
          </a:xfrm>
          <a:prstGeom prst="rect">
            <a:avLst/>
          </a:prstGeom>
        </p:spPr>
      </p:pic>
      <p:sp>
        <p:nvSpPr>
          <p:cNvPr id="10" name="Oval 9">
            <a:extLst>
              <a:ext uri="{FF2B5EF4-FFF2-40B4-BE49-F238E27FC236}">
                <a16:creationId xmlns:a16="http://schemas.microsoft.com/office/drawing/2014/main" id="{267CF384-643B-184F-9B7A-54651FE09A8F}"/>
              </a:ext>
            </a:extLst>
          </p:cNvPr>
          <p:cNvSpPr/>
          <p:nvPr/>
        </p:nvSpPr>
        <p:spPr bwMode="auto">
          <a:xfrm>
            <a:off x="8153878" y="2542328"/>
            <a:ext cx="2011680" cy="201168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11" name="TextBox 10">
            <a:extLst>
              <a:ext uri="{FF2B5EF4-FFF2-40B4-BE49-F238E27FC236}">
                <a16:creationId xmlns:a16="http://schemas.microsoft.com/office/drawing/2014/main" id="{D6EB1DAD-D31E-F146-BA08-8E6F5DF5C972}"/>
              </a:ext>
            </a:extLst>
          </p:cNvPr>
          <p:cNvSpPr txBox="1"/>
          <p:nvPr/>
        </p:nvSpPr>
        <p:spPr>
          <a:xfrm>
            <a:off x="8679453" y="2589215"/>
            <a:ext cx="998991" cy="720197"/>
          </a:xfrm>
          <a:prstGeom prst="rect">
            <a:avLst/>
          </a:prstGeom>
          <a:noFill/>
        </p:spPr>
        <p:txBody>
          <a:bodyPr wrap="square" rtlCol="0">
            <a:spAutoFit/>
          </a:bodyPr>
          <a:lstStyle/>
          <a:p>
            <a:r>
              <a:rPr lang="en-US" sz="4080" dirty="0"/>
              <a:t>RM</a:t>
            </a:r>
          </a:p>
        </p:txBody>
      </p:sp>
      <p:sp>
        <p:nvSpPr>
          <p:cNvPr id="12" name="Oval 11">
            <a:extLst>
              <a:ext uri="{FF2B5EF4-FFF2-40B4-BE49-F238E27FC236}">
                <a16:creationId xmlns:a16="http://schemas.microsoft.com/office/drawing/2014/main" id="{D26DD2C9-C0BF-C741-A517-8E42A256F9E3}"/>
              </a:ext>
            </a:extLst>
          </p:cNvPr>
          <p:cNvSpPr/>
          <p:nvPr/>
        </p:nvSpPr>
        <p:spPr>
          <a:xfrm>
            <a:off x="8479789" y="3431060"/>
            <a:ext cx="1359859" cy="835099"/>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dirty="0">
                <a:solidFill>
                  <a:schemeClr val="bg1"/>
                </a:solidFill>
              </a:rPr>
              <a:t>PMIx</a:t>
            </a:r>
          </a:p>
          <a:p>
            <a:pPr algn="ctr"/>
            <a:r>
              <a:rPr lang="en-US" sz="1920" dirty="0">
                <a:solidFill>
                  <a:schemeClr val="bg1"/>
                </a:solidFill>
              </a:rPr>
              <a:t>Server</a:t>
            </a:r>
          </a:p>
        </p:txBody>
      </p:sp>
      <p:sp>
        <p:nvSpPr>
          <p:cNvPr id="13" name="Right Arrow 12">
            <a:extLst>
              <a:ext uri="{FF2B5EF4-FFF2-40B4-BE49-F238E27FC236}">
                <a16:creationId xmlns:a16="http://schemas.microsoft.com/office/drawing/2014/main" id="{974699DD-780E-FB4C-9365-6D1C39DFB9AB}"/>
              </a:ext>
            </a:extLst>
          </p:cNvPr>
          <p:cNvSpPr/>
          <p:nvPr/>
        </p:nvSpPr>
        <p:spPr bwMode="auto">
          <a:xfrm>
            <a:off x="4525344" y="2879678"/>
            <a:ext cx="4154109" cy="24565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4" name="Up Arrow 13">
            <a:extLst>
              <a:ext uri="{FF2B5EF4-FFF2-40B4-BE49-F238E27FC236}">
                <a16:creationId xmlns:a16="http://schemas.microsoft.com/office/drawing/2014/main" id="{5C49838D-1500-8B45-8B54-A77E937E1524}"/>
              </a:ext>
            </a:extLst>
          </p:cNvPr>
          <p:cNvSpPr/>
          <p:nvPr/>
        </p:nvSpPr>
        <p:spPr bwMode="auto">
          <a:xfrm>
            <a:off x="3916907" y="3179929"/>
            <a:ext cx="122830" cy="305723"/>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5" name="Up Arrow 14">
            <a:extLst>
              <a:ext uri="{FF2B5EF4-FFF2-40B4-BE49-F238E27FC236}">
                <a16:creationId xmlns:a16="http://schemas.microsoft.com/office/drawing/2014/main" id="{62157DA7-100C-3048-BD50-AF5E17052C8A}"/>
              </a:ext>
            </a:extLst>
          </p:cNvPr>
          <p:cNvSpPr/>
          <p:nvPr/>
        </p:nvSpPr>
        <p:spPr bwMode="auto">
          <a:xfrm flipV="1">
            <a:off x="9098303" y="3179929"/>
            <a:ext cx="122830" cy="305723"/>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6" name="Oval 15">
            <a:extLst>
              <a:ext uri="{FF2B5EF4-FFF2-40B4-BE49-F238E27FC236}">
                <a16:creationId xmlns:a16="http://schemas.microsoft.com/office/drawing/2014/main" id="{49DDEC59-564A-1E42-ACE4-900F245598C1}"/>
              </a:ext>
            </a:extLst>
          </p:cNvPr>
          <p:cNvSpPr/>
          <p:nvPr/>
        </p:nvSpPr>
        <p:spPr bwMode="auto">
          <a:xfrm>
            <a:off x="8568916" y="5829406"/>
            <a:ext cx="1228298" cy="1228298"/>
          </a:xfrm>
          <a:prstGeom prst="ellipse">
            <a:avLst/>
          </a:prstGeom>
          <a:pattFill prst="pct20">
            <a:fgClr>
              <a:srgbClr val="FF8000"/>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7" name="Oval 16">
            <a:extLst>
              <a:ext uri="{FF2B5EF4-FFF2-40B4-BE49-F238E27FC236}">
                <a16:creationId xmlns:a16="http://schemas.microsoft.com/office/drawing/2014/main" id="{DC1C4EE4-13D5-6C42-924F-1CFDF063E582}"/>
              </a:ext>
            </a:extLst>
          </p:cNvPr>
          <p:cNvSpPr/>
          <p:nvPr/>
        </p:nvSpPr>
        <p:spPr bwMode="auto">
          <a:xfrm>
            <a:off x="8875990" y="5907880"/>
            <a:ext cx="614149" cy="293427"/>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pic>
        <p:nvPicPr>
          <p:cNvPr id="18" name="Picture 17">
            <a:extLst>
              <a:ext uri="{FF2B5EF4-FFF2-40B4-BE49-F238E27FC236}">
                <a16:creationId xmlns:a16="http://schemas.microsoft.com/office/drawing/2014/main" id="{C6CE2240-90D1-3A47-A289-38C35F2DF402}"/>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5400000" flipV="1">
            <a:off x="8353108" y="4471374"/>
            <a:ext cx="1805060" cy="1168021"/>
          </a:xfrm>
          <a:prstGeom prst="rect">
            <a:avLst/>
          </a:prstGeom>
        </p:spPr>
      </p:pic>
      <p:sp>
        <p:nvSpPr>
          <p:cNvPr id="19" name="TextBox 18">
            <a:extLst>
              <a:ext uri="{FF2B5EF4-FFF2-40B4-BE49-F238E27FC236}">
                <a16:creationId xmlns:a16="http://schemas.microsoft.com/office/drawing/2014/main" id="{883E3F67-7DFF-864F-B310-EBDBFB261507}"/>
              </a:ext>
            </a:extLst>
          </p:cNvPr>
          <p:cNvSpPr txBox="1"/>
          <p:nvPr/>
        </p:nvSpPr>
        <p:spPr>
          <a:xfrm>
            <a:off x="4836470" y="6410857"/>
            <a:ext cx="1045479" cy="523220"/>
          </a:xfrm>
          <a:prstGeom prst="rect">
            <a:avLst/>
          </a:prstGeom>
          <a:noFill/>
        </p:spPr>
        <p:txBody>
          <a:bodyPr wrap="none" rtlCol="0">
            <a:spAutoFit/>
          </a:bodyPr>
          <a:lstStyle/>
          <a:p>
            <a:r>
              <a:rPr lang="en-US" sz="2800" dirty="0"/>
              <a:t>chain</a:t>
            </a:r>
          </a:p>
        </p:txBody>
      </p:sp>
      <p:cxnSp>
        <p:nvCxnSpPr>
          <p:cNvPr id="21" name="Elbow Connector 20">
            <a:extLst>
              <a:ext uri="{FF2B5EF4-FFF2-40B4-BE49-F238E27FC236}">
                <a16:creationId xmlns:a16="http://schemas.microsoft.com/office/drawing/2014/main" id="{D962A432-E1EF-3544-8075-4086CCF7DF88}"/>
              </a:ext>
            </a:extLst>
          </p:cNvPr>
          <p:cNvCxnSpPr>
            <a:stCxn id="6" idx="6"/>
            <a:endCxn id="19" idx="0"/>
          </p:cNvCxnSpPr>
          <p:nvPr/>
        </p:nvCxnSpPr>
        <p:spPr bwMode="auto">
          <a:xfrm>
            <a:off x="4175834" y="6054594"/>
            <a:ext cx="1183376" cy="356263"/>
          </a:xfrm>
          <a:prstGeom prst="bentConnector2">
            <a:avLst/>
          </a:prstGeom>
          <a:solidFill>
            <a:schemeClr val="accent1"/>
          </a:solidFill>
          <a:ln w="28575" cap="flat" cmpd="sng" algn="ctr">
            <a:solidFill>
              <a:schemeClr val="tx1"/>
            </a:solidFill>
            <a:prstDash val="solid"/>
            <a:round/>
            <a:headEnd type="none" w="med" len="med"/>
            <a:tailEnd type="triangle"/>
          </a:ln>
          <a:effectLst/>
        </p:spPr>
      </p:cxnSp>
      <p:sp>
        <p:nvSpPr>
          <p:cNvPr id="22" name="TextBox 21">
            <a:extLst>
              <a:ext uri="{FF2B5EF4-FFF2-40B4-BE49-F238E27FC236}">
                <a16:creationId xmlns:a16="http://schemas.microsoft.com/office/drawing/2014/main" id="{4FF1ED89-E9FC-6E47-965E-A877825E23E2}"/>
              </a:ext>
            </a:extLst>
          </p:cNvPr>
          <p:cNvSpPr txBox="1"/>
          <p:nvPr/>
        </p:nvSpPr>
        <p:spPr>
          <a:xfrm>
            <a:off x="10173236" y="6420518"/>
            <a:ext cx="1045479" cy="523220"/>
          </a:xfrm>
          <a:prstGeom prst="rect">
            <a:avLst/>
          </a:prstGeom>
          <a:noFill/>
        </p:spPr>
        <p:txBody>
          <a:bodyPr wrap="none" rtlCol="0">
            <a:spAutoFit/>
          </a:bodyPr>
          <a:lstStyle/>
          <a:p>
            <a:r>
              <a:rPr lang="en-US" sz="2800" dirty="0"/>
              <a:t>chain</a:t>
            </a:r>
          </a:p>
        </p:txBody>
      </p:sp>
      <p:cxnSp>
        <p:nvCxnSpPr>
          <p:cNvPr id="23" name="Elbow Connector 22">
            <a:extLst>
              <a:ext uri="{FF2B5EF4-FFF2-40B4-BE49-F238E27FC236}">
                <a16:creationId xmlns:a16="http://schemas.microsoft.com/office/drawing/2014/main" id="{5682B5B3-3FA4-F347-B0DF-512FF70B50BD}"/>
              </a:ext>
            </a:extLst>
          </p:cNvPr>
          <p:cNvCxnSpPr>
            <a:endCxn id="22" idx="0"/>
          </p:cNvCxnSpPr>
          <p:nvPr/>
        </p:nvCxnSpPr>
        <p:spPr bwMode="auto">
          <a:xfrm>
            <a:off x="9512600" y="6064255"/>
            <a:ext cx="1183376" cy="356263"/>
          </a:xfrm>
          <a:prstGeom prst="bentConnector2">
            <a:avLst/>
          </a:prstGeom>
          <a:solidFill>
            <a:schemeClr val="accent1"/>
          </a:solidFill>
          <a:ln w="28575" cap="flat" cmpd="sng" algn="ctr">
            <a:solidFill>
              <a:schemeClr val="tx1"/>
            </a:solidFill>
            <a:prstDash val="solid"/>
            <a:round/>
            <a:headEnd type="none" w="med" len="med"/>
            <a:tailEnd type="triangle"/>
          </a:ln>
          <a:effectLst/>
        </p:spPr>
      </p:cxnSp>
      <p:sp>
        <p:nvSpPr>
          <p:cNvPr id="24" name="TextBox 23">
            <a:extLst>
              <a:ext uri="{FF2B5EF4-FFF2-40B4-BE49-F238E27FC236}">
                <a16:creationId xmlns:a16="http://schemas.microsoft.com/office/drawing/2014/main" id="{75630DEE-4009-DB48-9004-BD4D1A0AA695}"/>
              </a:ext>
            </a:extLst>
          </p:cNvPr>
          <p:cNvSpPr txBox="1"/>
          <p:nvPr/>
        </p:nvSpPr>
        <p:spPr>
          <a:xfrm>
            <a:off x="5293854" y="4206304"/>
            <a:ext cx="1045479" cy="523220"/>
          </a:xfrm>
          <a:prstGeom prst="rect">
            <a:avLst/>
          </a:prstGeom>
          <a:noFill/>
        </p:spPr>
        <p:txBody>
          <a:bodyPr wrap="none" rtlCol="0">
            <a:spAutoFit/>
          </a:bodyPr>
          <a:lstStyle/>
          <a:p>
            <a:r>
              <a:rPr lang="en-US" sz="2800" dirty="0"/>
              <a:t>chain</a:t>
            </a:r>
          </a:p>
        </p:txBody>
      </p:sp>
      <p:cxnSp>
        <p:nvCxnSpPr>
          <p:cNvPr id="25" name="Elbow Connector 24">
            <a:extLst>
              <a:ext uri="{FF2B5EF4-FFF2-40B4-BE49-F238E27FC236}">
                <a16:creationId xmlns:a16="http://schemas.microsoft.com/office/drawing/2014/main" id="{EE58C2C7-76F2-8C47-8D36-4B8B924BDD72}"/>
              </a:ext>
            </a:extLst>
          </p:cNvPr>
          <p:cNvCxnSpPr>
            <a:endCxn id="24" idx="0"/>
          </p:cNvCxnSpPr>
          <p:nvPr/>
        </p:nvCxnSpPr>
        <p:spPr bwMode="auto">
          <a:xfrm>
            <a:off x="4633218" y="3850041"/>
            <a:ext cx="1183376" cy="356263"/>
          </a:xfrm>
          <a:prstGeom prst="bentConnector2">
            <a:avLst/>
          </a:prstGeom>
          <a:solidFill>
            <a:schemeClr val="accent1"/>
          </a:solidFill>
          <a:ln w="28575" cap="flat" cmpd="sng" algn="ctr">
            <a:solidFill>
              <a:schemeClr val="tx1"/>
            </a:solidFill>
            <a:prstDash val="solid"/>
            <a:round/>
            <a:headEnd type="none" w="med" len="med"/>
            <a:tailEnd type="triangle"/>
          </a:ln>
          <a:effectLst/>
        </p:spPr>
      </p:cxnSp>
      <p:sp>
        <p:nvSpPr>
          <p:cNvPr id="26" name="TextBox 25">
            <a:extLst>
              <a:ext uri="{FF2B5EF4-FFF2-40B4-BE49-F238E27FC236}">
                <a16:creationId xmlns:a16="http://schemas.microsoft.com/office/drawing/2014/main" id="{0F1ADCCE-9F82-874A-BC00-D0AEE9858E10}"/>
              </a:ext>
            </a:extLst>
          </p:cNvPr>
          <p:cNvSpPr txBox="1"/>
          <p:nvPr/>
        </p:nvSpPr>
        <p:spPr>
          <a:xfrm>
            <a:off x="10500284" y="4206304"/>
            <a:ext cx="1045479" cy="523220"/>
          </a:xfrm>
          <a:prstGeom prst="rect">
            <a:avLst/>
          </a:prstGeom>
          <a:noFill/>
        </p:spPr>
        <p:txBody>
          <a:bodyPr wrap="none" rtlCol="0">
            <a:spAutoFit/>
          </a:bodyPr>
          <a:lstStyle/>
          <a:p>
            <a:r>
              <a:rPr lang="en-US" sz="2800" dirty="0"/>
              <a:t>chain</a:t>
            </a:r>
          </a:p>
        </p:txBody>
      </p:sp>
      <p:cxnSp>
        <p:nvCxnSpPr>
          <p:cNvPr id="27" name="Elbow Connector 26">
            <a:extLst>
              <a:ext uri="{FF2B5EF4-FFF2-40B4-BE49-F238E27FC236}">
                <a16:creationId xmlns:a16="http://schemas.microsoft.com/office/drawing/2014/main" id="{EBAA3A1D-8D69-714B-9F8A-9BE98DE6900B}"/>
              </a:ext>
            </a:extLst>
          </p:cNvPr>
          <p:cNvCxnSpPr>
            <a:endCxn id="26" idx="0"/>
          </p:cNvCxnSpPr>
          <p:nvPr/>
        </p:nvCxnSpPr>
        <p:spPr bwMode="auto">
          <a:xfrm>
            <a:off x="9839648" y="3850041"/>
            <a:ext cx="1183376" cy="356263"/>
          </a:xfrm>
          <a:prstGeom prst="bentConnector2">
            <a:avLst/>
          </a:prstGeom>
          <a:solidFill>
            <a:schemeClr val="accent1"/>
          </a:solidFill>
          <a:ln w="28575" cap="flat" cmpd="sng" algn="ctr">
            <a:solidFill>
              <a:schemeClr val="tx1"/>
            </a:solidFill>
            <a:prstDash val="solid"/>
            <a:round/>
            <a:headEnd type="none" w="med" len="med"/>
            <a:tailEnd type="triangle"/>
          </a:ln>
          <a:effectLst/>
        </p:spPr>
      </p:cxnSp>
      <p:sp>
        <p:nvSpPr>
          <p:cNvPr id="28" name="TextBox 27">
            <a:extLst>
              <a:ext uri="{FF2B5EF4-FFF2-40B4-BE49-F238E27FC236}">
                <a16:creationId xmlns:a16="http://schemas.microsoft.com/office/drawing/2014/main" id="{F6606711-ED82-034E-B7D3-1153AFA528D1}"/>
              </a:ext>
            </a:extLst>
          </p:cNvPr>
          <p:cNvSpPr txBox="1"/>
          <p:nvPr/>
        </p:nvSpPr>
        <p:spPr>
          <a:xfrm>
            <a:off x="354842" y="4769681"/>
            <a:ext cx="2695405" cy="830997"/>
          </a:xfrm>
          <a:prstGeom prst="rect">
            <a:avLst/>
          </a:prstGeom>
          <a:noFill/>
        </p:spPr>
        <p:txBody>
          <a:bodyPr wrap="square" rtlCol="0">
            <a:spAutoFit/>
          </a:bodyPr>
          <a:lstStyle/>
          <a:p>
            <a:pPr algn="ctr"/>
            <a:r>
              <a:rPr lang="en-US" sz="2400" dirty="0">
                <a:solidFill>
                  <a:srgbClr val="FF0000"/>
                </a:solidFill>
              </a:rPr>
              <a:t>Send and then internally process</a:t>
            </a:r>
          </a:p>
        </p:txBody>
      </p:sp>
    </p:spTree>
    <p:extLst>
      <p:ext uri="{BB962C8B-B14F-4D97-AF65-F5344CB8AC3E}">
        <p14:creationId xmlns:p14="http://schemas.microsoft.com/office/powerpoint/2010/main" val="29901651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BD0A9E-7DAD-5544-A91C-BC30D28CFDCF}"/>
              </a:ext>
            </a:extLst>
          </p:cNvPr>
          <p:cNvSpPr>
            <a:spLocks noGrp="1"/>
          </p:cNvSpPr>
          <p:nvPr>
            <p:ph idx="1"/>
          </p:nvPr>
        </p:nvSpPr>
        <p:spPr/>
        <p:txBody>
          <a:bodyPr/>
          <a:lstStyle/>
          <a:p>
            <a:r>
              <a:rPr lang="en-US" sz="4000" dirty="0"/>
              <a:t>Hybrid applications</a:t>
            </a:r>
          </a:p>
          <a:p>
            <a:pPr lvl="1"/>
            <a:r>
              <a:rPr lang="en-US" sz="3200" dirty="0"/>
              <a:t>Notify programming libraries of each others existence, operations</a:t>
            </a:r>
          </a:p>
          <a:p>
            <a:pPr lvl="1"/>
            <a:r>
              <a:rPr lang="en-US" sz="3200" dirty="0"/>
              <a:t>OpenMP + MPI: coordinate programming blocks</a:t>
            </a:r>
          </a:p>
          <a:p>
            <a:pPr lvl="1"/>
            <a:r>
              <a:rPr lang="en-US" sz="3200" dirty="0"/>
              <a:t>Notification strictly within the individual proc</a:t>
            </a:r>
          </a:p>
          <a:p>
            <a:r>
              <a:rPr lang="en-US" sz="4000" dirty="0"/>
              <a:t>Fault tolerance: ULFM</a:t>
            </a:r>
          </a:p>
          <a:p>
            <a:pPr lvl="1"/>
            <a:r>
              <a:rPr lang="en-US" sz="3200" dirty="0"/>
              <a:t>Notification of process failure</a:t>
            </a:r>
          </a:p>
          <a:p>
            <a:r>
              <a:rPr lang="en-US" sz="4000" dirty="0"/>
              <a:t>Tools</a:t>
            </a:r>
          </a:p>
          <a:p>
            <a:pPr lvl="1"/>
            <a:r>
              <a:rPr lang="en-US" sz="3200" dirty="0"/>
              <a:t>Notification of job completion</a:t>
            </a:r>
          </a:p>
          <a:p>
            <a:pPr lvl="1"/>
            <a:r>
              <a:rPr lang="en-US" sz="3200" dirty="0"/>
              <a:t>Debugger attachment handshake</a:t>
            </a:r>
          </a:p>
          <a:p>
            <a:endParaRPr lang="en-US" sz="4000" dirty="0"/>
          </a:p>
        </p:txBody>
      </p:sp>
      <p:sp>
        <p:nvSpPr>
          <p:cNvPr id="3" name="Title 2">
            <a:extLst>
              <a:ext uri="{FF2B5EF4-FFF2-40B4-BE49-F238E27FC236}">
                <a16:creationId xmlns:a16="http://schemas.microsoft.com/office/drawing/2014/main" id="{7B801E2B-87EB-1745-97B8-A47A958F62E8}"/>
              </a:ext>
            </a:extLst>
          </p:cNvPr>
          <p:cNvSpPr>
            <a:spLocks noGrp="1"/>
          </p:cNvSpPr>
          <p:nvPr>
            <p:ph type="title"/>
          </p:nvPr>
        </p:nvSpPr>
        <p:spPr/>
        <p:txBody>
          <a:bodyPr/>
          <a:lstStyle/>
          <a:p>
            <a:r>
              <a:rPr lang="en-US" dirty="0"/>
              <a:t>Example Uses</a:t>
            </a:r>
          </a:p>
        </p:txBody>
      </p:sp>
    </p:spTree>
    <p:extLst>
      <p:ext uri="{BB962C8B-B14F-4D97-AF65-F5344CB8AC3E}">
        <p14:creationId xmlns:p14="http://schemas.microsoft.com/office/powerpoint/2010/main" val="22353687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9BB35223-F299-8545-B20B-A68454581137}"/>
              </a:ext>
            </a:extLst>
          </p:cNvPr>
          <p:cNvSpPr/>
          <p:nvPr/>
        </p:nvSpPr>
        <p:spPr bwMode="auto">
          <a:xfrm>
            <a:off x="8374492" y="4926113"/>
            <a:ext cx="1325579" cy="1356976"/>
          </a:xfrm>
          <a:prstGeom prst="roundRect">
            <a:avLst/>
          </a:prstGeom>
          <a:pattFill prst="pct10">
            <a:fgClr>
              <a:srgbClr val="FF0000"/>
            </a:fgClr>
            <a:bgClr>
              <a:schemeClr val="bg1"/>
            </a:bgClr>
          </a:patt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7" name="Oval 6"/>
          <p:cNvSpPr/>
          <p:nvPr/>
        </p:nvSpPr>
        <p:spPr bwMode="auto">
          <a:xfrm>
            <a:off x="3617107" y="3038555"/>
            <a:ext cx="2011680" cy="201168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8" name="TextBox 7"/>
          <p:cNvSpPr txBox="1"/>
          <p:nvPr/>
        </p:nvSpPr>
        <p:spPr>
          <a:xfrm>
            <a:off x="4224570" y="3085442"/>
            <a:ext cx="998991" cy="720197"/>
          </a:xfrm>
          <a:prstGeom prst="rect">
            <a:avLst/>
          </a:prstGeom>
          <a:noFill/>
        </p:spPr>
        <p:txBody>
          <a:bodyPr wrap="none" rtlCol="0">
            <a:spAutoFit/>
          </a:bodyPr>
          <a:lstStyle/>
          <a:p>
            <a:r>
              <a:rPr lang="en-US" sz="4080" dirty="0"/>
              <a:t>RM</a:t>
            </a:r>
          </a:p>
        </p:txBody>
      </p:sp>
      <p:sp>
        <p:nvSpPr>
          <p:cNvPr id="38" name="Oval 37"/>
          <p:cNvSpPr/>
          <p:nvPr/>
        </p:nvSpPr>
        <p:spPr>
          <a:xfrm>
            <a:off x="3943018" y="3927287"/>
            <a:ext cx="1359859" cy="835099"/>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0" dirty="0">
                <a:solidFill>
                  <a:schemeClr val="bg1"/>
                </a:solidFill>
              </a:rPr>
              <a:t>PMIx</a:t>
            </a:r>
          </a:p>
          <a:p>
            <a:pPr algn="ctr"/>
            <a:r>
              <a:rPr lang="en-US" sz="1920" dirty="0">
                <a:solidFill>
                  <a:schemeClr val="bg1"/>
                </a:solidFill>
              </a:rPr>
              <a:t>Server</a:t>
            </a:r>
          </a:p>
        </p:txBody>
      </p:sp>
      <p:pic>
        <p:nvPicPr>
          <p:cNvPr id="51"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06711" y="5626754"/>
            <a:ext cx="1986330" cy="1229818"/>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2" name="Oval 51"/>
          <p:cNvSpPr/>
          <p:nvPr/>
        </p:nvSpPr>
        <p:spPr bwMode="auto">
          <a:xfrm>
            <a:off x="3599878" y="6126480"/>
            <a:ext cx="246161" cy="36576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5" name="Oval 44">
            <a:extLst>
              <a:ext uri="{FF2B5EF4-FFF2-40B4-BE49-F238E27FC236}">
                <a16:creationId xmlns:a16="http://schemas.microsoft.com/office/drawing/2014/main" id="{5221BE27-997C-7C44-B3DF-78C6BA80B3B3}"/>
              </a:ext>
            </a:extLst>
          </p:cNvPr>
          <p:cNvSpPr/>
          <p:nvPr/>
        </p:nvSpPr>
        <p:spPr bwMode="auto">
          <a:xfrm>
            <a:off x="8349971" y="3038555"/>
            <a:ext cx="1404218" cy="1404218"/>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6" name="TextBox 45">
            <a:extLst>
              <a:ext uri="{FF2B5EF4-FFF2-40B4-BE49-F238E27FC236}">
                <a16:creationId xmlns:a16="http://schemas.microsoft.com/office/drawing/2014/main" id="{D2E1CFF4-56DA-B14A-98CE-8A7DEDD3D760}"/>
              </a:ext>
            </a:extLst>
          </p:cNvPr>
          <p:cNvSpPr txBox="1"/>
          <p:nvPr/>
        </p:nvSpPr>
        <p:spPr>
          <a:xfrm>
            <a:off x="8725836" y="3186103"/>
            <a:ext cx="615874" cy="424732"/>
          </a:xfrm>
          <a:prstGeom prst="rect">
            <a:avLst/>
          </a:prstGeom>
          <a:noFill/>
        </p:spPr>
        <p:txBody>
          <a:bodyPr wrap="none" rtlCol="0">
            <a:spAutoFit/>
          </a:bodyPr>
          <a:lstStyle/>
          <a:p>
            <a:r>
              <a:rPr lang="en-US" sz="2160" dirty="0"/>
              <a:t>RM</a:t>
            </a:r>
          </a:p>
        </p:txBody>
      </p:sp>
      <p:sp>
        <p:nvSpPr>
          <p:cNvPr id="47" name="Oval 46">
            <a:extLst>
              <a:ext uri="{FF2B5EF4-FFF2-40B4-BE49-F238E27FC236}">
                <a16:creationId xmlns:a16="http://schemas.microsoft.com/office/drawing/2014/main" id="{15A76F79-9C82-F343-AFE8-456C30F1AD82}"/>
              </a:ext>
            </a:extLst>
          </p:cNvPr>
          <p:cNvSpPr/>
          <p:nvPr/>
        </p:nvSpPr>
        <p:spPr>
          <a:xfrm>
            <a:off x="8512926" y="3686326"/>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48" name="Rounded Rectangle 47">
            <a:extLst>
              <a:ext uri="{FF2B5EF4-FFF2-40B4-BE49-F238E27FC236}">
                <a16:creationId xmlns:a16="http://schemas.microsoft.com/office/drawing/2014/main" id="{83500C72-4AA5-7843-87F1-04E6306E25F1}"/>
              </a:ext>
            </a:extLst>
          </p:cNvPr>
          <p:cNvSpPr/>
          <p:nvPr/>
        </p:nvSpPr>
        <p:spPr>
          <a:xfrm>
            <a:off x="8085476" y="6919135"/>
            <a:ext cx="578032" cy="42098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0" dirty="0">
              <a:solidFill>
                <a:schemeClr val="tx1"/>
              </a:solidFill>
            </a:endParaRPr>
          </a:p>
        </p:txBody>
      </p:sp>
      <p:sp>
        <p:nvSpPr>
          <p:cNvPr id="50" name="Rounded Rectangle 49">
            <a:extLst>
              <a:ext uri="{FF2B5EF4-FFF2-40B4-BE49-F238E27FC236}">
                <a16:creationId xmlns:a16="http://schemas.microsoft.com/office/drawing/2014/main" id="{DE927F0B-4A1E-914F-8807-1B70B2881DC0}"/>
              </a:ext>
            </a:extLst>
          </p:cNvPr>
          <p:cNvSpPr/>
          <p:nvPr/>
        </p:nvSpPr>
        <p:spPr>
          <a:xfrm>
            <a:off x="9421262" y="6919135"/>
            <a:ext cx="578032" cy="420980"/>
          </a:xfrm>
          <a:prstGeom prst="round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40" dirty="0">
                <a:solidFill>
                  <a:schemeClr val="tx1"/>
                </a:solidFill>
              </a:rPr>
              <a:t>Proc</a:t>
            </a:r>
            <a:endParaRPr lang="en-US" sz="2160" dirty="0">
              <a:solidFill>
                <a:schemeClr val="tx1"/>
              </a:solidFill>
            </a:endParaRPr>
          </a:p>
        </p:txBody>
      </p:sp>
      <p:cxnSp>
        <p:nvCxnSpPr>
          <p:cNvPr id="15" name="Straight Connector 14">
            <a:extLst>
              <a:ext uri="{FF2B5EF4-FFF2-40B4-BE49-F238E27FC236}">
                <a16:creationId xmlns:a16="http://schemas.microsoft.com/office/drawing/2014/main" id="{B6995D13-8F5E-2646-B30A-8EE06493AEB9}"/>
              </a:ext>
            </a:extLst>
          </p:cNvPr>
          <p:cNvCxnSpPr>
            <a:cxnSpLocks/>
            <a:stCxn id="32" idx="4"/>
            <a:endCxn id="50" idx="0"/>
          </p:cNvCxnSpPr>
          <p:nvPr/>
        </p:nvCxnSpPr>
        <p:spPr bwMode="auto">
          <a:xfrm>
            <a:off x="9055498" y="6170922"/>
            <a:ext cx="654780" cy="748212"/>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24" name="Elbow Connector 23">
            <a:extLst>
              <a:ext uri="{FF2B5EF4-FFF2-40B4-BE49-F238E27FC236}">
                <a16:creationId xmlns:a16="http://schemas.microsoft.com/office/drawing/2014/main" id="{2152E64D-2308-7E45-88D7-D970CA316F76}"/>
              </a:ext>
            </a:extLst>
          </p:cNvPr>
          <p:cNvCxnSpPr>
            <a:cxnSpLocks/>
            <a:stCxn id="7" idx="0"/>
          </p:cNvCxnSpPr>
          <p:nvPr/>
        </p:nvCxnSpPr>
        <p:spPr bwMode="auto">
          <a:xfrm rot="5400000" flipH="1" flipV="1">
            <a:off x="6704728" y="111682"/>
            <a:ext cx="845093" cy="5008655"/>
          </a:xfrm>
          <a:prstGeom prst="bentConnector2">
            <a:avLst/>
          </a:prstGeom>
          <a:solidFill>
            <a:schemeClr val="accent1"/>
          </a:solidFill>
          <a:ln w="28575" cap="flat" cmpd="sng" algn="ctr">
            <a:solidFill>
              <a:schemeClr val="tx1"/>
            </a:solidFill>
            <a:prstDash val="solid"/>
            <a:round/>
            <a:headEnd type="none" w="med" len="med"/>
            <a:tailEnd type="arrow" w="med" len="med"/>
          </a:ln>
          <a:effectLst/>
        </p:spPr>
      </p:cxnSp>
      <p:cxnSp>
        <p:nvCxnSpPr>
          <p:cNvPr id="33" name="Straight Connector 32">
            <a:extLst>
              <a:ext uri="{FF2B5EF4-FFF2-40B4-BE49-F238E27FC236}">
                <a16:creationId xmlns:a16="http://schemas.microsoft.com/office/drawing/2014/main" id="{F6BC3CC8-FFF2-2D45-87BE-52DA56A429D6}"/>
              </a:ext>
            </a:extLst>
          </p:cNvPr>
          <p:cNvCxnSpPr>
            <a:cxnSpLocks/>
            <a:endCxn id="45" idx="0"/>
          </p:cNvCxnSpPr>
          <p:nvPr/>
        </p:nvCxnSpPr>
        <p:spPr bwMode="auto">
          <a:xfrm>
            <a:off x="9052080" y="2203482"/>
            <a:ext cx="0" cy="835073"/>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3" name="Oval 42">
            <a:extLst>
              <a:ext uri="{FF2B5EF4-FFF2-40B4-BE49-F238E27FC236}">
                <a16:creationId xmlns:a16="http://schemas.microsoft.com/office/drawing/2014/main" id="{D6AE67D8-6B4E-CC4F-A06C-D3E10A7233B8}"/>
              </a:ext>
            </a:extLst>
          </p:cNvPr>
          <p:cNvSpPr/>
          <p:nvPr/>
        </p:nvSpPr>
        <p:spPr bwMode="auto">
          <a:xfrm>
            <a:off x="986832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1" name="Oval 60">
            <a:extLst>
              <a:ext uri="{FF2B5EF4-FFF2-40B4-BE49-F238E27FC236}">
                <a16:creationId xmlns:a16="http://schemas.microsoft.com/office/drawing/2014/main" id="{D20F9410-A706-5D42-9A5E-08B4DE5B8D60}"/>
              </a:ext>
            </a:extLst>
          </p:cNvPr>
          <p:cNvSpPr/>
          <p:nvPr/>
        </p:nvSpPr>
        <p:spPr bwMode="auto">
          <a:xfrm>
            <a:off x="1005120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2" name="Oval 61">
            <a:extLst>
              <a:ext uri="{FF2B5EF4-FFF2-40B4-BE49-F238E27FC236}">
                <a16:creationId xmlns:a16="http://schemas.microsoft.com/office/drawing/2014/main" id="{EDFA1CAA-33F8-2A4D-8B5F-B796E8457EC2}"/>
              </a:ext>
            </a:extLst>
          </p:cNvPr>
          <p:cNvSpPr/>
          <p:nvPr/>
        </p:nvSpPr>
        <p:spPr bwMode="auto">
          <a:xfrm>
            <a:off x="10234088" y="2154420"/>
            <a:ext cx="80290" cy="8029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3" name="Decagon 62">
            <a:extLst>
              <a:ext uri="{FF2B5EF4-FFF2-40B4-BE49-F238E27FC236}">
                <a16:creationId xmlns:a16="http://schemas.microsoft.com/office/drawing/2014/main" id="{A22E8380-1F25-C849-A375-20B762123EEA}"/>
              </a:ext>
            </a:extLst>
          </p:cNvPr>
          <p:cNvSpPr/>
          <p:nvPr/>
        </p:nvSpPr>
        <p:spPr bwMode="auto">
          <a:xfrm>
            <a:off x="9874278" y="5541391"/>
            <a:ext cx="1170178" cy="1170178"/>
          </a:xfrm>
          <a:prstGeom prst="decag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4080" dirty="0">
              <a:latin typeface="Arial" pitchFamily="-65" charset="0"/>
              <a:ea typeface="ＭＳ Ｐゴシック" pitchFamily="-65" charset="-128"/>
              <a:cs typeface="ＭＳ Ｐゴシック" pitchFamily="-65" charset="-128"/>
            </a:endParaRPr>
          </a:p>
        </p:txBody>
      </p:sp>
      <p:sp>
        <p:nvSpPr>
          <p:cNvPr id="64" name="TextBox 63">
            <a:extLst>
              <a:ext uri="{FF2B5EF4-FFF2-40B4-BE49-F238E27FC236}">
                <a16:creationId xmlns:a16="http://schemas.microsoft.com/office/drawing/2014/main" id="{4519D15D-35F1-E44F-8652-EBCD53AED290}"/>
              </a:ext>
            </a:extLst>
          </p:cNvPr>
          <p:cNvSpPr txBox="1"/>
          <p:nvPr/>
        </p:nvSpPr>
        <p:spPr>
          <a:xfrm>
            <a:off x="10048486" y="5738682"/>
            <a:ext cx="785793" cy="757130"/>
          </a:xfrm>
          <a:prstGeom prst="rect">
            <a:avLst/>
          </a:prstGeom>
          <a:noFill/>
        </p:spPr>
        <p:txBody>
          <a:bodyPr wrap="none" rtlCol="0">
            <a:spAutoFit/>
          </a:bodyPr>
          <a:lstStyle/>
          <a:p>
            <a:r>
              <a:rPr lang="en-US" sz="2160" dirty="0">
                <a:solidFill>
                  <a:schemeClr val="bg1"/>
                </a:solidFill>
              </a:rPr>
              <a:t>Dbgr</a:t>
            </a:r>
          </a:p>
          <a:p>
            <a:r>
              <a:rPr lang="en-US" sz="2160" dirty="0">
                <a:solidFill>
                  <a:schemeClr val="bg1"/>
                </a:solidFill>
              </a:rPr>
              <a:t>Dmn</a:t>
            </a:r>
          </a:p>
        </p:txBody>
      </p:sp>
      <p:sp>
        <p:nvSpPr>
          <p:cNvPr id="66" name="Freeform 65">
            <a:extLst>
              <a:ext uri="{FF2B5EF4-FFF2-40B4-BE49-F238E27FC236}">
                <a16:creationId xmlns:a16="http://schemas.microsoft.com/office/drawing/2014/main" id="{DF0301CA-9CF2-EC42-9D48-62AEB4685FCE}"/>
              </a:ext>
            </a:extLst>
          </p:cNvPr>
          <p:cNvSpPr/>
          <p:nvPr/>
        </p:nvSpPr>
        <p:spPr bwMode="auto">
          <a:xfrm>
            <a:off x="8475333" y="6704071"/>
            <a:ext cx="2163500" cy="1172070"/>
          </a:xfrm>
          <a:custGeom>
            <a:avLst/>
            <a:gdLst>
              <a:gd name="connsiteX0" fmla="*/ 1665249 w 1802917"/>
              <a:gd name="connsiteY0" fmla="*/ 0 h 976725"/>
              <a:gd name="connsiteX1" fmla="*/ 1635512 w 1802917"/>
              <a:gd name="connsiteY1" fmla="*/ 966439 h 976725"/>
              <a:gd name="connsiteX2" fmla="*/ 0 w 1802917"/>
              <a:gd name="connsiteY2" fmla="*/ 535258 h 976725"/>
              <a:gd name="connsiteX3" fmla="*/ 0 w 1802917"/>
              <a:gd name="connsiteY3" fmla="*/ 535258 h 976725"/>
            </a:gdLst>
            <a:ahLst/>
            <a:cxnLst>
              <a:cxn ang="0">
                <a:pos x="connsiteX0" y="connsiteY0"/>
              </a:cxn>
              <a:cxn ang="0">
                <a:pos x="connsiteX1" y="connsiteY1"/>
              </a:cxn>
              <a:cxn ang="0">
                <a:pos x="connsiteX2" y="connsiteY2"/>
              </a:cxn>
              <a:cxn ang="0">
                <a:pos x="connsiteX3" y="connsiteY3"/>
              </a:cxn>
            </a:cxnLst>
            <a:rect l="l" t="t" r="r" b="b"/>
            <a:pathLst>
              <a:path w="1802917" h="976725">
                <a:moveTo>
                  <a:pt x="1665249" y="0"/>
                </a:moveTo>
                <a:cubicBezTo>
                  <a:pt x="1789151" y="438614"/>
                  <a:pt x="1913053" y="877229"/>
                  <a:pt x="1635512" y="966439"/>
                </a:cubicBezTo>
                <a:cubicBezTo>
                  <a:pt x="1357971" y="1055649"/>
                  <a:pt x="0" y="535258"/>
                  <a:pt x="0" y="535258"/>
                </a:cubicBezTo>
                <a:lnTo>
                  <a:pt x="0" y="535258"/>
                </a:lnTo>
              </a:path>
            </a:pathLst>
          </a:custGeom>
          <a:noFill/>
          <a:ln w="28575" cap="flat" cmpd="sng" algn="ctr">
            <a:solidFill>
              <a:schemeClr val="accent1">
                <a:lumMod val="75000"/>
              </a:schemeClr>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67" name="Freeform 66">
            <a:extLst>
              <a:ext uri="{FF2B5EF4-FFF2-40B4-BE49-F238E27FC236}">
                <a16:creationId xmlns:a16="http://schemas.microsoft.com/office/drawing/2014/main" id="{797814C3-0D8D-F24F-9466-B755DE6EA5A5}"/>
              </a:ext>
            </a:extLst>
          </p:cNvPr>
          <p:cNvSpPr/>
          <p:nvPr/>
        </p:nvSpPr>
        <p:spPr bwMode="auto">
          <a:xfrm>
            <a:off x="9742112" y="7337459"/>
            <a:ext cx="688692" cy="536789"/>
          </a:xfrm>
          <a:custGeom>
            <a:avLst/>
            <a:gdLst>
              <a:gd name="connsiteX0" fmla="*/ 669073 w 669073"/>
              <a:gd name="connsiteY0" fmla="*/ 386576 h 386576"/>
              <a:gd name="connsiteX1" fmla="*/ 245326 w 669073"/>
              <a:gd name="connsiteY1" fmla="*/ 319668 h 386576"/>
              <a:gd name="connsiteX2" fmla="*/ 0 w 669073"/>
              <a:gd name="connsiteY2" fmla="*/ 0 h 386576"/>
            </a:gdLst>
            <a:ahLst/>
            <a:cxnLst>
              <a:cxn ang="0">
                <a:pos x="connsiteX0" y="connsiteY0"/>
              </a:cxn>
              <a:cxn ang="0">
                <a:pos x="connsiteX1" y="connsiteY1"/>
              </a:cxn>
              <a:cxn ang="0">
                <a:pos x="connsiteX2" y="connsiteY2"/>
              </a:cxn>
            </a:cxnLst>
            <a:rect l="l" t="t" r="r" b="b"/>
            <a:pathLst>
              <a:path w="669073" h="386576">
                <a:moveTo>
                  <a:pt x="669073" y="386576"/>
                </a:moveTo>
                <a:cubicBezTo>
                  <a:pt x="512955" y="385336"/>
                  <a:pt x="356838" y="384097"/>
                  <a:pt x="245326" y="319668"/>
                </a:cubicBezTo>
                <a:cubicBezTo>
                  <a:pt x="133814" y="255239"/>
                  <a:pt x="66907" y="127619"/>
                  <a:pt x="0" y="0"/>
                </a:cubicBezTo>
              </a:path>
            </a:pathLst>
          </a:custGeom>
          <a:noFill/>
          <a:ln w="28575" cap="flat" cmpd="sng" algn="ctr">
            <a:solidFill>
              <a:schemeClr val="accent1">
                <a:lumMod val="75000"/>
              </a:schemeClr>
            </a:solidFill>
            <a:prstDash val="sysDash"/>
            <a:round/>
            <a:headEnd type="none" w="med" len="med"/>
            <a:tailEnd type="arrow"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25" name="Rounded Rectangle 24">
            <a:extLst>
              <a:ext uri="{FF2B5EF4-FFF2-40B4-BE49-F238E27FC236}">
                <a16:creationId xmlns:a16="http://schemas.microsoft.com/office/drawing/2014/main" id="{D120A957-DBA5-7C40-BB8B-DAF3BD4F83CB}"/>
              </a:ext>
            </a:extLst>
          </p:cNvPr>
          <p:cNvSpPr/>
          <p:nvPr/>
        </p:nvSpPr>
        <p:spPr>
          <a:xfrm>
            <a:off x="5421772" y="5050235"/>
            <a:ext cx="1479686" cy="1129810"/>
          </a:xfrm>
          <a:prstGeom prst="roundRect">
            <a:avLst/>
          </a:prstGeom>
          <a:pattFill prst="pct10">
            <a:fgClr>
              <a:srgbClr val="FF0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160" dirty="0">
              <a:solidFill>
                <a:schemeClr val="tx1"/>
              </a:solidFill>
            </a:endParaRPr>
          </a:p>
        </p:txBody>
      </p:sp>
      <p:cxnSp>
        <p:nvCxnSpPr>
          <p:cNvPr id="69" name="Straight Connector 68">
            <a:extLst>
              <a:ext uri="{FF2B5EF4-FFF2-40B4-BE49-F238E27FC236}">
                <a16:creationId xmlns:a16="http://schemas.microsoft.com/office/drawing/2014/main" id="{6976D459-E441-1246-9339-82E38649B28A}"/>
              </a:ext>
            </a:extLst>
          </p:cNvPr>
          <p:cNvCxnSpPr>
            <a:cxnSpLocks/>
            <a:stCxn id="47" idx="5"/>
          </p:cNvCxnSpPr>
          <p:nvPr/>
        </p:nvCxnSpPr>
        <p:spPr bwMode="auto">
          <a:xfrm>
            <a:off x="9433320" y="4251546"/>
            <a:ext cx="700486" cy="1409218"/>
          </a:xfrm>
          <a:prstGeom prst="line">
            <a:avLst/>
          </a:prstGeom>
          <a:solidFill>
            <a:schemeClr val="accent1"/>
          </a:solidFill>
          <a:ln w="28575" cap="flat" cmpd="sng" algn="ctr">
            <a:solidFill>
              <a:srgbClr val="FF0000"/>
            </a:solidFill>
            <a:prstDash val="solid"/>
            <a:round/>
            <a:headEnd type="arrow" w="med" len="med"/>
            <a:tailEnd type="none" w="med" len="med"/>
          </a:ln>
          <a:effectLst/>
        </p:spPr>
      </p:cxnSp>
      <p:cxnSp>
        <p:nvCxnSpPr>
          <p:cNvPr id="3" name="Straight Connector 2">
            <a:extLst>
              <a:ext uri="{FF2B5EF4-FFF2-40B4-BE49-F238E27FC236}">
                <a16:creationId xmlns:a16="http://schemas.microsoft.com/office/drawing/2014/main" id="{5A3F1174-9118-9348-A6A5-ABAD55B59605}"/>
              </a:ext>
            </a:extLst>
          </p:cNvPr>
          <p:cNvCxnSpPr>
            <a:cxnSpLocks/>
            <a:stCxn id="38" idx="5"/>
            <a:endCxn id="35" idx="0"/>
          </p:cNvCxnSpPr>
          <p:nvPr/>
        </p:nvCxnSpPr>
        <p:spPr bwMode="auto">
          <a:xfrm>
            <a:off x="5103730" y="4640088"/>
            <a:ext cx="1057885" cy="808949"/>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32" name="Oval 31">
            <a:extLst>
              <a:ext uri="{FF2B5EF4-FFF2-40B4-BE49-F238E27FC236}">
                <a16:creationId xmlns:a16="http://schemas.microsoft.com/office/drawing/2014/main" id="{F9F7777B-F34E-7744-8898-E89CD8433B4A}"/>
              </a:ext>
            </a:extLst>
          </p:cNvPr>
          <p:cNvSpPr/>
          <p:nvPr/>
        </p:nvSpPr>
        <p:spPr>
          <a:xfrm>
            <a:off x="8516344" y="5508726"/>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12" name="TextBox 11">
            <a:extLst>
              <a:ext uri="{FF2B5EF4-FFF2-40B4-BE49-F238E27FC236}">
                <a16:creationId xmlns:a16="http://schemas.microsoft.com/office/drawing/2014/main" id="{EE1A12C3-34DF-BE40-B5AE-A0582BA40897}"/>
              </a:ext>
            </a:extLst>
          </p:cNvPr>
          <p:cNvSpPr txBox="1"/>
          <p:nvPr/>
        </p:nvSpPr>
        <p:spPr>
          <a:xfrm>
            <a:off x="5535289" y="5050235"/>
            <a:ext cx="1213794" cy="424732"/>
          </a:xfrm>
          <a:prstGeom prst="rect">
            <a:avLst/>
          </a:prstGeom>
          <a:noFill/>
        </p:spPr>
        <p:txBody>
          <a:bodyPr wrap="none" rtlCol="0">
            <a:spAutoFit/>
          </a:bodyPr>
          <a:lstStyle/>
          <a:p>
            <a:r>
              <a:rPr lang="en-US" sz="2160" dirty="0"/>
              <a:t>mpiexec</a:t>
            </a:r>
            <a:endParaRPr lang="en-US" sz="3360" dirty="0"/>
          </a:p>
        </p:txBody>
      </p:sp>
      <p:sp>
        <p:nvSpPr>
          <p:cNvPr id="35" name="Oval 34">
            <a:extLst>
              <a:ext uri="{FF2B5EF4-FFF2-40B4-BE49-F238E27FC236}">
                <a16:creationId xmlns:a16="http://schemas.microsoft.com/office/drawing/2014/main" id="{FB1F33CF-71F9-0D46-87E0-14CE7DC8D362}"/>
              </a:ext>
            </a:extLst>
          </p:cNvPr>
          <p:cNvSpPr/>
          <p:nvPr/>
        </p:nvSpPr>
        <p:spPr>
          <a:xfrm>
            <a:off x="5622461" y="5449038"/>
            <a:ext cx="1078308" cy="662197"/>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solidFill>
                  <a:schemeClr val="bg1"/>
                </a:solidFill>
              </a:rPr>
              <a:t>PMIx</a:t>
            </a:r>
          </a:p>
          <a:p>
            <a:pPr algn="ctr"/>
            <a:r>
              <a:rPr lang="en-US" sz="1440" dirty="0">
                <a:solidFill>
                  <a:schemeClr val="bg1"/>
                </a:solidFill>
              </a:rPr>
              <a:t>Server</a:t>
            </a:r>
          </a:p>
        </p:txBody>
      </p:sp>
      <p:sp>
        <p:nvSpPr>
          <p:cNvPr id="2" name="Title 1">
            <a:extLst>
              <a:ext uri="{FF2B5EF4-FFF2-40B4-BE49-F238E27FC236}">
                <a16:creationId xmlns:a16="http://schemas.microsoft.com/office/drawing/2014/main" id="{143D3DC0-5C8C-9C4A-BEB6-2EA958AB40A0}"/>
              </a:ext>
            </a:extLst>
          </p:cNvPr>
          <p:cNvSpPr>
            <a:spLocks noGrp="1"/>
          </p:cNvSpPr>
          <p:nvPr>
            <p:ph type="title"/>
          </p:nvPr>
        </p:nvSpPr>
        <p:spPr/>
        <p:txBody>
          <a:bodyPr/>
          <a:lstStyle/>
          <a:p>
            <a:r>
              <a:rPr lang="en-US" dirty="0"/>
              <a:t>Query App Info</a:t>
            </a:r>
          </a:p>
        </p:txBody>
      </p:sp>
      <p:cxnSp>
        <p:nvCxnSpPr>
          <p:cNvPr id="11" name="Straight Connector 10">
            <a:extLst>
              <a:ext uri="{FF2B5EF4-FFF2-40B4-BE49-F238E27FC236}">
                <a16:creationId xmlns:a16="http://schemas.microsoft.com/office/drawing/2014/main" id="{3B1B9C86-AA50-7547-A8AA-3F8B2F2B39FD}"/>
              </a:ext>
            </a:extLst>
          </p:cNvPr>
          <p:cNvCxnSpPr>
            <a:cxnSpLocks/>
            <a:endCxn id="38" idx="4"/>
          </p:cNvCxnSpPr>
          <p:nvPr/>
        </p:nvCxnSpPr>
        <p:spPr bwMode="auto">
          <a:xfrm flipV="1">
            <a:off x="3846038" y="4762386"/>
            <a:ext cx="776909" cy="1520705"/>
          </a:xfrm>
          <a:prstGeom prst="line">
            <a:avLst/>
          </a:prstGeom>
          <a:solidFill>
            <a:schemeClr val="accent1"/>
          </a:solidFill>
          <a:ln w="28575" cap="flat" cmpd="sng" algn="ctr">
            <a:solidFill>
              <a:srgbClr val="00B050"/>
            </a:solidFill>
            <a:prstDash val="sysDash"/>
            <a:round/>
            <a:headEnd type="none" w="med" len="med"/>
            <a:tailEnd type="arrow" w="med" len="med"/>
          </a:ln>
          <a:effectLst/>
        </p:spPr>
      </p:cxnSp>
      <p:cxnSp>
        <p:nvCxnSpPr>
          <p:cNvPr id="37" name="Straight Connector 36">
            <a:extLst>
              <a:ext uri="{FF2B5EF4-FFF2-40B4-BE49-F238E27FC236}">
                <a16:creationId xmlns:a16="http://schemas.microsoft.com/office/drawing/2014/main" id="{0FAAA4A7-F39F-DA4B-9C69-A5D741E16138}"/>
              </a:ext>
            </a:extLst>
          </p:cNvPr>
          <p:cNvCxnSpPr>
            <a:cxnSpLocks/>
            <a:stCxn id="47" idx="4"/>
            <a:endCxn id="32" idx="0"/>
          </p:cNvCxnSpPr>
          <p:nvPr/>
        </p:nvCxnSpPr>
        <p:spPr bwMode="auto">
          <a:xfrm>
            <a:off x="9052080" y="4348523"/>
            <a:ext cx="3418" cy="1160202"/>
          </a:xfrm>
          <a:prstGeom prst="line">
            <a:avLst/>
          </a:prstGeom>
          <a:solidFill>
            <a:schemeClr val="accent1"/>
          </a:solidFill>
          <a:ln w="28575" cap="flat" cmpd="sng" algn="ctr">
            <a:solidFill>
              <a:srgbClr val="FF0000"/>
            </a:solidFill>
            <a:prstDash val="solid"/>
            <a:round/>
            <a:headEnd type="none" w="med" len="med"/>
            <a:tailEnd type="arrow" w="med" len="med"/>
          </a:ln>
          <a:effectLst/>
        </p:spPr>
      </p:cxnSp>
      <p:sp>
        <p:nvSpPr>
          <p:cNvPr id="9" name="TextBox 8">
            <a:extLst>
              <a:ext uri="{FF2B5EF4-FFF2-40B4-BE49-F238E27FC236}">
                <a16:creationId xmlns:a16="http://schemas.microsoft.com/office/drawing/2014/main" id="{F8CABF04-C26D-6147-94EA-12E2CA8ED1B6}"/>
              </a:ext>
            </a:extLst>
          </p:cNvPr>
          <p:cNvSpPr txBox="1"/>
          <p:nvPr/>
        </p:nvSpPr>
        <p:spPr>
          <a:xfrm>
            <a:off x="8641197" y="5007049"/>
            <a:ext cx="784189" cy="424732"/>
          </a:xfrm>
          <a:prstGeom prst="rect">
            <a:avLst/>
          </a:prstGeom>
          <a:noFill/>
        </p:spPr>
        <p:txBody>
          <a:bodyPr wrap="none" rtlCol="0">
            <a:spAutoFit/>
          </a:bodyPr>
          <a:lstStyle/>
          <a:p>
            <a:r>
              <a:rPr lang="en-US" sz="2160" dirty="0">
                <a:latin typeface="Arial" pitchFamily="-65" charset="0"/>
                <a:ea typeface="ＭＳ Ｐゴシック" pitchFamily="-65" charset="-128"/>
                <a:cs typeface="ＭＳ Ｐゴシック" pitchFamily="-65" charset="-128"/>
              </a:rPr>
              <a:t>mpid</a:t>
            </a:r>
            <a:endParaRPr lang="en-US" sz="2160" dirty="0"/>
          </a:p>
        </p:txBody>
      </p:sp>
      <p:sp>
        <p:nvSpPr>
          <p:cNvPr id="4" name="Right Arrow 3">
            <a:extLst>
              <a:ext uri="{FF2B5EF4-FFF2-40B4-BE49-F238E27FC236}">
                <a16:creationId xmlns:a16="http://schemas.microsoft.com/office/drawing/2014/main" id="{5707D988-1F49-2A47-AEE0-A06B7C67252F}"/>
              </a:ext>
            </a:extLst>
          </p:cNvPr>
          <p:cNvSpPr/>
          <p:nvPr/>
        </p:nvSpPr>
        <p:spPr bwMode="auto">
          <a:xfrm>
            <a:off x="6901458" y="5541391"/>
            <a:ext cx="1473034" cy="23874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39" name="Oval 38">
            <a:extLst>
              <a:ext uri="{FF2B5EF4-FFF2-40B4-BE49-F238E27FC236}">
                <a16:creationId xmlns:a16="http://schemas.microsoft.com/office/drawing/2014/main" id="{B983DECA-2199-2641-A99B-AC77520DAC29}"/>
              </a:ext>
            </a:extLst>
          </p:cNvPr>
          <p:cNvSpPr/>
          <p:nvPr/>
        </p:nvSpPr>
        <p:spPr bwMode="auto">
          <a:xfrm>
            <a:off x="8246951" y="6950052"/>
            <a:ext cx="246161" cy="115728"/>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44" name="Oval 43">
            <a:extLst>
              <a:ext uri="{FF2B5EF4-FFF2-40B4-BE49-F238E27FC236}">
                <a16:creationId xmlns:a16="http://schemas.microsoft.com/office/drawing/2014/main" id="{8E900DAF-0CE3-5E49-966D-7CDC90FDFA56}"/>
              </a:ext>
            </a:extLst>
          </p:cNvPr>
          <p:cNvSpPr/>
          <p:nvPr/>
        </p:nvSpPr>
        <p:spPr bwMode="auto">
          <a:xfrm>
            <a:off x="9591234" y="6945286"/>
            <a:ext cx="246161" cy="115728"/>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dirty="0">
              <a:latin typeface="Arial" pitchFamily="-65" charset="0"/>
              <a:ea typeface="ＭＳ Ｐゴシック" pitchFamily="-65" charset="-128"/>
              <a:cs typeface="ＭＳ Ｐゴシック" pitchFamily="-65" charset="-128"/>
            </a:endParaRPr>
          </a:p>
        </p:txBody>
      </p:sp>
      <p:sp>
        <p:nvSpPr>
          <p:cNvPr id="5" name="TextBox 4">
            <a:extLst>
              <a:ext uri="{FF2B5EF4-FFF2-40B4-BE49-F238E27FC236}">
                <a16:creationId xmlns:a16="http://schemas.microsoft.com/office/drawing/2014/main" id="{ED263099-85B8-1E43-A072-29ACE8A8AE3D}"/>
              </a:ext>
            </a:extLst>
          </p:cNvPr>
          <p:cNvSpPr txBox="1"/>
          <p:nvPr/>
        </p:nvSpPr>
        <p:spPr>
          <a:xfrm>
            <a:off x="9844327" y="4582319"/>
            <a:ext cx="1023037" cy="461665"/>
          </a:xfrm>
          <a:prstGeom prst="rect">
            <a:avLst/>
          </a:prstGeom>
          <a:noFill/>
        </p:spPr>
        <p:txBody>
          <a:bodyPr wrap="none" rtlCol="0">
            <a:spAutoFit/>
          </a:bodyPr>
          <a:lstStyle/>
          <a:p>
            <a:r>
              <a:rPr lang="en-US" sz="2400" dirty="0">
                <a:solidFill>
                  <a:srgbClr val="FF0000"/>
                </a:solidFill>
              </a:rPr>
              <a:t>Query</a:t>
            </a:r>
          </a:p>
        </p:txBody>
      </p:sp>
      <p:sp>
        <p:nvSpPr>
          <p:cNvPr id="40" name="TextBox 39">
            <a:extLst>
              <a:ext uri="{FF2B5EF4-FFF2-40B4-BE49-F238E27FC236}">
                <a16:creationId xmlns:a16="http://schemas.microsoft.com/office/drawing/2014/main" id="{B6C523CB-7471-884D-801B-041D0E87EC6A}"/>
              </a:ext>
            </a:extLst>
          </p:cNvPr>
          <p:cNvSpPr txBox="1"/>
          <p:nvPr/>
        </p:nvSpPr>
        <p:spPr>
          <a:xfrm>
            <a:off x="8070941" y="4426671"/>
            <a:ext cx="1023037" cy="461665"/>
          </a:xfrm>
          <a:prstGeom prst="rect">
            <a:avLst/>
          </a:prstGeom>
          <a:noFill/>
        </p:spPr>
        <p:txBody>
          <a:bodyPr wrap="none" rtlCol="0">
            <a:spAutoFit/>
          </a:bodyPr>
          <a:lstStyle/>
          <a:p>
            <a:r>
              <a:rPr lang="en-US" sz="2400" dirty="0">
                <a:solidFill>
                  <a:srgbClr val="FF0000"/>
                </a:solidFill>
              </a:rPr>
              <a:t>Query</a:t>
            </a:r>
          </a:p>
        </p:txBody>
      </p:sp>
      <p:sp>
        <p:nvSpPr>
          <p:cNvPr id="10" name="TextBox 9">
            <a:extLst>
              <a:ext uri="{FF2B5EF4-FFF2-40B4-BE49-F238E27FC236}">
                <a16:creationId xmlns:a16="http://schemas.microsoft.com/office/drawing/2014/main" id="{078947DF-F7E3-3948-A519-A526E589CCB1}"/>
              </a:ext>
            </a:extLst>
          </p:cNvPr>
          <p:cNvSpPr txBox="1"/>
          <p:nvPr/>
        </p:nvSpPr>
        <p:spPr>
          <a:xfrm>
            <a:off x="7300290" y="6198982"/>
            <a:ext cx="1384455" cy="707886"/>
          </a:xfrm>
          <a:prstGeom prst="rect">
            <a:avLst/>
          </a:prstGeom>
          <a:noFill/>
        </p:spPr>
        <p:txBody>
          <a:bodyPr wrap="square" rtlCol="0">
            <a:spAutoFit/>
          </a:bodyPr>
          <a:lstStyle/>
          <a:p>
            <a:pPr algn="ctr"/>
            <a:r>
              <a:rPr lang="en-US" sz="2000" dirty="0">
                <a:solidFill>
                  <a:srgbClr val="FF0000"/>
                </a:solidFill>
              </a:rPr>
              <a:t>App query event</a:t>
            </a:r>
          </a:p>
        </p:txBody>
      </p:sp>
      <p:cxnSp>
        <p:nvCxnSpPr>
          <p:cNvPr id="13" name="Straight Connector 12">
            <a:extLst>
              <a:ext uri="{FF2B5EF4-FFF2-40B4-BE49-F238E27FC236}">
                <a16:creationId xmlns:a16="http://schemas.microsoft.com/office/drawing/2014/main" id="{0F4582C1-97C4-284F-9589-28F5289ADFC3}"/>
              </a:ext>
            </a:extLst>
          </p:cNvPr>
          <p:cNvCxnSpPr>
            <a:cxnSpLocks/>
            <a:stCxn id="32" idx="4"/>
            <a:endCxn id="39" idx="0"/>
          </p:cNvCxnSpPr>
          <p:nvPr/>
        </p:nvCxnSpPr>
        <p:spPr bwMode="auto">
          <a:xfrm flipH="1">
            <a:off x="8370032" y="6170923"/>
            <a:ext cx="685466" cy="779129"/>
          </a:xfrm>
          <a:prstGeom prst="line">
            <a:avLst/>
          </a:prstGeom>
          <a:solidFill>
            <a:schemeClr val="accent1"/>
          </a:solidFill>
          <a:ln w="28575" cap="flat" cmpd="sng" algn="ctr">
            <a:solidFill>
              <a:srgbClr val="FF0000"/>
            </a:solidFill>
            <a:prstDash val="solid"/>
            <a:round/>
            <a:headEnd type="none" w="med" len="med"/>
            <a:tailEnd type="arrow" w="med" len="med"/>
          </a:ln>
          <a:effectLst/>
        </p:spPr>
      </p:cxnSp>
      <p:sp>
        <p:nvSpPr>
          <p:cNvPr id="21" name="TextBox 20">
            <a:extLst>
              <a:ext uri="{FF2B5EF4-FFF2-40B4-BE49-F238E27FC236}">
                <a16:creationId xmlns:a16="http://schemas.microsoft.com/office/drawing/2014/main" id="{366FF2AA-1A6F-7848-BA7E-CBCB71DFA363}"/>
              </a:ext>
            </a:extLst>
          </p:cNvPr>
          <p:cNvSpPr txBox="1"/>
          <p:nvPr/>
        </p:nvSpPr>
        <p:spPr>
          <a:xfrm>
            <a:off x="5543271" y="7106773"/>
            <a:ext cx="2153368" cy="707886"/>
          </a:xfrm>
          <a:prstGeom prst="rect">
            <a:avLst/>
          </a:prstGeom>
          <a:noFill/>
        </p:spPr>
        <p:txBody>
          <a:bodyPr wrap="square" rtlCol="0">
            <a:spAutoFit/>
          </a:bodyPr>
          <a:lstStyle/>
          <a:p>
            <a:pPr algn="ctr"/>
            <a:r>
              <a:rPr lang="en-US" sz="2000" dirty="0">
                <a:solidFill>
                  <a:srgbClr val="FF0000"/>
                </a:solidFill>
              </a:rPr>
              <a:t>Register handler for event</a:t>
            </a:r>
          </a:p>
        </p:txBody>
      </p:sp>
      <p:cxnSp>
        <p:nvCxnSpPr>
          <p:cNvPr id="23" name="Straight Arrow Connector 22">
            <a:extLst>
              <a:ext uri="{FF2B5EF4-FFF2-40B4-BE49-F238E27FC236}">
                <a16:creationId xmlns:a16="http://schemas.microsoft.com/office/drawing/2014/main" id="{5406C688-D3EE-8F4D-9F35-62296B6CC0D2}"/>
              </a:ext>
            </a:extLst>
          </p:cNvPr>
          <p:cNvCxnSpPr>
            <a:cxnSpLocks/>
            <a:endCxn id="48" idx="1"/>
          </p:cNvCxnSpPr>
          <p:nvPr/>
        </p:nvCxnSpPr>
        <p:spPr bwMode="auto">
          <a:xfrm flipV="1">
            <a:off x="7637975" y="7129625"/>
            <a:ext cx="447501" cy="160481"/>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0552525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468C43-C59D-3143-9A89-9B8405834B68}"/>
              </a:ext>
            </a:extLst>
          </p:cNvPr>
          <p:cNvSpPr>
            <a:spLocks noGrp="1"/>
          </p:cNvSpPr>
          <p:nvPr>
            <p:ph idx="1"/>
          </p:nvPr>
        </p:nvSpPr>
        <p:spPr/>
        <p:txBody>
          <a:bodyPr/>
          <a:lstStyle/>
          <a:p>
            <a:r>
              <a:rPr lang="en-US" dirty="0"/>
              <a:t>Day 1: Server &amp; Scheduler</a:t>
            </a:r>
          </a:p>
          <a:p>
            <a:pPr lvl="1"/>
            <a:r>
              <a:rPr lang="en-US" dirty="0"/>
              <a:t>Overview of PMIx</a:t>
            </a:r>
          </a:p>
          <a:p>
            <a:pPr lvl="1"/>
            <a:r>
              <a:rPr lang="en-US" dirty="0"/>
              <a:t>Detailed look at Launch</a:t>
            </a:r>
          </a:p>
          <a:p>
            <a:r>
              <a:rPr lang="en-US" dirty="0">
                <a:solidFill>
                  <a:srgbClr val="FF0000"/>
                </a:solidFill>
              </a:rPr>
              <a:t>Day 2: Client, Tools, &amp; Events – Oh My!</a:t>
            </a:r>
          </a:p>
          <a:p>
            <a:pPr lvl="1"/>
            <a:r>
              <a:rPr lang="en-US" dirty="0"/>
              <a:t>Event notification</a:t>
            </a:r>
          </a:p>
          <a:p>
            <a:pPr lvl="1"/>
            <a:r>
              <a:rPr lang="en-US" dirty="0">
                <a:solidFill>
                  <a:srgbClr val="FF0000"/>
                </a:solidFill>
              </a:rPr>
              <a:t>PMIx Client functions</a:t>
            </a:r>
          </a:p>
          <a:p>
            <a:pPr lvl="1"/>
            <a:r>
              <a:rPr lang="en-US" dirty="0"/>
              <a:t>PMIx Tool support</a:t>
            </a:r>
          </a:p>
          <a:p>
            <a:pPr lvl="1"/>
            <a:endParaRPr lang="en-US" dirty="0"/>
          </a:p>
        </p:txBody>
      </p:sp>
      <p:sp>
        <p:nvSpPr>
          <p:cNvPr id="3" name="Title 2">
            <a:extLst>
              <a:ext uri="{FF2B5EF4-FFF2-40B4-BE49-F238E27FC236}">
                <a16:creationId xmlns:a16="http://schemas.microsoft.com/office/drawing/2014/main" id="{6743E28C-3836-B641-9161-DF473331CD44}"/>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5533198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A3B195-0110-0740-BB64-46D10B2647D9}"/>
              </a:ext>
            </a:extLst>
          </p:cNvPr>
          <p:cNvSpPr>
            <a:spLocks noGrp="1"/>
          </p:cNvSpPr>
          <p:nvPr>
            <p:ph type="title"/>
          </p:nvPr>
        </p:nvSpPr>
        <p:spPr/>
        <p:txBody>
          <a:bodyPr/>
          <a:lstStyle/>
          <a:p>
            <a:r>
              <a:rPr lang="en-US" dirty="0"/>
              <a:t>PMIx Scope: Client</a:t>
            </a:r>
          </a:p>
        </p:txBody>
      </p:sp>
      <p:sp>
        <p:nvSpPr>
          <p:cNvPr id="2" name="Content Placeholder 1">
            <a:extLst>
              <a:ext uri="{FF2B5EF4-FFF2-40B4-BE49-F238E27FC236}">
                <a16:creationId xmlns:a16="http://schemas.microsoft.com/office/drawing/2014/main" id="{22944216-F92A-EE4F-9ADB-DAC0D4E2EC93}"/>
              </a:ext>
            </a:extLst>
          </p:cNvPr>
          <p:cNvSpPr>
            <a:spLocks noGrp="1"/>
          </p:cNvSpPr>
          <p:nvPr>
            <p:ph sz="half" idx="1"/>
          </p:nvPr>
        </p:nvSpPr>
        <p:spPr/>
        <p:txBody>
          <a:bodyPr/>
          <a:lstStyle/>
          <a:p>
            <a:r>
              <a:rPr lang="en-US" sz="3200" dirty="0">
                <a:solidFill>
                  <a:srgbClr val="FF0000"/>
                </a:solidFill>
              </a:rPr>
              <a:t>Wireup</a:t>
            </a:r>
          </a:p>
          <a:p>
            <a:pPr lvl="1"/>
            <a:r>
              <a:rPr lang="en-US" sz="2802" dirty="0"/>
              <a:t>Fence, put, get, commit</a:t>
            </a:r>
          </a:p>
          <a:p>
            <a:r>
              <a:rPr lang="en-US" sz="3200" dirty="0">
                <a:solidFill>
                  <a:srgbClr val="FF0000"/>
                </a:solidFill>
              </a:rPr>
              <a:t>Publication</a:t>
            </a:r>
          </a:p>
          <a:p>
            <a:pPr lvl="1"/>
            <a:r>
              <a:rPr lang="en-US" sz="2802" dirty="0"/>
              <a:t>Publish, lookup, unpublish</a:t>
            </a:r>
          </a:p>
          <a:p>
            <a:r>
              <a:rPr lang="en-US" sz="3200" dirty="0">
                <a:solidFill>
                  <a:srgbClr val="FF0000"/>
                </a:solidFill>
              </a:rPr>
              <a:t>Dynamics</a:t>
            </a:r>
          </a:p>
          <a:p>
            <a:pPr lvl="1"/>
            <a:r>
              <a:rPr lang="en-US" sz="2802" dirty="0"/>
              <a:t>Spawn, connect, disconnect, group construct/destruct</a:t>
            </a:r>
          </a:p>
          <a:p>
            <a:r>
              <a:rPr lang="en-US" sz="3200" dirty="0"/>
              <a:t>Storage</a:t>
            </a:r>
          </a:p>
          <a:p>
            <a:pPr lvl="1"/>
            <a:r>
              <a:rPr lang="en-US" sz="2802" dirty="0">
                <a:solidFill>
                  <a:schemeClr val="accent1">
                    <a:lumMod val="75000"/>
                  </a:schemeClr>
                </a:solidFill>
              </a:rPr>
              <a:t>Estimate retrieval times, set hot/warm/cold policy, data movement</a:t>
            </a:r>
          </a:p>
        </p:txBody>
      </p:sp>
      <p:sp>
        <p:nvSpPr>
          <p:cNvPr id="4" name="Content Placeholder 3">
            <a:extLst>
              <a:ext uri="{FF2B5EF4-FFF2-40B4-BE49-F238E27FC236}">
                <a16:creationId xmlns:a16="http://schemas.microsoft.com/office/drawing/2014/main" id="{5D7DFEB0-9A8D-2E47-B830-B8B1A8DD8C5F}"/>
              </a:ext>
            </a:extLst>
          </p:cNvPr>
          <p:cNvSpPr>
            <a:spLocks noGrp="1"/>
          </p:cNvSpPr>
          <p:nvPr>
            <p:ph sz="half" idx="2"/>
          </p:nvPr>
        </p:nvSpPr>
        <p:spPr/>
        <p:txBody>
          <a:bodyPr/>
          <a:lstStyle/>
          <a:p>
            <a:r>
              <a:rPr lang="en-US" sz="3200" dirty="0"/>
              <a:t>WLM</a:t>
            </a:r>
          </a:p>
          <a:p>
            <a:pPr lvl="1"/>
            <a:r>
              <a:rPr lang="en-US" sz="2802" dirty="0"/>
              <a:t>Inventory, comm costs, subsystem app resource allocations, </a:t>
            </a:r>
            <a:r>
              <a:rPr lang="en-US" sz="2802" dirty="0">
                <a:solidFill>
                  <a:schemeClr val="accent1">
                    <a:lumMod val="75000"/>
                  </a:schemeClr>
                </a:solidFill>
              </a:rPr>
              <a:t>allocation mgmt</a:t>
            </a:r>
          </a:p>
          <a:p>
            <a:r>
              <a:rPr lang="en-US" sz="3200" dirty="0"/>
              <a:t>Fabric</a:t>
            </a:r>
          </a:p>
          <a:p>
            <a:pPr lvl="1"/>
            <a:r>
              <a:rPr lang="en-US" sz="2802" dirty="0"/>
              <a:t>QoS control, async updates</a:t>
            </a:r>
          </a:p>
          <a:p>
            <a:r>
              <a:rPr lang="en-US" sz="3200" dirty="0"/>
              <a:t>Tools</a:t>
            </a:r>
          </a:p>
          <a:p>
            <a:pPr lvl="1"/>
            <a:r>
              <a:rPr lang="en-US" sz="2802" dirty="0"/>
              <a:t>Query, attach/detach, IO fwd</a:t>
            </a:r>
          </a:p>
          <a:p>
            <a:r>
              <a:rPr lang="en-US" sz="3200" dirty="0">
                <a:solidFill>
                  <a:srgbClr val="FF0000"/>
                </a:solidFill>
              </a:rPr>
              <a:t>Events (async notification)</a:t>
            </a:r>
          </a:p>
          <a:p>
            <a:r>
              <a:rPr lang="en-US" sz="3200" dirty="0">
                <a:solidFill>
                  <a:srgbClr val="FF0000"/>
                </a:solidFill>
              </a:rPr>
              <a:t>Info</a:t>
            </a:r>
          </a:p>
          <a:p>
            <a:pPr lvl="1"/>
            <a:r>
              <a:rPr lang="en-US" sz="2802" dirty="0"/>
              <a:t>Query, logging</a:t>
            </a:r>
          </a:p>
        </p:txBody>
      </p:sp>
    </p:spTree>
    <p:extLst>
      <p:ext uri="{BB962C8B-B14F-4D97-AF65-F5344CB8AC3E}">
        <p14:creationId xmlns:p14="http://schemas.microsoft.com/office/powerpoint/2010/main" val="26508520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7193E9-A333-EA4E-8FCA-CB01255324A4}"/>
              </a:ext>
            </a:extLst>
          </p:cNvPr>
          <p:cNvSpPr>
            <a:spLocks noGrp="1"/>
          </p:cNvSpPr>
          <p:nvPr>
            <p:ph type="title"/>
          </p:nvPr>
        </p:nvSpPr>
        <p:spPr/>
        <p:txBody>
          <a:bodyPr/>
          <a:lstStyle/>
          <a:p>
            <a:r>
              <a:rPr lang="en-US" dirty="0"/>
              <a:t>Wireup</a:t>
            </a:r>
          </a:p>
        </p:txBody>
      </p:sp>
      <p:sp>
        <p:nvSpPr>
          <p:cNvPr id="6" name="Content Placeholder 5">
            <a:extLst>
              <a:ext uri="{FF2B5EF4-FFF2-40B4-BE49-F238E27FC236}">
                <a16:creationId xmlns:a16="http://schemas.microsoft.com/office/drawing/2014/main" id="{4ACB7E49-416A-8741-952A-22F0F70ED991}"/>
              </a:ext>
            </a:extLst>
          </p:cNvPr>
          <p:cNvSpPr>
            <a:spLocks noGrp="1"/>
          </p:cNvSpPr>
          <p:nvPr>
            <p:ph sz="half" idx="1"/>
          </p:nvPr>
        </p:nvSpPr>
        <p:spPr/>
        <p:txBody>
          <a:bodyPr/>
          <a:lstStyle/>
          <a:p>
            <a:r>
              <a:rPr lang="en-US" sz="3200" dirty="0" err="1"/>
              <a:t>PMIx_Put</a:t>
            </a:r>
            <a:endParaRPr lang="en-US" sz="3200" dirty="0"/>
          </a:p>
          <a:p>
            <a:pPr lvl="1"/>
            <a:r>
              <a:rPr lang="en-US" sz="2800" dirty="0"/>
              <a:t>Adds provided key-value pair to internal cache</a:t>
            </a:r>
          </a:p>
          <a:p>
            <a:pPr lvl="1"/>
            <a:r>
              <a:rPr lang="en-US" sz="2800" dirty="0"/>
              <a:t>Duplicate keys are overwritten</a:t>
            </a:r>
          </a:p>
          <a:p>
            <a:r>
              <a:rPr lang="en-US" sz="3200" dirty="0" err="1"/>
              <a:t>PMIx_Commit</a:t>
            </a:r>
            <a:endParaRPr lang="en-US" sz="3200" dirty="0"/>
          </a:p>
          <a:p>
            <a:pPr lvl="1"/>
            <a:r>
              <a:rPr lang="en-US" sz="2800" dirty="0"/>
              <a:t>Sends all added/modified key-value pairs since last commit to local PMIx server</a:t>
            </a:r>
          </a:p>
          <a:p>
            <a:pPr lvl="1"/>
            <a:r>
              <a:rPr lang="en-US" sz="2800" dirty="0"/>
              <a:t>Server required to store keys on per-proc basis – i.e., procs can post the identical key without overwrite</a:t>
            </a:r>
          </a:p>
        </p:txBody>
      </p:sp>
      <p:sp>
        <p:nvSpPr>
          <p:cNvPr id="7" name="Content Placeholder 6">
            <a:extLst>
              <a:ext uri="{FF2B5EF4-FFF2-40B4-BE49-F238E27FC236}">
                <a16:creationId xmlns:a16="http://schemas.microsoft.com/office/drawing/2014/main" id="{922C374F-5AD4-CE4C-B800-C8EA5D335420}"/>
              </a:ext>
            </a:extLst>
          </p:cNvPr>
          <p:cNvSpPr>
            <a:spLocks noGrp="1"/>
          </p:cNvSpPr>
          <p:nvPr>
            <p:ph sz="half" idx="2"/>
          </p:nvPr>
        </p:nvSpPr>
        <p:spPr>
          <a:xfrm>
            <a:off x="7498080" y="2194560"/>
            <a:ext cx="6802536" cy="5852160"/>
          </a:xfrm>
        </p:spPr>
        <p:txBody>
          <a:bodyPr/>
          <a:lstStyle/>
          <a:p>
            <a:r>
              <a:rPr lang="en-US" sz="3200" dirty="0"/>
              <a:t>Fence</a:t>
            </a:r>
          </a:p>
          <a:p>
            <a:pPr lvl="1"/>
            <a:r>
              <a:rPr lang="en-US" sz="2800" dirty="0"/>
              <a:t>Barrier operation</a:t>
            </a:r>
          </a:p>
          <a:p>
            <a:pPr lvl="1"/>
            <a:r>
              <a:rPr lang="en-US" sz="2800" dirty="0"/>
              <a:t>Data collection optional</a:t>
            </a:r>
          </a:p>
          <a:p>
            <a:r>
              <a:rPr lang="en-US" sz="3200" dirty="0"/>
              <a:t>Get</a:t>
            </a:r>
          </a:p>
          <a:p>
            <a:pPr lvl="1">
              <a:spcBef>
                <a:spcPts val="1600"/>
              </a:spcBef>
            </a:pPr>
            <a:r>
              <a:rPr lang="en-US" sz="2800" dirty="0"/>
              <a:t>Retrieve key for a given proc</a:t>
            </a:r>
          </a:p>
          <a:p>
            <a:pPr lvl="2"/>
            <a:r>
              <a:rPr lang="en-US" sz="2400" dirty="0"/>
              <a:t>PMIX_RANK_UNDEF: retrieve globally unique key (legacy support)</a:t>
            </a:r>
          </a:p>
          <a:p>
            <a:pPr lvl="1"/>
            <a:r>
              <a:rPr lang="en-US" sz="2800" dirty="0"/>
              <a:t>Check internal/</a:t>
            </a:r>
            <a:r>
              <a:rPr lang="en-US" sz="2800" dirty="0" err="1"/>
              <a:t>shmem</a:t>
            </a:r>
            <a:r>
              <a:rPr lang="en-US" sz="2800" dirty="0"/>
              <a:t> first</a:t>
            </a:r>
          </a:p>
          <a:p>
            <a:pPr lvl="1"/>
            <a:r>
              <a:rPr lang="en-US" sz="2800" dirty="0"/>
              <a:t>Request from server</a:t>
            </a:r>
          </a:p>
          <a:p>
            <a:pPr lvl="2"/>
            <a:r>
              <a:rPr lang="en-US" sz="2400" dirty="0"/>
              <a:t>Obtain from remote server hosting specified proc if data not exchanged</a:t>
            </a:r>
          </a:p>
        </p:txBody>
      </p:sp>
      <p:sp>
        <p:nvSpPr>
          <p:cNvPr id="8" name="TextBox 7">
            <a:extLst>
              <a:ext uri="{FF2B5EF4-FFF2-40B4-BE49-F238E27FC236}">
                <a16:creationId xmlns:a16="http://schemas.microsoft.com/office/drawing/2014/main" id="{BE0E023E-54B8-1E41-A65B-19C36A972CD5}"/>
              </a:ext>
            </a:extLst>
          </p:cNvPr>
          <p:cNvSpPr txBox="1"/>
          <p:nvPr/>
        </p:nvSpPr>
        <p:spPr>
          <a:xfrm>
            <a:off x="3347846" y="1948721"/>
            <a:ext cx="2685543" cy="1015663"/>
          </a:xfrm>
          <a:prstGeom prst="rect">
            <a:avLst/>
          </a:prstGeom>
          <a:noFill/>
        </p:spPr>
        <p:txBody>
          <a:bodyPr wrap="none" rtlCol="0">
            <a:spAutoFit/>
          </a:bodyPr>
          <a:lstStyle/>
          <a:p>
            <a:r>
              <a:rPr lang="en-US" sz="2000" dirty="0" err="1">
                <a:solidFill>
                  <a:srgbClr val="FF0000"/>
                </a:solidFill>
              </a:rPr>
              <a:t>pmix_scope_t</a:t>
            </a:r>
            <a:r>
              <a:rPr lang="en-US" sz="2000" dirty="0">
                <a:solidFill>
                  <a:srgbClr val="FF0000"/>
                </a:solidFill>
              </a:rPr>
              <a:t> scope,</a:t>
            </a:r>
          </a:p>
          <a:p>
            <a:r>
              <a:rPr lang="en-US" sz="2000" dirty="0">
                <a:solidFill>
                  <a:srgbClr val="FF0000"/>
                </a:solidFill>
              </a:rPr>
              <a:t>const </a:t>
            </a:r>
            <a:r>
              <a:rPr lang="en-US" sz="2000" dirty="0" err="1">
                <a:solidFill>
                  <a:srgbClr val="FF0000"/>
                </a:solidFill>
              </a:rPr>
              <a:t>pmix_key_t</a:t>
            </a:r>
            <a:r>
              <a:rPr lang="en-US" sz="2000" dirty="0">
                <a:solidFill>
                  <a:srgbClr val="FF0000"/>
                </a:solidFill>
              </a:rPr>
              <a:t> key,</a:t>
            </a:r>
          </a:p>
          <a:p>
            <a:r>
              <a:rPr lang="en-US" sz="2000" dirty="0">
                <a:solidFill>
                  <a:srgbClr val="FF0000"/>
                </a:solidFill>
              </a:rPr>
              <a:t>pmix_value_t *</a:t>
            </a:r>
            <a:r>
              <a:rPr lang="en-US" sz="2000" dirty="0" err="1">
                <a:solidFill>
                  <a:srgbClr val="FF0000"/>
                </a:solidFill>
              </a:rPr>
              <a:t>val</a:t>
            </a:r>
            <a:endParaRPr lang="en-US" sz="2000" dirty="0">
              <a:solidFill>
                <a:srgbClr val="FF0000"/>
              </a:solidFill>
            </a:endParaRPr>
          </a:p>
        </p:txBody>
      </p:sp>
      <p:sp>
        <p:nvSpPr>
          <p:cNvPr id="9" name="TextBox 8">
            <a:extLst>
              <a:ext uri="{FF2B5EF4-FFF2-40B4-BE49-F238E27FC236}">
                <a16:creationId xmlns:a16="http://schemas.microsoft.com/office/drawing/2014/main" id="{03BDFDCA-4601-C248-8B7B-4B50C2C0AA72}"/>
              </a:ext>
            </a:extLst>
          </p:cNvPr>
          <p:cNvSpPr txBox="1"/>
          <p:nvPr/>
        </p:nvSpPr>
        <p:spPr>
          <a:xfrm>
            <a:off x="9338872" y="2102609"/>
            <a:ext cx="4823756" cy="707886"/>
          </a:xfrm>
          <a:prstGeom prst="rect">
            <a:avLst/>
          </a:prstGeom>
          <a:noFill/>
        </p:spPr>
        <p:txBody>
          <a:bodyPr wrap="none" rtlCol="0">
            <a:spAutoFit/>
          </a:bodyPr>
          <a:lstStyle/>
          <a:p>
            <a:r>
              <a:rPr lang="en-US" sz="2000" dirty="0">
                <a:solidFill>
                  <a:srgbClr val="FF0000"/>
                </a:solidFill>
              </a:rPr>
              <a:t>const pmix_proc_t procs[], size_t nprocs,</a:t>
            </a:r>
          </a:p>
          <a:p>
            <a:r>
              <a:rPr lang="en-US" sz="2000" dirty="0">
                <a:solidFill>
                  <a:srgbClr val="FF0000"/>
                </a:solidFill>
              </a:rPr>
              <a:t>const pmix_info_t info[], size_t ninfo</a:t>
            </a:r>
          </a:p>
        </p:txBody>
      </p:sp>
      <p:sp>
        <p:nvSpPr>
          <p:cNvPr id="10" name="TextBox 9">
            <a:extLst>
              <a:ext uri="{FF2B5EF4-FFF2-40B4-BE49-F238E27FC236}">
                <a16:creationId xmlns:a16="http://schemas.microsoft.com/office/drawing/2014/main" id="{D8FBF357-4297-A444-B62F-75B3CEEE02CE}"/>
              </a:ext>
            </a:extLst>
          </p:cNvPr>
          <p:cNvSpPr txBox="1"/>
          <p:nvPr/>
        </p:nvSpPr>
        <p:spPr>
          <a:xfrm>
            <a:off x="8962913" y="3651938"/>
            <a:ext cx="4935967" cy="1015663"/>
          </a:xfrm>
          <a:prstGeom prst="rect">
            <a:avLst/>
          </a:prstGeom>
          <a:noFill/>
        </p:spPr>
        <p:txBody>
          <a:bodyPr wrap="none" rtlCol="0">
            <a:spAutoFit/>
          </a:bodyPr>
          <a:lstStyle/>
          <a:p>
            <a:r>
              <a:rPr lang="en-US" sz="2000" dirty="0">
                <a:solidFill>
                  <a:srgbClr val="FF0000"/>
                </a:solidFill>
              </a:rPr>
              <a:t>const pmix_proc_t *proc, const char key[],</a:t>
            </a:r>
          </a:p>
          <a:p>
            <a:r>
              <a:rPr lang="en-US" sz="2000" dirty="0">
                <a:solidFill>
                  <a:srgbClr val="FF0000"/>
                </a:solidFill>
              </a:rPr>
              <a:t>const pmix_info_t info[], size_t ninfo,</a:t>
            </a:r>
          </a:p>
          <a:p>
            <a:r>
              <a:rPr lang="en-US" sz="2000" dirty="0">
                <a:solidFill>
                  <a:srgbClr val="FF0000"/>
                </a:solidFill>
              </a:rPr>
              <a:t>pmix_value_t **</a:t>
            </a:r>
            <a:r>
              <a:rPr lang="en-US" sz="2000" dirty="0" err="1">
                <a:solidFill>
                  <a:srgbClr val="FF0000"/>
                </a:solidFill>
              </a:rPr>
              <a:t>val</a:t>
            </a:r>
            <a:endParaRPr lang="en-US" sz="2000" dirty="0">
              <a:solidFill>
                <a:srgbClr val="FF0000"/>
              </a:solidFill>
            </a:endParaRPr>
          </a:p>
        </p:txBody>
      </p:sp>
    </p:spTree>
    <p:extLst>
      <p:ext uri="{BB962C8B-B14F-4D97-AF65-F5344CB8AC3E}">
        <p14:creationId xmlns:p14="http://schemas.microsoft.com/office/powerpoint/2010/main" val="30991997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EB2DC3B-BA5D-5341-AEDA-EB690121768F}"/>
              </a:ext>
            </a:extLst>
          </p:cNvPr>
          <p:cNvSpPr>
            <a:spLocks noGrp="1"/>
          </p:cNvSpPr>
          <p:nvPr>
            <p:ph idx="1"/>
          </p:nvPr>
        </p:nvSpPr>
        <p:spPr>
          <a:xfrm>
            <a:off x="669925" y="2579263"/>
            <a:ext cx="13290550" cy="5405865"/>
          </a:xfrm>
        </p:spPr>
        <p:txBody>
          <a:bodyPr/>
          <a:lstStyle/>
          <a:p>
            <a:r>
              <a:rPr lang="en-US" sz="4000" dirty="0"/>
              <a:t>Specified by source process at time of “put”</a:t>
            </a:r>
          </a:p>
          <a:p>
            <a:r>
              <a:rPr lang="en-US" sz="4000" dirty="0"/>
              <a:t>Controls access by other procs</a:t>
            </a:r>
          </a:p>
          <a:p>
            <a:pPr lvl="1"/>
            <a:r>
              <a:rPr lang="en-US" sz="3200" dirty="0"/>
              <a:t>“internal”: only available to the source proc</a:t>
            </a:r>
          </a:p>
          <a:p>
            <a:pPr lvl="1"/>
            <a:r>
              <a:rPr lang="en-US" sz="3200" dirty="0"/>
              <a:t>”local”: only accessible by other procs on same node</a:t>
            </a:r>
          </a:p>
          <a:p>
            <a:pPr lvl="1"/>
            <a:r>
              <a:rPr lang="en-US" sz="3200" dirty="0"/>
              <a:t>“remote”: only available to procs on other nodes</a:t>
            </a:r>
          </a:p>
          <a:p>
            <a:pPr lvl="1"/>
            <a:r>
              <a:rPr lang="en-US" sz="3200" dirty="0"/>
              <a:t>“global”: available to everyone</a:t>
            </a:r>
          </a:p>
          <a:p>
            <a:r>
              <a:rPr lang="en-US" sz="4000" dirty="0"/>
              <a:t>Only remote and global scope included in data exchanges during “fence”</a:t>
            </a:r>
          </a:p>
        </p:txBody>
      </p:sp>
      <p:sp>
        <p:nvSpPr>
          <p:cNvPr id="5" name="Title 4">
            <a:extLst>
              <a:ext uri="{FF2B5EF4-FFF2-40B4-BE49-F238E27FC236}">
                <a16:creationId xmlns:a16="http://schemas.microsoft.com/office/drawing/2014/main" id="{5AE8535F-C40D-FE4F-B9AB-09382B13BF1C}"/>
              </a:ext>
            </a:extLst>
          </p:cNvPr>
          <p:cNvSpPr>
            <a:spLocks noGrp="1"/>
          </p:cNvSpPr>
          <p:nvPr>
            <p:ph type="title"/>
          </p:nvPr>
        </p:nvSpPr>
        <p:spPr/>
        <p:txBody>
          <a:bodyPr/>
          <a:lstStyle/>
          <a:p>
            <a:r>
              <a:rPr lang="en-US" dirty="0"/>
              <a:t>Key-Value “Scope”</a:t>
            </a:r>
          </a:p>
        </p:txBody>
      </p:sp>
      <p:sp>
        <p:nvSpPr>
          <p:cNvPr id="7" name="TextBox 6">
            <a:extLst>
              <a:ext uri="{FF2B5EF4-FFF2-40B4-BE49-F238E27FC236}">
                <a16:creationId xmlns:a16="http://schemas.microsoft.com/office/drawing/2014/main" id="{11FC8676-A49E-2942-B22C-75539B32E674}"/>
              </a:ext>
            </a:extLst>
          </p:cNvPr>
          <p:cNvSpPr txBox="1"/>
          <p:nvPr/>
        </p:nvSpPr>
        <p:spPr>
          <a:xfrm>
            <a:off x="3866179" y="1963710"/>
            <a:ext cx="6898042" cy="615553"/>
          </a:xfrm>
          <a:prstGeom prst="rect">
            <a:avLst/>
          </a:prstGeom>
          <a:noFill/>
        </p:spPr>
        <p:txBody>
          <a:bodyPr wrap="none" rtlCol="0">
            <a:spAutoFit/>
          </a:bodyPr>
          <a:lstStyle/>
          <a:p>
            <a:r>
              <a:rPr lang="en-US" i="1" dirty="0">
                <a:solidFill>
                  <a:srgbClr val="FF0000"/>
                </a:solidFill>
              </a:rPr>
              <a:t>Who can “Get” this key-value pair?</a:t>
            </a:r>
          </a:p>
        </p:txBody>
      </p:sp>
    </p:spTree>
    <p:extLst>
      <p:ext uri="{BB962C8B-B14F-4D97-AF65-F5344CB8AC3E}">
        <p14:creationId xmlns:p14="http://schemas.microsoft.com/office/powerpoint/2010/main" val="18537169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AD7383-0BB9-CF47-BDDE-72611CBBFE47}"/>
              </a:ext>
            </a:extLst>
          </p:cNvPr>
          <p:cNvSpPr>
            <a:spLocks noGrp="1"/>
          </p:cNvSpPr>
          <p:nvPr>
            <p:ph type="title"/>
          </p:nvPr>
        </p:nvSpPr>
        <p:spPr/>
        <p:txBody>
          <a:bodyPr/>
          <a:lstStyle/>
          <a:p>
            <a:r>
              <a:rPr lang="en-US" dirty="0"/>
              <a:t>Publication</a:t>
            </a:r>
          </a:p>
        </p:txBody>
      </p:sp>
      <p:sp>
        <p:nvSpPr>
          <p:cNvPr id="6" name="Content Placeholder 5">
            <a:extLst>
              <a:ext uri="{FF2B5EF4-FFF2-40B4-BE49-F238E27FC236}">
                <a16:creationId xmlns:a16="http://schemas.microsoft.com/office/drawing/2014/main" id="{B84DCF11-5BA3-864E-A907-F1210634D439}"/>
              </a:ext>
            </a:extLst>
          </p:cNvPr>
          <p:cNvSpPr>
            <a:spLocks noGrp="1"/>
          </p:cNvSpPr>
          <p:nvPr>
            <p:ph sz="half" idx="1"/>
          </p:nvPr>
        </p:nvSpPr>
        <p:spPr>
          <a:xfrm>
            <a:off x="447403" y="2194560"/>
            <a:ext cx="6522720" cy="5852160"/>
          </a:xfrm>
        </p:spPr>
        <p:txBody>
          <a:bodyPr/>
          <a:lstStyle/>
          <a:p>
            <a:r>
              <a:rPr lang="en-US" sz="2800" dirty="0" err="1"/>
              <a:t>PMIx_Publish</a:t>
            </a:r>
            <a:endParaRPr lang="en-US" sz="2800" dirty="0"/>
          </a:p>
          <a:p>
            <a:pPr lvl="1"/>
            <a:r>
              <a:rPr lang="en-US" sz="2400" dirty="0"/>
              <a:t>Publish data in info array to specified range (default: session)</a:t>
            </a:r>
          </a:p>
          <a:p>
            <a:pPr lvl="1"/>
            <a:r>
              <a:rPr lang="en-US" sz="2400" dirty="0"/>
              <a:t>Keys must be unique within given range</a:t>
            </a:r>
          </a:p>
          <a:p>
            <a:pPr lvl="2"/>
            <a:r>
              <a:rPr lang="en-US" sz="2000" dirty="0"/>
              <a:t>Not indexed by source proc!</a:t>
            </a:r>
          </a:p>
          <a:p>
            <a:pPr lvl="2"/>
            <a:r>
              <a:rPr lang="en-US" sz="2000" dirty="0"/>
              <a:t>First published “wins” – followers return error</a:t>
            </a:r>
          </a:p>
          <a:p>
            <a:pPr lvl="1"/>
            <a:r>
              <a:rPr lang="en-US" sz="2400" dirty="0"/>
              <a:t>Persistence instructs server as to how long data is retained (default: app)</a:t>
            </a:r>
          </a:p>
          <a:p>
            <a:r>
              <a:rPr lang="en-US" sz="2800" dirty="0" err="1"/>
              <a:t>PMIx_Unpublish</a:t>
            </a:r>
            <a:endParaRPr lang="en-US" sz="2800" dirty="0"/>
          </a:p>
          <a:p>
            <a:pPr lvl="1"/>
            <a:r>
              <a:rPr lang="en-US" sz="2400" dirty="0"/>
              <a:t>Delete data for specified keys</a:t>
            </a:r>
          </a:p>
          <a:p>
            <a:pPr lvl="1"/>
            <a:r>
              <a:rPr lang="en-US" sz="2400" dirty="0"/>
              <a:t>NULL =&gt; delete all data published by this process</a:t>
            </a:r>
          </a:p>
        </p:txBody>
      </p:sp>
      <p:sp>
        <p:nvSpPr>
          <p:cNvPr id="7" name="Content Placeholder 6">
            <a:extLst>
              <a:ext uri="{FF2B5EF4-FFF2-40B4-BE49-F238E27FC236}">
                <a16:creationId xmlns:a16="http://schemas.microsoft.com/office/drawing/2014/main" id="{AE0090CD-E262-094B-9BD7-D0A2017D68BA}"/>
              </a:ext>
            </a:extLst>
          </p:cNvPr>
          <p:cNvSpPr>
            <a:spLocks noGrp="1"/>
          </p:cNvSpPr>
          <p:nvPr>
            <p:ph sz="half" idx="2"/>
          </p:nvPr>
        </p:nvSpPr>
        <p:spPr/>
        <p:txBody>
          <a:bodyPr/>
          <a:lstStyle/>
          <a:p>
            <a:r>
              <a:rPr lang="en-US" sz="3200" dirty="0" err="1"/>
              <a:t>PMIx_Lookup</a:t>
            </a:r>
            <a:endParaRPr lang="en-US" sz="3200" dirty="0"/>
          </a:p>
          <a:p>
            <a:pPr lvl="1">
              <a:spcBef>
                <a:spcPts val="4224"/>
              </a:spcBef>
            </a:pPr>
            <a:r>
              <a:rPr lang="en-US" sz="2800" dirty="0"/>
              <a:t>Retrieve published data</a:t>
            </a:r>
          </a:p>
          <a:p>
            <a:pPr lvl="1"/>
            <a:r>
              <a:rPr lang="en-US" sz="2800" dirty="0"/>
              <a:t>Constrained to data published by current uid/gid</a:t>
            </a:r>
          </a:p>
          <a:p>
            <a:pPr lvl="1"/>
            <a:r>
              <a:rPr lang="en-US" sz="2800" dirty="0"/>
              <a:t>Returns error if not found</a:t>
            </a:r>
          </a:p>
          <a:p>
            <a:pPr lvl="2"/>
            <a:r>
              <a:rPr lang="en-US" sz="2400" dirty="0"/>
              <a:t>Optional: wait for first found data, wait for all data, timeout</a:t>
            </a:r>
          </a:p>
          <a:p>
            <a:pPr lvl="1"/>
            <a:r>
              <a:rPr lang="en-US" sz="2800" dirty="0"/>
              <a:t>“non-found” data will have PMIX_UNDEF datatype</a:t>
            </a:r>
          </a:p>
        </p:txBody>
      </p:sp>
      <p:sp>
        <p:nvSpPr>
          <p:cNvPr id="8" name="TextBox 7">
            <a:extLst>
              <a:ext uri="{FF2B5EF4-FFF2-40B4-BE49-F238E27FC236}">
                <a16:creationId xmlns:a16="http://schemas.microsoft.com/office/drawing/2014/main" id="{B991FF62-E871-8D40-930E-3FD2035ADC67}"/>
              </a:ext>
            </a:extLst>
          </p:cNvPr>
          <p:cNvSpPr txBox="1"/>
          <p:nvPr/>
        </p:nvSpPr>
        <p:spPr>
          <a:xfrm>
            <a:off x="3256213" y="2285139"/>
            <a:ext cx="4241867" cy="400110"/>
          </a:xfrm>
          <a:prstGeom prst="rect">
            <a:avLst/>
          </a:prstGeom>
          <a:noFill/>
        </p:spPr>
        <p:txBody>
          <a:bodyPr wrap="none" rtlCol="0">
            <a:spAutoFit/>
          </a:bodyPr>
          <a:lstStyle/>
          <a:p>
            <a:r>
              <a:rPr lang="en-US" sz="2000" dirty="0">
                <a:solidFill>
                  <a:srgbClr val="FF0000"/>
                </a:solidFill>
              </a:rPr>
              <a:t>const pmix_info_t info[], size_t ninfo</a:t>
            </a:r>
          </a:p>
        </p:txBody>
      </p:sp>
      <p:sp>
        <p:nvSpPr>
          <p:cNvPr id="9" name="TextBox 8">
            <a:extLst>
              <a:ext uri="{FF2B5EF4-FFF2-40B4-BE49-F238E27FC236}">
                <a16:creationId xmlns:a16="http://schemas.microsoft.com/office/drawing/2014/main" id="{79644F1E-D17F-5B42-9FCF-01DE878A9919}"/>
              </a:ext>
            </a:extLst>
          </p:cNvPr>
          <p:cNvSpPr txBox="1"/>
          <p:nvPr/>
        </p:nvSpPr>
        <p:spPr>
          <a:xfrm>
            <a:off x="3708763" y="6100997"/>
            <a:ext cx="4241867" cy="707886"/>
          </a:xfrm>
          <a:prstGeom prst="rect">
            <a:avLst/>
          </a:prstGeom>
          <a:noFill/>
        </p:spPr>
        <p:txBody>
          <a:bodyPr wrap="none" rtlCol="0">
            <a:spAutoFit/>
          </a:bodyPr>
          <a:lstStyle/>
          <a:p>
            <a:r>
              <a:rPr lang="en-US" sz="2000" dirty="0">
                <a:solidFill>
                  <a:srgbClr val="FF0000"/>
                </a:solidFill>
              </a:rPr>
              <a:t>char **keys,</a:t>
            </a:r>
          </a:p>
          <a:p>
            <a:r>
              <a:rPr lang="en-US" sz="2000" dirty="0">
                <a:solidFill>
                  <a:srgbClr val="FF0000"/>
                </a:solidFill>
              </a:rPr>
              <a:t>const pmix_info_t info[], size_t ninfo</a:t>
            </a:r>
          </a:p>
        </p:txBody>
      </p:sp>
      <p:sp>
        <p:nvSpPr>
          <p:cNvPr id="10" name="TextBox 9">
            <a:extLst>
              <a:ext uri="{FF2B5EF4-FFF2-40B4-BE49-F238E27FC236}">
                <a16:creationId xmlns:a16="http://schemas.microsoft.com/office/drawing/2014/main" id="{F6A77827-20B1-8641-8012-719E2B067D1F}"/>
              </a:ext>
            </a:extLst>
          </p:cNvPr>
          <p:cNvSpPr txBox="1"/>
          <p:nvPr/>
        </p:nvSpPr>
        <p:spPr>
          <a:xfrm>
            <a:off x="9778933" y="2655269"/>
            <a:ext cx="4241867" cy="707886"/>
          </a:xfrm>
          <a:prstGeom prst="rect">
            <a:avLst/>
          </a:prstGeom>
          <a:noFill/>
        </p:spPr>
        <p:txBody>
          <a:bodyPr wrap="none" rtlCol="0">
            <a:spAutoFit/>
          </a:bodyPr>
          <a:lstStyle/>
          <a:p>
            <a:r>
              <a:rPr lang="en-US" sz="2000" dirty="0" err="1">
                <a:solidFill>
                  <a:srgbClr val="FF0000"/>
                </a:solidFill>
              </a:rPr>
              <a:t>pmix_pdata_t</a:t>
            </a:r>
            <a:r>
              <a:rPr lang="en-US" sz="2000" dirty="0">
                <a:solidFill>
                  <a:srgbClr val="FF0000"/>
                </a:solidFill>
              </a:rPr>
              <a:t> data[], size_t ndata,</a:t>
            </a:r>
          </a:p>
          <a:p>
            <a:r>
              <a:rPr lang="en-US" sz="2000" dirty="0">
                <a:solidFill>
                  <a:srgbClr val="FF0000"/>
                </a:solidFill>
              </a:rPr>
              <a:t>const pmix_info_t info[], size_t ninfo</a:t>
            </a:r>
          </a:p>
        </p:txBody>
      </p:sp>
    </p:spTree>
    <p:extLst>
      <p:ext uri="{BB962C8B-B14F-4D97-AF65-F5344CB8AC3E}">
        <p14:creationId xmlns:p14="http://schemas.microsoft.com/office/powerpoint/2010/main" val="17021647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C481B0-8FB1-5B47-B8D2-2DA6533E18BB}"/>
              </a:ext>
            </a:extLst>
          </p:cNvPr>
          <p:cNvSpPr>
            <a:spLocks noGrp="1"/>
          </p:cNvSpPr>
          <p:nvPr>
            <p:ph idx="1"/>
          </p:nvPr>
        </p:nvSpPr>
        <p:spPr/>
        <p:txBody>
          <a:bodyPr/>
          <a:lstStyle/>
          <a:p>
            <a:r>
              <a:rPr lang="en-US" sz="2800" dirty="0"/>
              <a:t>Range: who has access to data</a:t>
            </a:r>
          </a:p>
          <a:p>
            <a:pPr lvl="1"/>
            <a:r>
              <a:rPr lang="en-US" sz="2000" dirty="0"/>
              <a:t>“</a:t>
            </a:r>
            <a:r>
              <a:rPr lang="en-US" sz="2000" dirty="0" err="1"/>
              <a:t>proc_local</a:t>
            </a:r>
            <a:r>
              <a:rPr lang="en-US" sz="2000" dirty="0"/>
              <a:t>”: only within the proc itself (e.g., across threads)</a:t>
            </a:r>
          </a:p>
          <a:p>
            <a:pPr lvl="1"/>
            <a:r>
              <a:rPr lang="en-US" sz="2000" dirty="0"/>
              <a:t>”local”: only procs on local node</a:t>
            </a:r>
          </a:p>
          <a:p>
            <a:pPr lvl="1"/>
            <a:r>
              <a:rPr lang="en-US" sz="2000" dirty="0"/>
              <a:t>“namespace”: only procs within same nspace (job) as publisher</a:t>
            </a:r>
          </a:p>
          <a:p>
            <a:pPr lvl="1"/>
            <a:r>
              <a:rPr lang="en-US" sz="2000" dirty="0"/>
              <a:t>“session”: only procs within same session (allocation) as publisher</a:t>
            </a:r>
          </a:p>
          <a:p>
            <a:pPr lvl="1"/>
            <a:r>
              <a:rPr lang="en-US" sz="2000" dirty="0"/>
              <a:t>“global”: any process</a:t>
            </a:r>
          </a:p>
          <a:p>
            <a:pPr lvl="1"/>
            <a:r>
              <a:rPr lang="en-US" sz="2000" dirty="0"/>
              <a:t>“custom”: only specified processes</a:t>
            </a:r>
          </a:p>
          <a:p>
            <a:pPr lvl="1"/>
            <a:r>
              <a:rPr lang="en-US" sz="2000" dirty="0"/>
              <a:t>“rm”: only the host environment</a:t>
            </a:r>
          </a:p>
          <a:p>
            <a:r>
              <a:rPr lang="en-US" sz="2800" dirty="0"/>
              <a:t>Persistence: when data shall automatically be deleted</a:t>
            </a:r>
          </a:p>
          <a:p>
            <a:pPr lvl="1"/>
            <a:r>
              <a:rPr lang="en-US" sz="2000" dirty="0"/>
              <a:t>“</a:t>
            </a:r>
            <a:r>
              <a:rPr lang="en-US" sz="2000" dirty="0" err="1"/>
              <a:t>first_read</a:t>
            </a:r>
            <a:r>
              <a:rPr lang="en-US" sz="2000" dirty="0"/>
              <a:t>”: delete after first access</a:t>
            </a:r>
          </a:p>
          <a:p>
            <a:pPr lvl="1"/>
            <a:r>
              <a:rPr lang="en-US" sz="2000" dirty="0"/>
              <a:t>“proc”: retain until publisher terminates</a:t>
            </a:r>
          </a:p>
          <a:p>
            <a:pPr lvl="1"/>
            <a:r>
              <a:rPr lang="en-US" sz="2000" dirty="0"/>
              <a:t>“app”: delete when publisher’s application terminates</a:t>
            </a:r>
          </a:p>
          <a:p>
            <a:pPr lvl="1"/>
            <a:r>
              <a:rPr lang="en-US" sz="2000" dirty="0"/>
              <a:t>“namespace”: delete when publisher’s nspace (job) terminates</a:t>
            </a:r>
          </a:p>
          <a:p>
            <a:pPr lvl="1"/>
            <a:r>
              <a:rPr lang="en-US" sz="2000" dirty="0"/>
              <a:t>“session”: delete when publisher’s session (allocation) terminates</a:t>
            </a:r>
          </a:p>
          <a:p>
            <a:pPr lvl="1"/>
            <a:r>
              <a:rPr lang="en-US" sz="2000" dirty="0"/>
              <a:t>“</a:t>
            </a:r>
            <a:r>
              <a:rPr lang="en-US" sz="2000" dirty="0" err="1"/>
              <a:t>indef</a:t>
            </a:r>
            <a:r>
              <a:rPr lang="en-US" sz="2000" dirty="0"/>
              <a:t>”: retain until specifically deleted</a:t>
            </a:r>
          </a:p>
        </p:txBody>
      </p:sp>
      <p:sp>
        <p:nvSpPr>
          <p:cNvPr id="3" name="Title 2">
            <a:extLst>
              <a:ext uri="{FF2B5EF4-FFF2-40B4-BE49-F238E27FC236}">
                <a16:creationId xmlns:a16="http://schemas.microsoft.com/office/drawing/2014/main" id="{A06F1FA2-C992-E54F-8713-8DB48F131FF5}"/>
              </a:ext>
            </a:extLst>
          </p:cNvPr>
          <p:cNvSpPr>
            <a:spLocks noGrp="1"/>
          </p:cNvSpPr>
          <p:nvPr>
            <p:ph type="title"/>
          </p:nvPr>
        </p:nvSpPr>
        <p:spPr/>
        <p:txBody>
          <a:bodyPr/>
          <a:lstStyle/>
          <a:p>
            <a:r>
              <a:rPr lang="en-US" dirty="0"/>
              <a:t>Range &amp; Persistence</a:t>
            </a:r>
          </a:p>
        </p:txBody>
      </p:sp>
    </p:spTree>
    <p:extLst>
      <p:ext uri="{BB962C8B-B14F-4D97-AF65-F5344CB8AC3E}">
        <p14:creationId xmlns:p14="http://schemas.microsoft.com/office/powerpoint/2010/main" val="8142790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B8C580-D393-6344-BBE0-D1F34DCB0D71}"/>
              </a:ext>
            </a:extLst>
          </p:cNvPr>
          <p:cNvSpPr>
            <a:spLocks noGrp="1"/>
          </p:cNvSpPr>
          <p:nvPr>
            <p:ph type="title"/>
          </p:nvPr>
        </p:nvSpPr>
        <p:spPr/>
        <p:txBody>
          <a:bodyPr/>
          <a:lstStyle/>
          <a:p>
            <a:r>
              <a:rPr lang="en-US" dirty="0"/>
              <a:t>Dynamics: Basic</a:t>
            </a:r>
          </a:p>
        </p:txBody>
      </p:sp>
      <p:sp>
        <p:nvSpPr>
          <p:cNvPr id="2" name="Content Placeholder 1">
            <a:extLst>
              <a:ext uri="{FF2B5EF4-FFF2-40B4-BE49-F238E27FC236}">
                <a16:creationId xmlns:a16="http://schemas.microsoft.com/office/drawing/2014/main" id="{50851B78-88FD-0348-9C48-25040D7620A7}"/>
              </a:ext>
            </a:extLst>
          </p:cNvPr>
          <p:cNvSpPr>
            <a:spLocks noGrp="1"/>
          </p:cNvSpPr>
          <p:nvPr>
            <p:ph sz="half" idx="1"/>
          </p:nvPr>
        </p:nvSpPr>
        <p:spPr/>
        <p:txBody>
          <a:bodyPr/>
          <a:lstStyle/>
          <a:p>
            <a:r>
              <a:rPr lang="en-US" sz="3200" dirty="0"/>
              <a:t>Spawn</a:t>
            </a:r>
          </a:p>
          <a:p>
            <a:pPr lvl="1"/>
            <a:r>
              <a:rPr lang="en-US" sz="2800" dirty="0"/>
              <a:t>Spawn new job</a:t>
            </a:r>
          </a:p>
          <a:p>
            <a:pPr lvl="2"/>
            <a:r>
              <a:rPr lang="en-US" sz="2400" dirty="0"/>
              <a:t>Job_info specifies directives and info for all apps</a:t>
            </a:r>
          </a:p>
          <a:p>
            <a:pPr lvl="2"/>
            <a:r>
              <a:rPr lang="en-US" sz="2400" dirty="0"/>
              <a:t>Apps array contains info for each individual app</a:t>
            </a:r>
          </a:p>
          <a:p>
            <a:pPr lvl="1"/>
            <a:r>
              <a:rPr lang="en-US" sz="2800" dirty="0"/>
              <a:t>Namespace returned upon spawn complete</a:t>
            </a:r>
          </a:p>
          <a:p>
            <a:pPr lvl="1"/>
            <a:r>
              <a:rPr lang="en-US" sz="2800" dirty="0"/>
              <a:t>Variety of notification options</a:t>
            </a:r>
          </a:p>
          <a:p>
            <a:pPr lvl="2"/>
            <a:r>
              <a:rPr lang="en-US" sz="2301" dirty="0"/>
              <a:t>Job launched, job terminated, app terminated, proc terminated</a:t>
            </a:r>
          </a:p>
        </p:txBody>
      </p:sp>
      <p:sp>
        <p:nvSpPr>
          <p:cNvPr id="4" name="Content Placeholder 3">
            <a:extLst>
              <a:ext uri="{FF2B5EF4-FFF2-40B4-BE49-F238E27FC236}">
                <a16:creationId xmlns:a16="http://schemas.microsoft.com/office/drawing/2014/main" id="{0083EB5D-A569-3C46-B91D-6F4E357A94C0}"/>
              </a:ext>
            </a:extLst>
          </p:cNvPr>
          <p:cNvSpPr>
            <a:spLocks noGrp="1"/>
          </p:cNvSpPr>
          <p:nvPr>
            <p:ph sz="half" idx="2"/>
          </p:nvPr>
        </p:nvSpPr>
        <p:spPr/>
        <p:txBody>
          <a:bodyPr/>
          <a:lstStyle/>
          <a:p>
            <a:r>
              <a:rPr lang="en-US" sz="3200" dirty="0"/>
              <a:t>Connect</a:t>
            </a:r>
          </a:p>
          <a:p>
            <a:pPr lvl="1"/>
            <a:r>
              <a:rPr lang="en-US" sz="2800" dirty="0"/>
              <a:t>Mark the specified procs as “connected”</a:t>
            </a:r>
          </a:p>
          <a:p>
            <a:pPr lvl="1"/>
            <a:r>
              <a:rPr lang="en-US" sz="2800" dirty="0"/>
              <a:t>All procs to receive</a:t>
            </a:r>
          </a:p>
          <a:p>
            <a:pPr lvl="2"/>
            <a:r>
              <a:rPr lang="en-US" sz="2301" dirty="0"/>
              <a:t>Job-level info for nspaces of all participants</a:t>
            </a:r>
          </a:p>
          <a:p>
            <a:pPr lvl="2"/>
            <a:r>
              <a:rPr lang="en-US" sz="2301" dirty="0"/>
              <a:t>“put” info from participants, filtered by scope</a:t>
            </a:r>
          </a:p>
          <a:p>
            <a:r>
              <a:rPr lang="en-US" sz="3200" dirty="0"/>
              <a:t>Disconnect</a:t>
            </a:r>
          </a:p>
          <a:p>
            <a:pPr lvl="1"/>
            <a:r>
              <a:rPr lang="en-US" sz="2800" dirty="0"/>
              <a:t>Remove “connected” specification for given procs</a:t>
            </a:r>
          </a:p>
          <a:p>
            <a:pPr lvl="1"/>
            <a:r>
              <a:rPr lang="en-US" sz="2800" dirty="0"/>
              <a:t>Return error if not connected</a:t>
            </a:r>
          </a:p>
        </p:txBody>
      </p:sp>
    </p:spTree>
    <p:extLst>
      <p:ext uri="{BB962C8B-B14F-4D97-AF65-F5344CB8AC3E}">
        <p14:creationId xmlns:p14="http://schemas.microsoft.com/office/powerpoint/2010/main" val="1811627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PMIx Launch Sequence</a:t>
            </a:r>
          </a:p>
        </p:txBody>
      </p:sp>
      <p:pic>
        <p:nvPicPr>
          <p:cNvPr id="3" name="Picture 2"/>
          <p:cNvPicPr>
            <a:picLocks noChangeAspect="1"/>
          </p:cNvPicPr>
          <p:nvPr/>
        </p:nvPicPr>
        <p:blipFill>
          <a:blip r:embed="rId3"/>
          <a:stretch>
            <a:fillRect/>
          </a:stretch>
        </p:blipFill>
        <p:spPr>
          <a:xfrm>
            <a:off x="1146458" y="2233111"/>
            <a:ext cx="12337485" cy="5308514"/>
          </a:xfrm>
          <a:prstGeom prst="rect">
            <a:avLst/>
          </a:prstGeom>
        </p:spPr>
      </p:pic>
      <p:sp>
        <p:nvSpPr>
          <p:cNvPr id="4" name="TextBox 3"/>
          <p:cNvSpPr txBox="1"/>
          <p:nvPr/>
        </p:nvSpPr>
        <p:spPr>
          <a:xfrm>
            <a:off x="2708368" y="7541625"/>
            <a:ext cx="4493538" cy="425053"/>
          </a:xfrm>
          <a:prstGeom prst="rect">
            <a:avLst/>
          </a:prstGeom>
          <a:noFill/>
        </p:spPr>
        <p:txBody>
          <a:bodyPr wrap="none" rtlCol="0">
            <a:spAutoFit/>
          </a:bodyPr>
          <a:lstStyle/>
          <a:p>
            <a:r>
              <a:rPr lang="en-US" sz="2162" dirty="0"/>
              <a:t>*RM daemon, mpirun-daemon, etc.</a:t>
            </a:r>
          </a:p>
        </p:txBody>
      </p:sp>
    </p:spTree>
    <p:extLst>
      <p:ext uri="{BB962C8B-B14F-4D97-AF65-F5344CB8AC3E}">
        <p14:creationId xmlns:p14="http://schemas.microsoft.com/office/powerpoint/2010/main" val="9920484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8738F1-D455-EC4D-A472-062C5279494F}"/>
              </a:ext>
            </a:extLst>
          </p:cNvPr>
          <p:cNvSpPr>
            <a:spLocks noGrp="1"/>
          </p:cNvSpPr>
          <p:nvPr>
            <p:ph idx="1"/>
          </p:nvPr>
        </p:nvSpPr>
        <p:spPr/>
        <p:txBody>
          <a:bodyPr/>
          <a:lstStyle/>
          <a:p>
            <a:r>
              <a:rPr lang="en-US" sz="3600" dirty="0"/>
              <a:t>Relation to RM</a:t>
            </a:r>
          </a:p>
          <a:p>
            <a:pPr lvl="1"/>
            <a:r>
              <a:rPr lang="en-US" sz="2800" dirty="0"/>
              <a:t>Connect: passed to RM, no new ID assigned</a:t>
            </a:r>
          </a:p>
          <a:p>
            <a:pPr lvl="1"/>
            <a:r>
              <a:rPr lang="en-US" sz="2800" dirty="0"/>
              <a:t>Group: handled by PMIx server, each proc assigned new “group rank”, translate group IDs to global IDs for RM operations</a:t>
            </a:r>
          </a:p>
          <a:p>
            <a:r>
              <a:rPr lang="en-US" sz="3600" dirty="0"/>
              <a:t>Construction</a:t>
            </a:r>
          </a:p>
          <a:p>
            <a:pPr lvl="1"/>
            <a:r>
              <a:rPr lang="en-US" sz="2800" dirty="0"/>
              <a:t>Connect: bulk synchronous only</a:t>
            </a:r>
          </a:p>
          <a:p>
            <a:pPr lvl="1"/>
            <a:r>
              <a:rPr lang="en-US" sz="2800" dirty="0"/>
              <a:t>Group: can be dynamic, invite/join as well as nonblocking</a:t>
            </a:r>
          </a:p>
          <a:p>
            <a:r>
              <a:rPr lang="en-US" sz="3600" dirty="0"/>
              <a:t>Destruction</a:t>
            </a:r>
          </a:p>
          <a:p>
            <a:pPr lvl="1"/>
            <a:r>
              <a:rPr lang="en-US" sz="2800" dirty="0"/>
              <a:t>Disconnect: bulk synchronous only</a:t>
            </a:r>
          </a:p>
          <a:p>
            <a:pPr lvl="1"/>
            <a:r>
              <a:rPr lang="en-US" sz="2800" dirty="0"/>
              <a:t>Group: can be dynamic, members notified as procs leave</a:t>
            </a:r>
          </a:p>
        </p:txBody>
      </p:sp>
      <p:sp>
        <p:nvSpPr>
          <p:cNvPr id="3" name="Title 2">
            <a:extLst>
              <a:ext uri="{FF2B5EF4-FFF2-40B4-BE49-F238E27FC236}">
                <a16:creationId xmlns:a16="http://schemas.microsoft.com/office/drawing/2014/main" id="{C2E549DF-7852-BC4C-AF05-E17F50F4CC23}"/>
              </a:ext>
            </a:extLst>
          </p:cNvPr>
          <p:cNvSpPr>
            <a:spLocks noGrp="1"/>
          </p:cNvSpPr>
          <p:nvPr>
            <p:ph type="title"/>
          </p:nvPr>
        </p:nvSpPr>
        <p:spPr/>
        <p:txBody>
          <a:bodyPr/>
          <a:lstStyle/>
          <a:p>
            <a:r>
              <a:rPr lang="en-US" dirty="0"/>
              <a:t>Dynamics: Groups vs Basic</a:t>
            </a:r>
          </a:p>
        </p:txBody>
      </p:sp>
    </p:spTree>
    <p:extLst>
      <p:ext uri="{BB962C8B-B14F-4D97-AF65-F5344CB8AC3E}">
        <p14:creationId xmlns:p14="http://schemas.microsoft.com/office/powerpoint/2010/main" val="21668633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E989B5-3BF4-BD4E-AB45-8D0280631C54}"/>
              </a:ext>
            </a:extLst>
          </p:cNvPr>
          <p:cNvSpPr>
            <a:spLocks noGrp="1"/>
          </p:cNvSpPr>
          <p:nvPr>
            <p:ph idx="1"/>
          </p:nvPr>
        </p:nvSpPr>
        <p:spPr/>
        <p:txBody>
          <a:bodyPr/>
          <a:lstStyle/>
          <a:p>
            <a:r>
              <a:rPr lang="en-US" sz="4000" dirty="0" err="1"/>
              <a:t>PMIx_Allocation_request</a:t>
            </a:r>
            <a:endParaRPr lang="en-US" sz="4000" dirty="0"/>
          </a:p>
          <a:p>
            <a:pPr lvl="1"/>
            <a:r>
              <a:rPr lang="en-US" sz="3200" dirty="0"/>
              <a:t>Request allocation of new resources</a:t>
            </a:r>
          </a:p>
          <a:p>
            <a:pPr lvl="1"/>
            <a:r>
              <a:rPr lang="en-US" sz="3200" dirty="0"/>
              <a:t>Extend current reservation on specified resources</a:t>
            </a:r>
          </a:p>
          <a:p>
            <a:pPr lvl="1"/>
            <a:r>
              <a:rPr lang="en-US" sz="3200" dirty="0"/>
              <a:t>Release current specified resources</a:t>
            </a:r>
          </a:p>
          <a:p>
            <a:pPr lvl="1"/>
            <a:r>
              <a:rPr lang="en-US" sz="3200" dirty="0"/>
              <a:t>“Lend” resources back, mark for return on request or after specified time</a:t>
            </a:r>
          </a:p>
          <a:p>
            <a:pPr lvl="2"/>
            <a:r>
              <a:rPr lang="en-US" sz="2800" dirty="0"/>
              <a:t>Return requested by passing PMIX_ALLOC_REAQUIRE directive</a:t>
            </a:r>
          </a:p>
          <a:p>
            <a:r>
              <a:rPr lang="en-US" sz="4000" dirty="0"/>
              <a:t>RM can notify of resource changes</a:t>
            </a:r>
          </a:p>
          <a:p>
            <a:pPr lvl="1"/>
            <a:r>
              <a:rPr lang="en-US" sz="3400" dirty="0"/>
              <a:t>Registration for event required</a:t>
            </a:r>
          </a:p>
        </p:txBody>
      </p:sp>
      <p:sp>
        <p:nvSpPr>
          <p:cNvPr id="3" name="Title 2">
            <a:extLst>
              <a:ext uri="{FF2B5EF4-FFF2-40B4-BE49-F238E27FC236}">
                <a16:creationId xmlns:a16="http://schemas.microsoft.com/office/drawing/2014/main" id="{3F06E4D3-3C33-374E-AE14-71A80B688278}"/>
              </a:ext>
            </a:extLst>
          </p:cNvPr>
          <p:cNvSpPr>
            <a:spLocks noGrp="1"/>
          </p:cNvSpPr>
          <p:nvPr>
            <p:ph type="title"/>
          </p:nvPr>
        </p:nvSpPr>
        <p:spPr/>
        <p:txBody>
          <a:bodyPr/>
          <a:lstStyle/>
          <a:p>
            <a:r>
              <a:rPr lang="en-US" dirty="0"/>
              <a:t>Allocation Management</a:t>
            </a:r>
          </a:p>
        </p:txBody>
      </p:sp>
      <p:sp>
        <p:nvSpPr>
          <p:cNvPr id="6" name="TextBox 5">
            <a:extLst>
              <a:ext uri="{FF2B5EF4-FFF2-40B4-BE49-F238E27FC236}">
                <a16:creationId xmlns:a16="http://schemas.microsoft.com/office/drawing/2014/main" id="{2B78F328-D93F-DC47-9F8E-0974AEE7012C}"/>
              </a:ext>
            </a:extLst>
          </p:cNvPr>
          <p:cNvSpPr txBox="1"/>
          <p:nvPr/>
        </p:nvSpPr>
        <p:spPr>
          <a:xfrm>
            <a:off x="7315200" y="2133603"/>
            <a:ext cx="3805850" cy="707886"/>
          </a:xfrm>
          <a:prstGeom prst="rect">
            <a:avLst/>
          </a:prstGeom>
          <a:noFill/>
        </p:spPr>
        <p:txBody>
          <a:bodyPr wrap="none" rtlCol="0">
            <a:spAutoFit/>
          </a:bodyPr>
          <a:lstStyle/>
          <a:p>
            <a:r>
              <a:rPr lang="en-US" sz="2000" dirty="0">
                <a:solidFill>
                  <a:srgbClr val="FF0000"/>
                </a:solidFill>
              </a:rPr>
              <a:t>pmix_alloc_directive_t directive,</a:t>
            </a:r>
          </a:p>
          <a:p>
            <a:r>
              <a:rPr lang="en-US" sz="2000" dirty="0">
                <a:solidFill>
                  <a:srgbClr val="FF0000"/>
                </a:solidFill>
              </a:rPr>
              <a:t>pmix_info_t *info, size_t ninfo</a:t>
            </a:r>
          </a:p>
        </p:txBody>
      </p:sp>
    </p:spTree>
    <p:extLst>
      <p:ext uri="{BB962C8B-B14F-4D97-AF65-F5344CB8AC3E}">
        <p14:creationId xmlns:p14="http://schemas.microsoft.com/office/powerpoint/2010/main" val="6276390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3B7A39-342D-534F-9FC8-C439ECCAF2ED}"/>
              </a:ext>
            </a:extLst>
          </p:cNvPr>
          <p:cNvSpPr>
            <a:spLocks noGrp="1"/>
          </p:cNvSpPr>
          <p:nvPr>
            <p:ph idx="1"/>
          </p:nvPr>
        </p:nvSpPr>
        <p:spPr/>
        <p:txBody>
          <a:bodyPr/>
          <a:lstStyle/>
          <a:p>
            <a:r>
              <a:rPr lang="en-US" sz="3200" dirty="0" err="1"/>
              <a:t>PMIx_Job_control</a:t>
            </a:r>
            <a:endParaRPr lang="en-US" sz="3200" dirty="0"/>
          </a:p>
          <a:p>
            <a:pPr lvl="1"/>
            <a:r>
              <a:rPr lang="en-US" sz="2400" dirty="0"/>
              <a:t>Include string ID with request</a:t>
            </a:r>
          </a:p>
          <a:p>
            <a:pPr lvl="2"/>
            <a:r>
              <a:rPr lang="en-US" sz="2000" dirty="0"/>
              <a:t>Allows later query for status, cancellation of request</a:t>
            </a:r>
          </a:p>
          <a:p>
            <a:pPr lvl="1"/>
            <a:r>
              <a:rPr lang="en-US" sz="2400" dirty="0"/>
              <a:t>Signal, kill, politely terminate</a:t>
            </a:r>
          </a:p>
          <a:p>
            <a:pPr lvl="1"/>
            <a:r>
              <a:rPr lang="en-US" sz="2400" dirty="0"/>
              <a:t>Direct targets to checkpoint</a:t>
            </a:r>
          </a:p>
          <a:p>
            <a:pPr lvl="2"/>
            <a:r>
              <a:rPr lang="en-US" sz="2000" dirty="0"/>
              <a:t>PMIx event, signal, etc</a:t>
            </a:r>
          </a:p>
          <a:p>
            <a:pPr lvl="1"/>
            <a:r>
              <a:rPr lang="en-US" sz="2400" dirty="0"/>
              <a:t>Provision specified nodes with indicated image</a:t>
            </a:r>
          </a:p>
          <a:p>
            <a:pPr lvl="1"/>
            <a:r>
              <a:rPr lang="en-US" sz="2400" dirty="0"/>
              <a:t>Register files and directories for cleanup after termination</a:t>
            </a:r>
          </a:p>
          <a:p>
            <a:pPr lvl="1"/>
            <a:r>
              <a:rPr lang="en-US" sz="2400" dirty="0"/>
              <a:t>Register willingness to be preempted</a:t>
            </a:r>
          </a:p>
          <a:p>
            <a:r>
              <a:rPr lang="en-US" sz="3200" dirty="0" err="1"/>
              <a:t>PMIx_Process_monitor</a:t>
            </a:r>
            <a:endParaRPr lang="en-US" sz="3200" dirty="0"/>
          </a:p>
          <a:p>
            <a:pPr lvl="1"/>
            <a:r>
              <a:rPr lang="en-US" sz="2400" dirty="0"/>
              <a:t>Monitor file changes(access, mod, size)</a:t>
            </a:r>
          </a:p>
          <a:p>
            <a:pPr lvl="1"/>
            <a:r>
              <a:rPr lang="en-US" sz="2400" dirty="0"/>
              <a:t>Heartbeat</a:t>
            </a:r>
          </a:p>
        </p:txBody>
      </p:sp>
      <p:sp>
        <p:nvSpPr>
          <p:cNvPr id="3" name="Title 2">
            <a:extLst>
              <a:ext uri="{FF2B5EF4-FFF2-40B4-BE49-F238E27FC236}">
                <a16:creationId xmlns:a16="http://schemas.microsoft.com/office/drawing/2014/main" id="{96B854AE-A172-4940-85D1-56A1D93E6A84}"/>
              </a:ext>
            </a:extLst>
          </p:cNvPr>
          <p:cNvSpPr>
            <a:spLocks noGrp="1"/>
          </p:cNvSpPr>
          <p:nvPr>
            <p:ph type="title"/>
          </p:nvPr>
        </p:nvSpPr>
        <p:spPr/>
        <p:txBody>
          <a:bodyPr/>
          <a:lstStyle/>
          <a:p>
            <a:r>
              <a:rPr lang="en-US" dirty="0"/>
              <a:t>Job Control &amp; Monitoring</a:t>
            </a:r>
          </a:p>
        </p:txBody>
      </p:sp>
    </p:spTree>
    <p:extLst>
      <p:ext uri="{BB962C8B-B14F-4D97-AF65-F5344CB8AC3E}">
        <p14:creationId xmlns:p14="http://schemas.microsoft.com/office/powerpoint/2010/main" val="16057044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18D924-0E51-344F-81CF-B60F9DD45DDB}"/>
              </a:ext>
            </a:extLst>
          </p:cNvPr>
          <p:cNvSpPr>
            <a:spLocks noGrp="1"/>
          </p:cNvSpPr>
          <p:nvPr>
            <p:ph idx="1"/>
          </p:nvPr>
        </p:nvSpPr>
        <p:spPr/>
        <p:txBody>
          <a:bodyPr/>
          <a:lstStyle/>
          <a:p>
            <a:r>
              <a:rPr lang="en-US" sz="3200" dirty="0" err="1"/>
              <a:t>PMIx_Resolve_nodes</a:t>
            </a:r>
            <a:endParaRPr lang="en-US" sz="3200" dirty="0"/>
          </a:p>
          <a:p>
            <a:pPr lvl="1"/>
            <a:r>
              <a:rPr lang="en-US" sz="2400" dirty="0"/>
              <a:t>Given nspace, return comma-delimited list of nodes hosting procs within it</a:t>
            </a:r>
          </a:p>
          <a:p>
            <a:r>
              <a:rPr lang="en-US" sz="3200" dirty="0" err="1"/>
              <a:t>PMIx_Resolve_peers</a:t>
            </a:r>
            <a:endParaRPr lang="en-US" sz="3200" dirty="0"/>
          </a:p>
          <a:p>
            <a:pPr lvl="1"/>
            <a:r>
              <a:rPr lang="en-US" sz="2400" dirty="0"/>
              <a:t>Given node, return array of procs within given nspace on it (NULL =&gt; all)</a:t>
            </a:r>
          </a:p>
          <a:p>
            <a:r>
              <a:rPr lang="en-US" sz="3200" dirty="0"/>
              <a:t>Query</a:t>
            </a:r>
          </a:p>
          <a:p>
            <a:pPr lvl="1"/>
            <a:r>
              <a:rPr lang="en-US" sz="2400" dirty="0"/>
              <a:t>Request supported APIs, attributes</a:t>
            </a:r>
          </a:p>
          <a:p>
            <a:pPr lvl="1"/>
            <a:r>
              <a:rPr lang="en-US" sz="2400" dirty="0"/>
              <a:t>Executing jobs, process tables, queue status</a:t>
            </a:r>
          </a:p>
          <a:p>
            <a:pPr lvl="1"/>
            <a:r>
              <a:rPr lang="en-US" sz="2400" dirty="0" err="1"/>
              <a:t>Psets</a:t>
            </a:r>
            <a:r>
              <a:rPr lang="en-US" sz="2400" dirty="0"/>
              <a:t>, groups, available resources</a:t>
            </a:r>
          </a:p>
          <a:p>
            <a:r>
              <a:rPr lang="en-US" sz="3200" dirty="0"/>
              <a:t>Log</a:t>
            </a:r>
          </a:p>
          <a:p>
            <a:pPr lvl="1"/>
            <a:r>
              <a:rPr lang="en-US" sz="2400" dirty="0"/>
              <a:t>Deliver provided message to one or more logging channels</a:t>
            </a:r>
          </a:p>
          <a:p>
            <a:pPr lvl="1"/>
            <a:r>
              <a:rPr lang="en-US" sz="2400" dirty="0"/>
              <a:t>Syslog (local, global), email, text, global data store, job record</a:t>
            </a:r>
          </a:p>
        </p:txBody>
      </p:sp>
      <p:sp>
        <p:nvSpPr>
          <p:cNvPr id="3" name="Title 2">
            <a:extLst>
              <a:ext uri="{FF2B5EF4-FFF2-40B4-BE49-F238E27FC236}">
                <a16:creationId xmlns:a16="http://schemas.microsoft.com/office/drawing/2014/main" id="{020D279A-BD86-CD4D-8C3F-46D0925921C8}"/>
              </a:ext>
            </a:extLst>
          </p:cNvPr>
          <p:cNvSpPr>
            <a:spLocks noGrp="1"/>
          </p:cNvSpPr>
          <p:nvPr>
            <p:ph type="title"/>
          </p:nvPr>
        </p:nvSpPr>
        <p:spPr/>
        <p:txBody>
          <a:bodyPr/>
          <a:lstStyle/>
          <a:p>
            <a:r>
              <a:rPr lang="en-US" dirty="0"/>
              <a:t>Information</a:t>
            </a:r>
          </a:p>
        </p:txBody>
      </p:sp>
    </p:spTree>
    <p:extLst>
      <p:ext uri="{BB962C8B-B14F-4D97-AF65-F5344CB8AC3E}">
        <p14:creationId xmlns:p14="http://schemas.microsoft.com/office/powerpoint/2010/main" val="30750656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945183-E8B0-1E45-9022-3AD1EC3F59CA}"/>
              </a:ext>
            </a:extLst>
          </p:cNvPr>
          <p:cNvSpPr>
            <a:spLocks noGrp="1"/>
          </p:cNvSpPr>
          <p:nvPr>
            <p:ph idx="1"/>
          </p:nvPr>
        </p:nvSpPr>
        <p:spPr/>
        <p:txBody>
          <a:bodyPr/>
          <a:lstStyle/>
          <a:p>
            <a:r>
              <a:rPr lang="en-US" dirty="0"/>
              <a:t>Get/validate credential</a:t>
            </a:r>
          </a:p>
          <a:p>
            <a:pPr lvl="1"/>
            <a:r>
              <a:rPr lang="en-US" dirty="0"/>
              <a:t>Some built-in support for credential services</a:t>
            </a:r>
          </a:p>
          <a:p>
            <a:pPr lvl="2"/>
            <a:r>
              <a:rPr lang="en-US" dirty="0"/>
              <a:t>Munge, Cray DRC</a:t>
            </a:r>
          </a:p>
          <a:p>
            <a:pPr lvl="1"/>
            <a:r>
              <a:rPr lang="en-US" dirty="0"/>
              <a:t>Others passed to host for servicing</a:t>
            </a:r>
          </a:p>
          <a:p>
            <a:r>
              <a:rPr lang="en-US" dirty="0"/>
              <a:t>Storage</a:t>
            </a:r>
          </a:p>
          <a:p>
            <a:pPr lvl="1"/>
            <a:r>
              <a:rPr lang="en-US" dirty="0"/>
              <a:t>Data movement, storage strategies, availability and location</a:t>
            </a:r>
          </a:p>
          <a:p>
            <a:pPr lvl="1"/>
            <a:endParaRPr lang="en-US" dirty="0"/>
          </a:p>
        </p:txBody>
      </p:sp>
      <p:sp>
        <p:nvSpPr>
          <p:cNvPr id="3" name="Title 2">
            <a:extLst>
              <a:ext uri="{FF2B5EF4-FFF2-40B4-BE49-F238E27FC236}">
                <a16:creationId xmlns:a16="http://schemas.microsoft.com/office/drawing/2014/main" id="{3FFF8A88-2251-A546-876D-51BDA86D4CF3}"/>
              </a:ext>
            </a:extLst>
          </p:cNvPr>
          <p:cNvSpPr>
            <a:spLocks noGrp="1"/>
          </p:cNvSpPr>
          <p:nvPr>
            <p:ph type="title"/>
          </p:nvPr>
        </p:nvSpPr>
        <p:spPr/>
        <p:txBody>
          <a:bodyPr/>
          <a:lstStyle/>
          <a:p>
            <a:r>
              <a:rPr lang="en-US" dirty="0"/>
              <a:t>Security &amp; Storage</a:t>
            </a:r>
          </a:p>
        </p:txBody>
      </p:sp>
    </p:spTree>
    <p:extLst>
      <p:ext uri="{BB962C8B-B14F-4D97-AF65-F5344CB8AC3E}">
        <p14:creationId xmlns:p14="http://schemas.microsoft.com/office/powerpoint/2010/main" val="24593360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468C43-C59D-3143-9A89-9B8405834B68}"/>
              </a:ext>
            </a:extLst>
          </p:cNvPr>
          <p:cNvSpPr>
            <a:spLocks noGrp="1"/>
          </p:cNvSpPr>
          <p:nvPr>
            <p:ph idx="1"/>
          </p:nvPr>
        </p:nvSpPr>
        <p:spPr/>
        <p:txBody>
          <a:bodyPr/>
          <a:lstStyle/>
          <a:p>
            <a:r>
              <a:rPr lang="en-US" dirty="0"/>
              <a:t>Day 1: Server &amp; Scheduler</a:t>
            </a:r>
          </a:p>
          <a:p>
            <a:pPr lvl="1"/>
            <a:r>
              <a:rPr lang="en-US" dirty="0"/>
              <a:t>Overview of PMIx</a:t>
            </a:r>
          </a:p>
          <a:p>
            <a:pPr lvl="1"/>
            <a:r>
              <a:rPr lang="en-US" dirty="0"/>
              <a:t>Detailed look at Launch</a:t>
            </a:r>
          </a:p>
          <a:p>
            <a:r>
              <a:rPr lang="en-US" dirty="0">
                <a:solidFill>
                  <a:srgbClr val="FF0000"/>
                </a:solidFill>
              </a:rPr>
              <a:t>Day 2: Client, Tools, &amp; Events – Oh My!</a:t>
            </a:r>
          </a:p>
          <a:p>
            <a:pPr lvl="1"/>
            <a:r>
              <a:rPr lang="en-US" dirty="0">
                <a:solidFill>
                  <a:schemeClr val="bg2"/>
                </a:solidFill>
              </a:rPr>
              <a:t>Event notification</a:t>
            </a:r>
          </a:p>
          <a:p>
            <a:pPr lvl="1"/>
            <a:r>
              <a:rPr lang="en-US" dirty="0"/>
              <a:t>PMIx Client functions</a:t>
            </a:r>
          </a:p>
          <a:p>
            <a:pPr lvl="1"/>
            <a:r>
              <a:rPr lang="en-US" dirty="0">
                <a:solidFill>
                  <a:srgbClr val="FF0000"/>
                </a:solidFill>
              </a:rPr>
              <a:t>PMIx Tool support</a:t>
            </a:r>
          </a:p>
          <a:p>
            <a:pPr lvl="1"/>
            <a:endParaRPr lang="en-US" dirty="0"/>
          </a:p>
        </p:txBody>
      </p:sp>
      <p:sp>
        <p:nvSpPr>
          <p:cNvPr id="3" name="Title 2">
            <a:extLst>
              <a:ext uri="{FF2B5EF4-FFF2-40B4-BE49-F238E27FC236}">
                <a16:creationId xmlns:a16="http://schemas.microsoft.com/office/drawing/2014/main" id="{6743E28C-3836-B641-9161-DF473331CD44}"/>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42808092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 Support Examples</a:t>
            </a:r>
          </a:p>
        </p:txBody>
      </p:sp>
      <p:sp>
        <p:nvSpPr>
          <p:cNvPr id="3" name="Content Placeholder 2"/>
          <p:cNvSpPr>
            <a:spLocks noGrp="1"/>
          </p:cNvSpPr>
          <p:nvPr>
            <p:ph sz="half" idx="1"/>
          </p:nvPr>
        </p:nvSpPr>
        <p:spPr/>
        <p:txBody>
          <a:bodyPr/>
          <a:lstStyle/>
          <a:p>
            <a:r>
              <a:rPr lang="en-US" sz="3200" dirty="0"/>
              <a:t>Query</a:t>
            </a:r>
          </a:p>
          <a:p>
            <a:pPr lvl="1"/>
            <a:r>
              <a:rPr lang="en-US" sz="2800" dirty="0"/>
              <a:t>Network topology</a:t>
            </a:r>
          </a:p>
          <a:p>
            <a:pPr lvl="2"/>
            <a:r>
              <a:rPr lang="en-US" sz="2000" dirty="0"/>
              <a:t>Array of proc network-relative locations</a:t>
            </a:r>
          </a:p>
          <a:p>
            <a:pPr lvl="2"/>
            <a:r>
              <a:rPr lang="en-US" sz="2000" dirty="0"/>
              <a:t>Overall topology (e.g., “dragonfly”)</a:t>
            </a:r>
          </a:p>
          <a:p>
            <a:pPr lvl="1"/>
            <a:r>
              <a:rPr lang="en-US" sz="2800" dirty="0"/>
              <a:t>Running jobs</a:t>
            </a:r>
          </a:p>
          <a:p>
            <a:pPr lvl="2"/>
            <a:r>
              <a:rPr lang="en-US" sz="2000" dirty="0"/>
              <a:t>Currently executing job namespaces</a:t>
            </a:r>
          </a:p>
          <a:p>
            <a:pPr lvl="2"/>
            <a:r>
              <a:rPr lang="en-US" sz="2000" dirty="0"/>
              <a:t>Array of proc location, status, PID</a:t>
            </a:r>
          </a:p>
          <a:p>
            <a:pPr lvl="1"/>
            <a:r>
              <a:rPr lang="en-US" sz="2800" dirty="0"/>
              <a:t>Resources</a:t>
            </a:r>
          </a:p>
          <a:p>
            <a:pPr lvl="2"/>
            <a:r>
              <a:rPr lang="en-US" sz="2000" dirty="0"/>
              <a:t>Available system resources</a:t>
            </a:r>
          </a:p>
          <a:p>
            <a:pPr lvl="2"/>
            <a:r>
              <a:rPr lang="en-US" sz="2000" dirty="0"/>
              <a:t>Array of proc location, resource utilization (ala “top”)</a:t>
            </a:r>
          </a:p>
          <a:p>
            <a:pPr lvl="1"/>
            <a:r>
              <a:rPr lang="en-US" sz="2800" dirty="0"/>
              <a:t>Queue status</a:t>
            </a:r>
          </a:p>
          <a:p>
            <a:pPr lvl="2"/>
            <a:r>
              <a:rPr lang="en-US" sz="2000" dirty="0"/>
              <a:t>Current scheduler queue backlog</a:t>
            </a:r>
          </a:p>
        </p:txBody>
      </p:sp>
      <p:sp>
        <p:nvSpPr>
          <p:cNvPr id="7" name="Content Placeholder 6">
            <a:extLst>
              <a:ext uri="{FF2B5EF4-FFF2-40B4-BE49-F238E27FC236}">
                <a16:creationId xmlns:a16="http://schemas.microsoft.com/office/drawing/2014/main" id="{653B1C02-A407-0848-BEC7-CF0E1FFCE915}"/>
              </a:ext>
            </a:extLst>
          </p:cNvPr>
          <p:cNvSpPr>
            <a:spLocks noGrp="1"/>
          </p:cNvSpPr>
          <p:nvPr>
            <p:ph sz="half" idx="2"/>
          </p:nvPr>
        </p:nvSpPr>
        <p:spPr/>
        <p:txBody>
          <a:bodyPr/>
          <a:lstStyle/>
          <a:p>
            <a:r>
              <a:rPr lang="en-US" sz="3200" dirty="0"/>
              <a:t>Event injection</a:t>
            </a:r>
          </a:p>
          <a:p>
            <a:pPr lvl="1"/>
            <a:r>
              <a:rPr lang="en-US" sz="2800" dirty="0"/>
              <a:t>Async directives to running jobs</a:t>
            </a:r>
          </a:p>
          <a:p>
            <a:r>
              <a:rPr lang="en-US" sz="3200" dirty="0"/>
              <a:t>Storage directives</a:t>
            </a:r>
          </a:p>
          <a:p>
            <a:pPr lvl="1"/>
            <a:r>
              <a:rPr lang="en-US" sz="2800" dirty="0"/>
              <a:t>Move/delete files between storage locations</a:t>
            </a:r>
          </a:p>
          <a:p>
            <a:r>
              <a:rPr lang="en-US" sz="3200" dirty="0"/>
              <a:t>Job submission</a:t>
            </a:r>
          </a:p>
          <a:p>
            <a:r>
              <a:rPr lang="en-US" sz="3200" dirty="0"/>
              <a:t>Debuggers</a:t>
            </a:r>
          </a:p>
          <a:p>
            <a:pPr lvl="1"/>
            <a:r>
              <a:rPr lang="en-US" sz="2800" dirty="0"/>
              <a:t>Portable attach, query mechanism</a:t>
            </a:r>
          </a:p>
        </p:txBody>
      </p:sp>
    </p:spTree>
    <p:extLst>
      <p:ext uri="{BB962C8B-B14F-4D97-AF65-F5344CB8AC3E}">
        <p14:creationId xmlns:p14="http://schemas.microsoft.com/office/powerpoint/2010/main" val="21626602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E2DB91B-F9B4-F54E-AB18-E346D80EE078}"/>
              </a:ext>
            </a:extLst>
          </p:cNvPr>
          <p:cNvSpPr>
            <a:spLocks noGrp="1"/>
          </p:cNvSpPr>
          <p:nvPr>
            <p:ph idx="1"/>
          </p:nvPr>
        </p:nvSpPr>
        <p:spPr/>
        <p:txBody>
          <a:bodyPr/>
          <a:lstStyle/>
          <a:p>
            <a:r>
              <a:rPr lang="en-US" sz="3600" dirty="0"/>
              <a:t>Two types</a:t>
            </a:r>
          </a:p>
          <a:p>
            <a:pPr lvl="1"/>
            <a:r>
              <a:rPr lang="en-US" sz="2800" dirty="0"/>
              <a:t>Client</a:t>
            </a:r>
          </a:p>
          <a:p>
            <a:pPr lvl="2"/>
            <a:r>
              <a:rPr lang="en-US" sz="2400" dirty="0"/>
              <a:t>Launched by a PMIx server – has identifier</a:t>
            </a:r>
          </a:p>
          <a:p>
            <a:pPr lvl="1"/>
            <a:r>
              <a:rPr lang="en-US" sz="2800" dirty="0"/>
              <a:t>Launcher</a:t>
            </a:r>
          </a:p>
          <a:p>
            <a:pPr lvl="2"/>
            <a:r>
              <a:rPr lang="en-US" sz="2400" dirty="0"/>
              <a:t>Will be spawning processes – e.g., “mpiexec”</a:t>
            </a:r>
          </a:p>
          <a:p>
            <a:pPr lvl="2"/>
            <a:r>
              <a:rPr lang="en-US" sz="2400" dirty="0"/>
              <a:t>May or may not also be client</a:t>
            </a:r>
          </a:p>
          <a:p>
            <a:r>
              <a:rPr lang="en-US" sz="3600" dirty="0"/>
              <a:t>Servers must “opt in” for tool connection support</a:t>
            </a:r>
          </a:p>
          <a:p>
            <a:pPr lvl="1"/>
            <a:r>
              <a:rPr lang="en-US" sz="2800" dirty="0"/>
              <a:t>PMIX_SERVER_TOOL_SUPPORT – allow support</a:t>
            </a:r>
          </a:p>
          <a:p>
            <a:pPr lvl="1"/>
            <a:r>
              <a:rPr lang="en-US" sz="2800" dirty="0"/>
              <a:t>PMIX_SERVER_REMOTE_CONNECTIONS – allow remote connections</a:t>
            </a:r>
          </a:p>
          <a:p>
            <a:pPr lvl="1"/>
            <a:r>
              <a:rPr lang="en-US" sz="2800" dirty="0"/>
              <a:t>PMIX_SERVER_SYSTEM_SUPPORT - system server (max one/node)</a:t>
            </a:r>
          </a:p>
          <a:p>
            <a:pPr lvl="1"/>
            <a:r>
              <a:rPr lang="en-US" sz="2800" dirty="0"/>
              <a:t>Job-specific server (default)</a:t>
            </a:r>
          </a:p>
        </p:txBody>
      </p:sp>
      <p:sp>
        <p:nvSpPr>
          <p:cNvPr id="5" name="Title 4">
            <a:extLst>
              <a:ext uri="{FF2B5EF4-FFF2-40B4-BE49-F238E27FC236}">
                <a16:creationId xmlns:a16="http://schemas.microsoft.com/office/drawing/2014/main" id="{E04B3E12-EABC-444F-9BFE-1D37A6FD4F86}"/>
              </a:ext>
            </a:extLst>
          </p:cNvPr>
          <p:cNvSpPr>
            <a:spLocks noGrp="1"/>
          </p:cNvSpPr>
          <p:nvPr>
            <p:ph type="title"/>
          </p:nvPr>
        </p:nvSpPr>
        <p:spPr/>
        <p:txBody>
          <a:bodyPr/>
          <a:lstStyle/>
          <a:p>
            <a:r>
              <a:rPr lang="en-US" dirty="0"/>
              <a:t>Tool Basics</a:t>
            </a:r>
          </a:p>
        </p:txBody>
      </p:sp>
    </p:spTree>
    <p:extLst>
      <p:ext uri="{BB962C8B-B14F-4D97-AF65-F5344CB8AC3E}">
        <p14:creationId xmlns:p14="http://schemas.microsoft.com/office/powerpoint/2010/main" val="7022487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A348E5-3CDC-D046-AE84-CEC78BDBDD95}"/>
              </a:ext>
            </a:extLst>
          </p:cNvPr>
          <p:cNvSpPr>
            <a:spLocks noGrp="1"/>
          </p:cNvSpPr>
          <p:nvPr>
            <p:ph type="title"/>
          </p:nvPr>
        </p:nvSpPr>
        <p:spPr/>
        <p:txBody>
          <a:bodyPr/>
          <a:lstStyle/>
          <a:p>
            <a:r>
              <a:rPr lang="en-US" dirty="0"/>
              <a:t>Tool Connections</a:t>
            </a:r>
          </a:p>
        </p:txBody>
      </p:sp>
      <p:sp>
        <p:nvSpPr>
          <p:cNvPr id="4" name="Rectangle 3">
            <a:extLst>
              <a:ext uri="{FF2B5EF4-FFF2-40B4-BE49-F238E27FC236}">
                <a16:creationId xmlns:a16="http://schemas.microsoft.com/office/drawing/2014/main" id="{2C2955A5-E7A5-5944-8369-753CE60A225D}"/>
              </a:ext>
            </a:extLst>
          </p:cNvPr>
          <p:cNvSpPr/>
          <p:nvPr/>
        </p:nvSpPr>
        <p:spPr bwMode="auto">
          <a:xfrm>
            <a:off x="3742544" y="3486820"/>
            <a:ext cx="3887450" cy="1097280"/>
          </a:xfrm>
          <a:prstGeom prst="rect">
            <a:avLst/>
          </a:prstGeom>
          <a:solidFill>
            <a:srgbClr val="FFEBCD"/>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5" name="Hexagon 4">
            <a:extLst>
              <a:ext uri="{FF2B5EF4-FFF2-40B4-BE49-F238E27FC236}">
                <a16:creationId xmlns:a16="http://schemas.microsoft.com/office/drawing/2014/main" id="{A278C765-DDC3-1B45-806A-837B6E60F0DD}"/>
              </a:ext>
            </a:extLst>
          </p:cNvPr>
          <p:cNvSpPr/>
          <p:nvPr/>
        </p:nvSpPr>
        <p:spPr bwMode="auto">
          <a:xfrm>
            <a:off x="4149772" y="3642543"/>
            <a:ext cx="2194560" cy="822962"/>
          </a:xfrm>
          <a:prstGeom prst="hexagon">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algn="ctr" defTabSz="1097253"/>
            <a:endParaRPr lang="en-US" sz="2162" dirty="0">
              <a:solidFill>
                <a:schemeClr val="bg1"/>
              </a:solidFill>
              <a:latin typeface="Arial" pitchFamily="-65" charset="0"/>
              <a:ea typeface="ＭＳ Ｐゴシック" pitchFamily="-65" charset="-128"/>
              <a:cs typeface="ＭＳ Ｐゴシック" pitchFamily="-65" charset="-128"/>
            </a:endParaRPr>
          </a:p>
        </p:txBody>
      </p:sp>
      <p:sp>
        <p:nvSpPr>
          <p:cNvPr id="6" name="Rectangle 5">
            <a:extLst>
              <a:ext uri="{FF2B5EF4-FFF2-40B4-BE49-F238E27FC236}">
                <a16:creationId xmlns:a16="http://schemas.microsoft.com/office/drawing/2014/main" id="{D80AF56C-197B-924A-931C-8FB99AD8BBE7}"/>
              </a:ext>
            </a:extLst>
          </p:cNvPr>
          <p:cNvSpPr/>
          <p:nvPr/>
        </p:nvSpPr>
        <p:spPr bwMode="auto">
          <a:xfrm>
            <a:off x="10002182" y="5084960"/>
            <a:ext cx="1371602" cy="66145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algn="ctr" defTabSz="1097253"/>
            <a:endParaRPr lang="en-US" sz="2162" dirty="0">
              <a:solidFill>
                <a:schemeClr val="bg1"/>
              </a:solidFill>
              <a:latin typeface="Arial" pitchFamily="-65" charset="0"/>
              <a:ea typeface="ＭＳ Ｐゴシック" pitchFamily="-65" charset="-128"/>
              <a:cs typeface="ＭＳ Ｐゴシック" pitchFamily="-65" charset="-128"/>
            </a:endParaRPr>
          </a:p>
        </p:txBody>
      </p:sp>
      <p:sp>
        <p:nvSpPr>
          <p:cNvPr id="7" name="Oval 6">
            <a:extLst>
              <a:ext uri="{FF2B5EF4-FFF2-40B4-BE49-F238E27FC236}">
                <a16:creationId xmlns:a16="http://schemas.microsoft.com/office/drawing/2014/main" id="{E472ECF7-4A80-AA4A-9221-A2F3A5B11DAE}"/>
              </a:ext>
            </a:extLst>
          </p:cNvPr>
          <p:cNvSpPr/>
          <p:nvPr/>
        </p:nvSpPr>
        <p:spPr bwMode="auto">
          <a:xfrm>
            <a:off x="10093625" y="6112173"/>
            <a:ext cx="457202" cy="457202"/>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8" name="Oval 7">
            <a:extLst>
              <a:ext uri="{FF2B5EF4-FFF2-40B4-BE49-F238E27FC236}">
                <a16:creationId xmlns:a16="http://schemas.microsoft.com/office/drawing/2014/main" id="{5654F975-8982-6C4A-8C16-4B3095FC4DDF}"/>
              </a:ext>
            </a:extLst>
          </p:cNvPr>
          <p:cNvSpPr/>
          <p:nvPr/>
        </p:nvSpPr>
        <p:spPr bwMode="auto">
          <a:xfrm>
            <a:off x="10733704" y="6112173"/>
            <a:ext cx="457202" cy="457202"/>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cxnSp>
        <p:nvCxnSpPr>
          <p:cNvPr id="9" name="Straight Connector 8">
            <a:extLst>
              <a:ext uri="{FF2B5EF4-FFF2-40B4-BE49-F238E27FC236}">
                <a16:creationId xmlns:a16="http://schemas.microsoft.com/office/drawing/2014/main" id="{B2ECB51C-F9BA-E546-8FC4-24FF29F12E13}"/>
              </a:ext>
            </a:extLst>
          </p:cNvPr>
          <p:cNvCxnSpPr>
            <a:cxnSpLocks/>
            <a:stCxn id="6" idx="2"/>
            <a:endCxn id="7" idx="0"/>
          </p:cNvCxnSpPr>
          <p:nvPr/>
        </p:nvCxnSpPr>
        <p:spPr bwMode="auto">
          <a:xfrm flipH="1">
            <a:off x="10322226" y="5746416"/>
            <a:ext cx="365757" cy="36575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18EFBCB6-4E98-DE4F-BBBF-351336BA5FF2}"/>
              </a:ext>
            </a:extLst>
          </p:cNvPr>
          <p:cNvCxnSpPr>
            <a:cxnSpLocks/>
            <a:stCxn id="6" idx="2"/>
            <a:endCxn id="8" idx="0"/>
          </p:cNvCxnSpPr>
          <p:nvPr/>
        </p:nvCxnSpPr>
        <p:spPr bwMode="auto">
          <a:xfrm>
            <a:off x="10687983" y="5746416"/>
            <a:ext cx="274322" cy="365757"/>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1" name="Picture 10">
            <a:extLst>
              <a:ext uri="{FF2B5EF4-FFF2-40B4-BE49-F238E27FC236}">
                <a16:creationId xmlns:a16="http://schemas.microsoft.com/office/drawing/2014/main" id="{A9004726-B505-ED40-AED8-68EFA4791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95406" y="6007403"/>
            <a:ext cx="2467630" cy="1527810"/>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 name="Rounded Rectangle 11">
            <a:extLst>
              <a:ext uri="{FF2B5EF4-FFF2-40B4-BE49-F238E27FC236}">
                <a16:creationId xmlns:a16="http://schemas.microsoft.com/office/drawing/2014/main" id="{4D10A53B-99C7-944C-8BC5-102617D7502D}"/>
              </a:ext>
            </a:extLst>
          </p:cNvPr>
          <p:cNvSpPr/>
          <p:nvPr/>
        </p:nvSpPr>
        <p:spPr bwMode="auto">
          <a:xfrm>
            <a:off x="3334436" y="5852162"/>
            <a:ext cx="822962" cy="54864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r>
              <a:rPr lang="en-US" sz="2162" dirty="0">
                <a:solidFill>
                  <a:schemeClr val="bg1"/>
                </a:solidFill>
                <a:latin typeface="Arial" pitchFamily="-65" charset="0"/>
                <a:ea typeface="ＭＳ Ｐゴシック" pitchFamily="-65" charset="-128"/>
                <a:cs typeface="ＭＳ Ｐゴシック" pitchFamily="-65" charset="-128"/>
              </a:rPr>
              <a:t>Tool</a:t>
            </a:r>
          </a:p>
        </p:txBody>
      </p:sp>
      <p:cxnSp>
        <p:nvCxnSpPr>
          <p:cNvPr id="13" name="Straight Arrow Connector 12">
            <a:extLst>
              <a:ext uri="{FF2B5EF4-FFF2-40B4-BE49-F238E27FC236}">
                <a16:creationId xmlns:a16="http://schemas.microsoft.com/office/drawing/2014/main" id="{E5B8A23C-A514-3A40-A2E6-6F71AD7C38CC}"/>
              </a:ext>
            </a:extLst>
          </p:cNvPr>
          <p:cNvCxnSpPr>
            <a:cxnSpLocks/>
            <a:stCxn id="12" idx="3"/>
          </p:cNvCxnSpPr>
          <p:nvPr/>
        </p:nvCxnSpPr>
        <p:spPr bwMode="auto">
          <a:xfrm flipV="1">
            <a:off x="4157398" y="4465505"/>
            <a:ext cx="1173294" cy="1660977"/>
          </a:xfrm>
          <a:prstGeom prst="straightConnector1">
            <a:avLst/>
          </a:prstGeom>
          <a:solidFill>
            <a:schemeClr val="accent1"/>
          </a:solidFill>
          <a:ln w="28575" cap="flat" cmpd="sng" algn="ctr">
            <a:solidFill>
              <a:schemeClr val="accent1"/>
            </a:solidFill>
            <a:prstDash val="dash"/>
            <a:round/>
            <a:headEnd type="none" w="med" len="med"/>
            <a:tailEnd type="triangle"/>
          </a:ln>
          <a:effectLst/>
        </p:spPr>
      </p:cxnSp>
      <p:cxnSp>
        <p:nvCxnSpPr>
          <p:cNvPr id="15" name="Straight Connector 14">
            <a:extLst>
              <a:ext uri="{FF2B5EF4-FFF2-40B4-BE49-F238E27FC236}">
                <a16:creationId xmlns:a16="http://schemas.microsoft.com/office/drawing/2014/main" id="{ABA132BC-B2EC-4046-B8D4-6EAA3EAFA891}"/>
              </a:ext>
            </a:extLst>
          </p:cNvPr>
          <p:cNvCxnSpPr/>
          <p:nvPr/>
        </p:nvCxnSpPr>
        <p:spPr bwMode="auto">
          <a:xfrm flipV="1">
            <a:off x="3050246" y="6400802"/>
            <a:ext cx="284186" cy="187622"/>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6" name="TextBox 15">
            <a:extLst>
              <a:ext uri="{FF2B5EF4-FFF2-40B4-BE49-F238E27FC236}">
                <a16:creationId xmlns:a16="http://schemas.microsoft.com/office/drawing/2014/main" id="{C4FFC219-31AE-5245-9CF9-B6596F2C9C1B}"/>
              </a:ext>
            </a:extLst>
          </p:cNvPr>
          <p:cNvSpPr txBox="1"/>
          <p:nvPr/>
        </p:nvSpPr>
        <p:spPr>
          <a:xfrm>
            <a:off x="6644855" y="3777023"/>
            <a:ext cx="998991" cy="720518"/>
          </a:xfrm>
          <a:prstGeom prst="rect">
            <a:avLst/>
          </a:prstGeom>
          <a:noFill/>
        </p:spPr>
        <p:txBody>
          <a:bodyPr wrap="none" rtlCol="0">
            <a:spAutoFit/>
          </a:bodyPr>
          <a:lstStyle/>
          <a:p>
            <a:r>
              <a:rPr lang="en-US" sz="4082" dirty="0"/>
              <a:t>RM</a:t>
            </a:r>
          </a:p>
        </p:txBody>
      </p:sp>
      <p:sp>
        <p:nvSpPr>
          <p:cNvPr id="17" name="Rectangle 16">
            <a:extLst>
              <a:ext uri="{FF2B5EF4-FFF2-40B4-BE49-F238E27FC236}">
                <a16:creationId xmlns:a16="http://schemas.microsoft.com/office/drawing/2014/main" id="{668344DF-6E80-AA42-B976-D3224A49C0CF}"/>
              </a:ext>
            </a:extLst>
          </p:cNvPr>
          <p:cNvSpPr/>
          <p:nvPr/>
        </p:nvSpPr>
        <p:spPr bwMode="auto">
          <a:xfrm>
            <a:off x="10002187" y="5375915"/>
            <a:ext cx="320040" cy="370501"/>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algn="ctr" defTabSz="1097253"/>
            <a:r>
              <a:rPr lang="en-US" sz="2162" dirty="0">
                <a:solidFill>
                  <a:schemeClr val="bg1"/>
                </a:solidFill>
                <a:latin typeface="Arial" pitchFamily="-65" charset="0"/>
                <a:ea typeface="ＭＳ Ｐゴシック" pitchFamily="-65" charset="-128"/>
                <a:cs typeface="ＭＳ Ｐゴシック" pitchFamily="-65" charset="-128"/>
              </a:rPr>
              <a:t>P</a:t>
            </a:r>
          </a:p>
        </p:txBody>
      </p:sp>
      <p:sp>
        <p:nvSpPr>
          <p:cNvPr id="18" name="Rounded Rectangle 17">
            <a:extLst>
              <a:ext uri="{FF2B5EF4-FFF2-40B4-BE49-F238E27FC236}">
                <a16:creationId xmlns:a16="http://schemas.microsoft.com/office/drawing/2014/main" id="{C782102A-E980-ED45-9270-787F0DB2C993}"/>
              </a:ext>
            </a:extLst>
          </p:cNvPr>
          <p:cNvSpPr/>
          <p:nvPr/>
        </p:nvSpPr>
        <p:spPr bwMode="auto">
          <a:xfrm>
            <a:off x="3050246" y="2698230"/>
            <a:ext cx="4729649" cy="4068331"/>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9" name="TextBox 18">
            <a:extLst>
              <a:ext uri="{FF2B5EF4-FFF2-40B4-BE49-F238E27FC236}">
                <a16:creationId xmlns:a16="http://schemas.microsoft.com/office/drawing/2014/main" id="{C558D2F8-C1CD-6B4F-A337-7DF0D814FC95}"/>
              </a:ext>
            </a:extLst>
          </p:cNvPr>
          <p:cNvSpPr txBox="1"/>
          <p:nvPr/>
        </p:nvSpPr>
        <p:spPr>
          <a:xfrm>
            <a:off x="4731390" y="2784749"/>
            <a:ext cx="1612942" cy="615553"/>
          </a:xfrm>
          <a:prstGeom prst="rect">
            <a:avLst/>
          </a:prstGeom>
          <a:noFill/>
        </p:spPr>
        <p:txBody>
          <a:bodyPr wrap="none" rtlCol="0">
            <a:spAutoFit/>
          </a:bodyPr>
          <a:lstStyle/>
          <a:p>
            <a:r>
              <a:rPr lang="en-US" dirty="0"/>
              <a:t>Node A</a:t>
            </a:r>
          </a:p>
        </p:txBody>
      </p:sp>
      <p:sp>
        <p:nvSpPr>
          <p:cNvPr id="20" name="Rectangle 19">
            <a:extLst>
              <a:ext uri="{FF2B5EF4-FFF2-40B4-BE49-F238E27FC236}">
                <a16:creationId xmlns:a16="http://schemas.microsoft.com/office/drawing/2014/main" id="{9DEB67AD-8813-5E49-B54B-24A4700AF987}"/>
              </a:ext>
            </a:extLst>
          </p:cNvPr>
          <p:cNvSpPr/>
          <p:nvPr/>
        </p:nvSpPr>
        <p:spPr bwMode="auto">
          <a:xfrm>
            <a:off x="9699137" y="3486820"/>
            <a:ext cx="3887450" cy="1097280"/>
          </a:xfrm>
          <a:prstGeom prst="rect">
            <a:avLst/>
          </a:prstGeom>
          <a:solidFill>
            <a:srgbClr val="FFEBCD"/>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defTabSz="1097253"/>
            <a:endParaRPr lang="en-US" sz="2880" dirty="0">
              <a:latin typeface="Arial" pitchFamily="-65" charset="0"/>
              <a:ea typeface="ＭＳ Ｐゴシック" pitchFamily="-65" charset="-128"/>
              <a:cs typeface="ＭＳ Ｐゴシック" pitchFamily="-65" charset="-128"/>
            </a:endParaRPr>
          </a:p>
        </p:txBody>
      </p:sp>
      <p:sp>
        <p:nvSpPr>
          <p:cNvPr id="21" name="Hexagon 20">
            <a:extLst>
              <a:ext uri="{FF2B5EF4-FFF2-40B4-BE49-F238E27FC236}">
                <a16:creationId xmlns:a16="http://schemas.microsoft.com/office/drawing/2014/main" id="{3D7A488B-85DB-A043-B837-5AED5DCDA488}"/>
              </a:ext>
            </a:extLst>
          </p:cNvPr>
          <p:cNvSpPr/>
          <p:nvPr/>
        </p:nvSpPr>
        <p:spPr bwMode="auto">
          <a:xfrm>
            <a:off x="10106365" y="3642543"/>
            <a:ext cx="2194560" cy="822962"/>
          </a:xfrm>
          <a:prstGeom prst="hexagon">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09728" tIns="54866" rIns="109728" bIns="54866" numCol="1" rtlCol="0" anchor="t" anchorCtr="0" compatLnSpc="1">
            <a:prstTxWarp prst="textNoShape">
              <a:avLst/>
            </a:prstTxWarp>
          </a:bodyPr>
          <a:lstStyle/>
          <a:p>
            <a:pPr algn="ctr" defTabSz="1097253"/>
            <a:endParaRPr lang="en-US" sz="2162" dirty="0">
              <a:solidFill>
                <a:schemeClr val="bg1"/>
              </a:solidFill>
              <a:latin typeface="Arial" pitchFamily="-65" charset="0"/>
              <a:ea typeface="ＭＳ Ｐゴシック" pitchFamily="-65" charset="-128"/>
              <a:cs typeface="ＭＳ Ｐゴシック" pitchFamily="-65" charset="-128"/>
            </a:endParaRPr>
          </a:p>
        </p:txBody>
      </p:sp>
      <p:sp>
        <p:nvSpPr>
          <p:cNvPr id="23" name="TextBox 22">
            <a:extLst>
              <a:ext uri="{FF2B5EF4-FFF2-40B4-BE49-F238E27FC236}">
                <a16:creationId xmlns:a16="http://schemas.microsoft.com/office/drawing/2014/main" id="{E2D6F258-92A8-0647-9544-DB0EA6968866}"/>
              </a:ext>
            </a:extLst>
          </p:cNvPr>
          <p:cNvSpPr txBox="1"/>
          <p:nvPr/>
        </p:nvSpPr>
        <p:spPr>
          <a:xfrm>
            <a:off x="12601448" y="3777023"/>
            <a:ext cx="998991" cy="720518"/>
          </a:xfrm>
          <a:prstGeom prst="rect">
            <a:avLst/>
          </a:prstGeom>
          <a:noFill/>
        </p:spPr>
        <p:txBody>
          <a:bodyPr wrap="none" rtlCol="0">
            <a:spAutoFit/>
          </a:bodyPr>
          <a:lstStyle/>
          <a:p>
            <a:r>
              <a:rPr lang="en-US" sz="4082" dirty="0"/>
              <a:t>RM</a:t>
            </a:r>
          </a:p>
        </p:txBody>
      </p:sp>
      <p:sp>
        <p:nvSpPr>
          <p:cNvPr id="24" name="Rounded Rectangle 23">
            <a:extLst>
              <a:ext uri="{FF2B5EF4-FFF2-40B4-BE49-F238E27FC236}">
                <a16:creationId xmlns:a16="http://schemas.microsoft.com/office/drawing/2014/main" id="{CB645C13-CD4C-944C-BAA9-D8783A7039C3}"/>
              </a:ext>
            </a:extLst>
          </p:cNvPr>
          <p:cNvSpPr/>
          <p:nvPr/>
        </p:nvSpPr>
        <p:spPr bwMode="auto">
          <a:xfrm>
            <a:off x="9006839" y="2698230"/>
            <a:ext cx="4729649" cy="4068331"/>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5" name="TextBox 24">
            <a:extLst>
              <a:ext uri="{FF2B5EF4-FFF2-40B4-BE49-F238E27FC236}">
                <a16:creationId xmlns:a16="http://schemas.microsoft.com/office/drawing/2014/main" id="{E33F2EFE-5F41-6A47-BE17-941EBEE8C82D}"/>
              </a:ext>
            </a:extLst>
          </p:cNvPr>
          <p:cNvSpPr txBox="1"/>
          <p:nvPr/>
        </p:nvSpPr>
        <p:spPr>
          <a:xfrm>
            <a:off x="10687983" y="2784749"/>
            <a:ext cx="1636987" cy="615553"/>
          </a:xfrm>
          <a:prstGeom prst="rect">
            <a:avLst/>
          </a:prstGeom>
          <a:noFill/>
        </p:spPr>
        <p:txBody>
          <a:bodyPr wrap="none" rtlCol="0">
            <a:spAutoFit/>
          </a:bodyPr>
          <a:lstStyle/>
          <a:p>
            <a:r>
              <a:rPr lang="en-US" dirty="0"/>
              <a:t>Node B</a:t>
            </a:r>
          </a:p>
        </p:txBody>
      </p:sp>
      <p:sp>
        <p:nvSpPr>
          <p:cNvPr id="28" name="Hexagon 27">
            <a:extLst>
              <a:ext uri="{FF2B5EF4-FFF2-40B4-BE49-F238E27FC236}">
                <a16:creationId xmlns:a16="http://schemas.microsoft.com/office/drawing/2014/main" id="{61E4FC09-2D36-7C4F-A565-D6D5BA842E2D}"/>
              </a:ext>
            </a:extLst>
          </p:cNvPr>
          <p:cNvSpPr/>
          <p:nvPr/>
        </p:nvSpPr>
        <p:spPr bwMode="auto">
          <a:xfrm>
            <a:off x="771203" y="3099217"/>
            <a:ext cx="1873983" cy="1637768"/>
          </a:xfrm>
          <a:prstGeom prst="hexagon">
            <a:avLst/>
          </a:prstGeom>
          <a:pattFill prst="pct30">
            <a:fgClr>
              <a:srgbClr val="FFC000"/>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9" name="TextBox 28">
            <a:extLst>
              <a:ext uri="{FF2B5EF4-FFF2-40B4-BE49-F238E27FC236}">
                <a16:creationId xmlns:a16="http://schemas.microsoft.com/office/drawing/2014/main" id="{31EBC296-EE60-E346-92B0-9FC85A98368F}"/>
              </a:ext>
            </a:extLst>
          </p:cNvPr>
          <p:cNvSpPr txBox="1"/>
          <p:nvPr/>
        </p:nvSpPr>
        <p:spPr>
          <a:xfrm>
            <a:off x="1216039" y="3656491"/>
            <a:ext cx="1023037" cy="523220"/>
          </a:xfrm>
          <a:prstGeom prst="rect">
            <a:avLst/>
          </a:prstGeom>
          <a:noFill/>
        </p:spPr>
        <p:txBody>
          <a:bodyPr wrap="none" rtlCol="0">
            <a:spAutoFit/>
          </a:bodyPr>
          <a:lstStyle/>
          <a:p>
            <a:r>
              <a:rPr lang="en-US" sz="2800" dirty="0"/>
              <a:t>WLM</a:t>
            </a:r>
          </a:p>
        </p:txBody>
      </p:sp>
      <p:sp>
        <p:nvSpPr>
          <p:cNvPr id="30" name="Oval 29">
            <a:extLst>
              <a:ext uri="{FF2B5EF4-FFF2-40B4-BE49-F238E27FC236}">
                <a16:creationId xmlns:a16="http://schemas.microsoft.com/office/drawing/2014/main" id="{D6EF04BD-8169-7249-870D-39BD5798E9D7}"/>
              </a:ext>
            </a:extLst>
          </p:cNvPr>
          <p:cNvSpPr/>
          <p:nvPr/>
        </p:nvSpPr>
        <p:spPr bwMode="auto">
          <a:xfrm>
            <a:off x="2209134" y="3578085"/>
            <a:ext cx="283402" cy="73047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31" name="Straight Arrow Connector 30">
            <a:extLst>
              <a:ext uri="{FF2B5EF4-FFF2-40B4-BE49-F238E27FC236}">
                <a16:creationId xmlns:a16="http://schemas.microsoft.com/office/drawing/2014/main" id="{459B29F6-FA7A-F24E-BA92-D021249A6E9C}"/>
              </a:ext>
            </a:extLst>
          </p:cNvPr>
          <p:cNvCxnSpPr>
            <a:cxnSpLocks/>
            <a:endCxn id="30" idx="5"/>
          </p:cNvCxnSpPr>
          <p:nvPr/>
        </p:nvCxnSpPr>
        <p:spPr bwMode="auto">
          <a:xfrm flipH="1" flipV="1">
            <a:off x="2451033" y="4201580"/>
            <a:ext cx="1275348" cy="1657818"/>
          </a:xfrm>
          <a:prstGeom prst="straightConnector1">
            <a:avLst/>
          </a:prstGeom>
          <a:solidFill>
            <a:schemeClr val="accent1"/>
          </a:solidFill>
          <a:ln w="28575" cap="flat" cmpd="sng" algn="ctr">
            <a:solidFill>
              <a:schemeClr val="accent1"/>
            </a:solidFill>
            <a:prstDash val="dash"/>
            <a:round/>
            <a:headEnd type="none" w="med" len="med"/>
            <a:tailEnd type="triangle"/>
          </a:ln>
          <a:effectLst/>
        </p:spPr>
      </p:cxnSp>
      <p:sp>
        <p:nvSpPr>
          <p:cNvPr id="35" name="TextBox 34">
            <a:extLst>
              <a:ext uri="{FF2B5EF4-FFF2-40B4-BE49-F238E27FC236}">
                <a16:creationId xmlns:a16="http://schemas.microsoft.com/office/drawing/2014/main" id="{40698387-4066-6D4A-965C-FEB04B4C7F26}"/>
              </a:ext>
            </a:extLst>
          </p:cNvPr>
          <p:cNvSpPr txBox="1"/>
          <p:nvPr/>
        </p:nvSpPr>
        <p:spPr>
          <a:xfrm>
            <a:off x="10349035" y="5233918"/>
            <a:ext cx="968535" cy="400110"/>
          </a:xfrm>
          <a:prstGeom prst="rect">
            <a:avLst/>
          </a:prstGeom>
          <a:noFill/>
        </p:spPr>
        <p:txBody>
          <a:bodyPr wrap="none" rtlCol="0">
            <a:spAutoFit/>
          </a:bodyPr>
          <a:lstStyle/>
          <a:p>
            <a:r>
              <a:rPr lang="en-US" sz="2000" dirty="0">
                <a:solidFill>
                  <a:schemeClr val="bg1"/>
                </a:solidFill>
                <a:latin typeface="Arial" pitchFamily="-65" charset="0"/>
                <a:ea typeface="ＭＳ Ｐゴシック" pitchFamily="-65" charset="-128"/>
                <a:cs typeface="ＭＳ Ｐゴシック" pitchFamily="-65" charset="-128"/>
              </a:rPr>
              <a:t>Mpirun</a:t>
            </a:r>
            <a:endParaRPr lang="en-US" sz="2000" dirty="0"/>
          </a:p>
        </p:txBody>
      </p:sp>
      <p:cxnSp>
        <p:nvCxnSpPr>
          <p:cNvPr id="36" name="Straight Arrow Connector 35">
            <a:extLst>
              <a:ext uri="{FF2B5EF4-FFF2-40B4-BE49-F238E27FC236}">
                <a16:creationId xmlns:a16="http://schemas.microsoft.com/office/drawing/2014/main" id="{4223601C-291A-CB41-91C3-9EABE17B3D1C}"/>
              </a:ext>
            </a:extLst>
          </p:cNvPr>
          <p:cNvCxnSpPr>
            <a:cxnSpLocks/>
            <a:stCxn id="12" idx="3"/>
            <a:endCxn id="17" idx="1"/>
          </p:cNvCxnSpPr>
          <p:nvPr/>
        </p:nvCxnSpPr>
        <p:spPr bwMode="auto">
          <a:xfrm flipV="1">
            <a:off x="4157398" y="5561166"/>
            <a:ext cx="5844789" cy="565316"/>
          </a:xfrm>
          <a:prstGeom prst="straightConnector1">
            <a:avLst/>
          </a:prstGeom>
          <a:solidFill>
            <a:schemeClr val="accent1"/>
          </a:solidFill>
          <a:ln w="28575" cap="flat" cmpd="sng" algn="ctr">
            <a:solidFill>
              <a:schemeClr val="accent1"/>
            </a:solidFill>
            <a:prstDash val="dash"/>
            <a:round/>
            <a:headEnd type="none" w="med" len="med"/>
            <a:tailEnd type="triangle"/>
          </a:ln>
          <a:effectLst/>
        </p:spPr>
      </p:cxnSp>
      <p:cxnSp>
        <p:nvCxnSpPr>
          <p:cNvPr id="14" name="Straight Arrow Connector 13">
            <a:extLst>
              <a:ext uri="{FF2B5EF4-FFF2-40B4-BE49-F238E27FC236}">
                <a16:creationId xmlns:a16="http://schemas.microsoft.com/office/drawing/2014/main" id="{F8549375-D225-C34A-8F15-61436AB604E5}"/>
              </a:ext>
            </a:extLst>
          </p:cNvPr>
          <p:cNvCxnSpPr>
            <a:cxnSpLocks/>
            <a:stCxn id="12" idx="3"/>
          </p:cNvCxnSpPr>
          <p:nvPr/>
        </p:nvCxnSpPr>
        <p:spPr bwMode="auto">
          <a:xfrm flipV="1">
            <a:off x="4157398" y="4277883"/>
            <a:ext cx="6076390" cy="1848599"/>
          </a:xfrm>
          <a:prstGeom prst="straightConnector1">
            <a:avLst/>
          </a:prstGeom>
          <a:solidFill>
            <a:schemeClr val="accent1"/>
          </a:solidFill>
          <a:ln w="28575" cap="flat" cmpd="sng" algn="ctr">
            <a:solidFill>
              <a:schemeClr val="accent1"/>
            </a:solidFill>
            <a:prstDash val="dash"/>
            <a:round/>
            <a:headEnd type="none" w="med" len="med"/>
            <a:tailEnd type="triangle"/>
          </a:ln>
          <a:effectLst/>
        </p:spPr>
      </p:cxnSp>
      <p:cxnSp>
        <p:nvCxnSpPr>
          <p:cNvPr id="39" name="Straight Arrow Connector 38">
            <a:extLst>
              <a:ext uri="{FF2B5EF4-FFF2-40B4-BE49-F238E27FC236}">
                <a16:creationId xmlns:a16="http://schemas.microsoft.com/office/drawing/2014/main" id="{1333B900-3FCF-B046-BD78-B8523034B087}"/>
              </a:ext>
            </a:extLst>
          </p:cNvPr>
          <p:cNvCxnSpPr>
            <a:cxnSpLocks/>
            <a:stCxn id="17" idx="0"/>
          </p:cNvCxnSpPr>
          <p:nvPr/>
        </p:nvCxnSpPr>
        <p:spPr bwMode="auto">
          <a:xfrm flipV="1">
            <a:off x="10162207" y="4465505"/>
            <a:ext cx="460543" cy="910410"/>
          </a:xfrm>
          <a:prstGeom prst="straightConnector1">
            <a:avLst/>
          </a:prstGeom>
          <a:solidFill>
            <a:schemeClr val="accent1"/>
          </a:solidFill>
          <a:ln w="28575" cap="flat" cmpd="sng" algn="ctr">
            <a:solidFill>
              <a:schemeClr val="accent1"/>
            </a:solidFill>
            <a:prstDash val="dash"/>
            <a:round/>
            <a:headEnd type="none" w="med" len="med"/>
            <a:tailEnd type="triangle"/>
          </a:ln>
          <a:effectLst/>
        </p:spPr>
      </p:cxnSp>
      <p:sp>
        <p:nvSpPr>
          <p:cNvPr id="42" name="TextBox 41">
            <a:extLst>
              <a:ext uri="{FF2B5EF4-FFF2-40B4-BE49-F238E27FC236}">
                <a16:creationId xmlns:a16="http://schemas.microsoft.com/office/drawing/2014/main" id="{31510F0E-C7CF-5048-AB31-3FA57AA5EC46}"/>
              </a:ext>
            </a:extLst>
          </p:cNvPr>
          <p:cNvSpPr txBox="1"/>
          <p:nvPr/>
        </p:nvSpPr>
        <p:spPr>
          <a:xfrm>
            <a:off x="4478332" y="3698853"/>
            <a:ext cx="1550424" cy="1015663"/>
          </a:xfrm>
          <a:prstGeom prst="rect">
            <a:avLst/>
          </a:prstGeom>
          <a:noFill/>
        </p:spPr>
        <p:txBody>
          <a:bodyPr wrap="none" rtlCol="0">
            <a:spAutoFit/>
          </a:bodyPr>
          <a:lstStyle/>
          <a:p>
            <a:pPr algn="ctr"/>
            <a:r>
              <a:rPr lang="en-US" sz="2000" dirty="0">
                <a:solidFill>
                  <a:schemeClr val="bg1"/>
                </a:solidFill>
                <a:latin typeface="Arial" pitchFamily="-65" charset="0"/>
                <a:ea typeface="ＭＳ Ｐゴシック" pitchFamily="-65" charset="-128"/>
                <a:cs typeface="ＭＳ Ｐゴシック" pitchFamily="-65" charset="-128"/>
              </a:rPr>
              <a:t>System</a:t>
            </a:r>
          </a:p>
          <a:p>
            <a:pPr algn="ctr"/>
            <a:r>
              <a:rPr lang="en-US" sz="2000" dirty="0">
                <a:solidFill>
                  <a:schemeClr val="bg1"/>
                </a:solidFill>
                <a:latin typeface="Arial" pitchFamily="-65" charset="0"/>
                <a:ea typeface="ＭＳ Ｐゴシック" pitchFamily="-65" charset="-128"/>
                <a:cs typeface="ＭＳ Ｐゴシック" pitchFamily="-65" charset="-128"/>
              </a:rPr>
              <a:t>PMIx server</a:t>
            </a:r>
          </a:p>
          <a:p>
            <a:pPr algn="ctr"/>
            <a:endParaRPr lang="en-US" sz="2000" dirty="0"/>
          </a:p>
        </p:txBody>
      </p:sp>
      <p:sp>
        <p:nvSpPr>
          <p:cNvPr id="43" name="TextBox 42">
            <a:extLst>
              <a:ext uri="{FF2B5EF4-FFF2-40B4-BE49-F238E27FC236}">
                <a16:creationId xmlns:a16="http://schemas.microsoft.com/office/drawing/2014/main" id="{7F2716D4-6A00-1A4C-89A5-8471908557F3}"/>
              </a:ext>
            </a:extLst>
          </p:cNvPr>
          <p:cNvSpPr txBox="1"/>
          <p:nvPr/>
        </p:nvSpPr>
        <p:spPr>
          <a:xfrm>
            <a:off x="10433006" y="3698749"/>
            <a:ext cx="1550424" cy="1015663"/>
          </a:xfrm>
          <a:prstGeom prst="rect">
            <a:avLst/>
          </a:prstGeom>
          <a:noFill/>
        </p:spPr>
        <p:txBody>
          <a:bodyPr wrap="none" rtlCol="0">
            <a:spAutoFit/>
          </a:bodyPr>
          <a:lstStyle/>
          <a:p>
            <a:pPr algn="ctr"/>
            <a:r>
              <a:rPr lang="en-US" sz="2000" dirty="0">
                <a:solidFill>
                  <a:schemeClr val="bg1"/>
                </a:solidFill>
                <a:latin typeface="Arial" pitchFamily="-65" charset="0"/>
                <a:ea typeface="ＭＳ Ｐゴシック" pitchFamily="-65" charset="-128"/>
                <a:cs typeface="ＭＳ Ｐゴシック" pitchFamily="-65" charset="-128"/>
              </a:rPr>
              <a:t>System</a:t>
            </a:r>
          </a:p>
          <a:p>
            <a:pPr algn="ctr"/>
            <a:r>
              <a:rPr lang="en-US" sz="2000" dirty="0">
                <a:solidFill>
                  <a:schemeClr val="bg1"/>
                </a:solidFill>
                <a:latin typeface="Arial" pitchFamily="-65" charset="0"/>
                <a:ea typeface="ＭＳ Ｐゴシック" pitchFamily="-65" charset="-128"/>
                <a:cs typeface="ＭＳ Ｐゴシック" pitchFamily="-65" charset="-128"/>
              </a:rPr>
              <a:t>PMIx server</a:t>
            </a:r>
          </a:p>
          <a:p>
            <a:pPr algn="ctr"/>
            <a:endParaRPr lang="en-US" sz="2000" dirty="0"/>
          </a:p>
        </p:txBody>
      </p:sp>
      <p:sp>
        <p:nvSpPr>
          <p:cNvPr id="44" name="TextBox 43">
            <a:extLst>
              <a:ext uri="{FF2B5EF4-FFF2-40B4-BE49-F238E27FC236}">
                <a16:creationId xmlns:a16="http://schemas.microsoft.com/office/drawing/2014/main" id="{344DD27F-6DF7-324F-B5F1-A81483D90863}"/>
              </a:ext>
            </a:extLst>
          </p:cNvPr>
          <p:cNvSpPr txBox="1"/>
          <p:nvPr/>
        </p:nvSpPr>
        <p:spPr>
          <a:xfrm>
            <a:off x="4900193" y="7117874"/>
            <a:ext cx="6417377" cy="615553"/>
          </a:xfrm>
          <a:prstGeom prst="rect">
            <a:avLst/>
          </a:prstGeom>
          <a:noFill/>
        </p:spPr>
        <p:txBody>
          <a:bodyPr wrap="square" rtlCol="0">
            <a:spAutoFit/>
          </a:bodyPr>
          <a:lstStyle/>
          <a:p>
            <a:pPr algn="ctr"/>
            <a:r>
              <a:rPr lang="en-US" i="1" dirty="0">
                <a:solidFill>
                  <a:schemeClr val="accent1">
                    <a:lumMod val="75000"/>
                  </a:schemeClr>
                </a:solidFill>
              </a:rPr>
              <a:t>Only one connection at a time!</a:t>
            </a:r>
          </a:p>
        </p:txBody>
      </p:sp>
    </p:spTree>
    <p:extLst>
      <p:ext uri="{BB962C8B-B14F-4D97-AF65-F5344CB8AC3E}">
        <p14:creationId xmlns:p14="http://schemas.microsoft.com/office/powerpoint/2010/main" val="18579850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A348E5-3CDC-D046-AE84-CEC78BDBDD95}"/>
              </a:ext>
            </a:extLst>
          </p:cNvPr>
          <p:cNvSpPr>
            <a:spLocks noGrp="1"/>
          </p:cNvSpPr>
          <p:nvPr>
            <p:ph type="title"/>
          </p:nvPr>
        </p:nvSpPr>
        <p:spPr/>
        <p:txBody>
          <a:bodyPr/>
          <a:lstStyle/>
          <a:p>
            <a:r>
              <a:rPr lang="en-US" dirty="0"/>
              <a:t>Rendezvous File Locations</a:t>
            </a:r>
          </a:p>
        </p:txBody>
      </p:sp>
      <p:sp>
        <p:nvSpPr>
          <p:cNvPr id="32" name="TextBox 31">
            <a:extLst>
              <a:ext uri="{FF2B5EF4-FFF2-40B4-BE49-F238E27FC236}">
                <a16:creationId xmlns:a16="http://schemas.microsoft.com/office/drawing/2014/main" id="{9255533C-A0EF-E046-BB70-327EE4FF35C7}"/>
              </a:ext>
            </a:extLst>
          </p:cNvPr>
          <p:cNvSpPr txBox="1"/>
          <p:nvPr/>
        </p:nvSpPr>
        <p:spPr>
          <a:xfrm>
            <a:off x="10555528" y="2334104"/>
            <a:ext cx="2554738" cy="461665"/>
          </a:xfrm>
          <a:prstGeom prst="rect">
            <a:avLst/>
          </a:prstGeom>
          <a:noFill/>
        </p:spPr>
        <p:txBody>
          <a:bodyPr wrap="none" rtlCol="0">
            <a:spAutoFit/>
          </a:bodyPr>
          <a:lstStyle/>
          <a:p>
            <a:r>
              <a:rPr lang="en-US" sz="2400" dirty="0"/>
              <a:t>System TMPDIR</a:t>
            </a:r>
          </a:p>
        </p:txBody>
      </p:sp>
      <p:pic>
        <p:nvPicPr>
          <p:cNvPr id="37" name="Picture 36">
            <a:extLst>
              <a:ext uri="{FF2B5EF4-FFF2-40B4-BE49-F238E27FC236}">
                <a16:creationId xmlns:a16="http://schemas.microsoft.com/office/drawing/2014/main" id="{ACF17E32-7BDB-2B47-B078-6FF868C1534F}"/>
              </a:ext>
            </a:extLst>
          </p:cNvPr>
          <p:cNvPicPr>
            <a:picLocks noChangeAspect="1"/>
          </p:cNvPicPr>
          <p:nvPr/>
        </p:nvPicPr>
        <p:blipFill>
          <a:blip r:embed="rId2"/>
          <a:stretch>
            <a:fillRect/>
          </a:stretch>
        </p:blipFill>
        <p:spPr>
          <a:xfrm>
            <a:off x="378710" y="3762739"/>
            <a:ext cx="8356600" cy="4241800"/>
          </a:xfrm>
          <a:prstGeom prst="rect">
            <a:avLst/>
          </a:prstGeom>
        </p:spPr>
      </p:pic>
      <p:sp>
        <p:nvSpPr>
          <p:cNvPr id="38" name="TextBox 37">
            <a:extLst>
              <a:ext uri="{FF2B5EF4-FFF2-40B4-BE49-F238E27FC236}">
                <a16:creationId xmlns:a16="http://schemas.microsoft.com/office/drawing/2014/main" id="{817DBAE1-0AAF-BE46-8853-63E8C640118C}"/>
              </a:ext>
            </a:extLst>
          </p:cNvPr>
          <p:cNvSpPr txBox="1"/>
          <p:nvPr/>
        </p:nvSpPr>
        <p:spPr>
          <a:xfrm>
            <a:off x="8461741" y="3174055"/>
            <a:ext cx="1736373" cy="400110"/>
          </a:xfrm>
          <a:prstGeom prst="rect">
            <a:avLst/>
          </a:prstGeom>
          <a:noFill/>
        </p:spPr>
        <p:txBody>
          <a:bodyPr wrap="none" rtlCol="0">
            <a:spAutoFit/>
          </a:bodyPr>
          <a:lstStyle/>
          <a:p>
            <a:r>
              <a:rPr lang="en-US" sz="2000" dirty="0" err="1">
                <a:solidFill>
                  <a:srgbClr val="FF0000"/>
                </a:solidFill>
              </a:rPr>
              <a:t>pmix.sys.host</a:t>
            </a:r>
            <a:endParaRPr lang="en-US" sz="2000" dirty="0">
              <a:solidFill>
                <a:srgbClr val="FF0000"/>
              </a:solidFill>
            </a:endParaRPr>
          </a:p>
        </p:txBody>
      </p:sp>
      <p:sp>
        <p:nvSpPr>
          <p:cNvPr id="41" name="TextBox 40">
            <a:extLst>
              <a:ext uri="{FF2B5EF4-FFF2-40B4-BE49-F238E27FC236}">
                <a16:creationId xmlns:a16="http://schemas.microsoft.com/office/drawing/2014/main" id="{A5A32914-FA19-3140-80C4-36A0983BD4C7}"/>
              </a:ext>
            </a:extLst>
          </p:cNvPr>
          <p:cNvSpPr txBox="1"/>
          <p:nvPr/>
        </p:nvSpPr>
        <p:spPr>
          <a:xfrm>
            <a:off x="10657319" y="3687789"/>
            <a:ext cx="2351156" cy="461665"/>
          </a:xfrm>
          <a:prstGeom prst="rect">
            <a:avLst/>
          </a:prstGeom>
          <a:noFill/>
        </p:spPr>
        <p:txBody>
          <a:bodyPr wrap="none" rtlCol="0">
            <a:spAutoFit/>
          </a:bodyPr>
          <a:lstStyle/>
          <a:p>
            <a:pPr algn="ctr"/>
            <a:r>
              <a:rPr lang="en-US" sz="2400" dirty="0"/>
              <a:t>Server TMPDIR</a:t>
            </a:r>
          </a:p>
        </p:txBody>
      </p:sp>
      <p:sp>
        <p:nvSpPr>
          <p:cNvPr id="46" name="TextBox 45">
            <a:extLst>
              <a:ext uri="{FF2B5EF4-FFF2-40B4-BE49-F238E27FC236}">
                <a16:creationId xmlns:a16="http://schemas.microsoft.com/office/drawing/2014/main" id="{825DC596-CF30-5849-8A6C-3CEDB43820C8}"/>
              </a:ext>
            </a:extLst>
          </p:cNvPr>
          <p:cNvSpPr txBox="1"/>
          <p:nvPr/>
        </p:nvSpPr>
        <p:spPr>
          <a:xfrm>
            <a:off x="11921662" y="4584750"/>
            <a:ext cx="2178802" cy="400110"/>
          </a:xfrm>
          <a:prstGeom prst="rect">
            <a:avLst/>
          </a:prstGeom>
          <a:noFill/>
        </p:spPr>
        <p:txBody>
          <a:bodyPr wrap="none" rtlCol="0">
            <a:spAutoFit/>
          </a:bodyPr>
          <a:lstStyle/>
          <a:p>
            <a:r>
              <a:rPr lang="en-US" sz="2000" dirty="0" err="1">
                <a:solidFill>
                  <a:srgbClr val="FF0000"/>
                </a:solidFill>
              </a:rPr>
              <a:t>pmix.host.tool.pid</a:t>
            </a:r>
            <a:endParaRPr lang="en-US" sz="2000" dirty="0">
              <a:solidFill>
                <a:srgbClr val="FF0000"/>
              </a:solidFill>
            </a:endParaRPr>
          </a:p>
        </p:txBody>
      </p:sp>
      <p:sp>
        <p:nvSpPr>
          <p:cNvPr id="47" name="TextBox 46">
            <a:extLst>
              <a:ext uri="{FF2B5EF4-FFF2-40B4-BE49-F238E27FC236}">
                <a16:creationId xmlns:a16="http://schemas.microsoft.com/office/drawing/2014/main" id="{956D4196-7A97-C340-B33D-A6F1B4541113}"/>
              </a:ext>
            </a:extLst>
          </p:cNvPr>
          <p:cNvSpPr txBox="1"/>
          <p:nvPr/>
        </p:nvSpPr>
        <p:spPr>
          <a:xfrm>
            <a:off x="7113919" y="6565692"/>
            <a:ext cx="1226618" cy="400110"/>
          </a:xfrm>
          <a:prstGeom prst="rect">
            <a:avLst/>
          </a:prstGeom>
          <a:noFill/>
        </p:spPr>
        <p:txBody>
          <a:bodyPr wrap="none" rtlCol="0">
            <a:spAutoFit/>
          </a:bodyPr>
          <a:lstStyle/>
          <a:p>
            <a:r>
              <a:rPr lang="en-US" sz="2000" dirty="0" err="1">
                <a:solidFill>
                  <a:srgbClr val="FF0000"/>
                </a:solidFill>
              </a:rPr>
              <a:t>rndvsFile</a:t>
            </a:r>
            <a:endParaRPr lang="en-US" sz="2000" dirty="0">
              <a:solidFill>
                <a:srgbClr val="FF0000"/>
              </a:solidFill>
            </a:endParaRPr>
          </a:p>
        </p:txBody>
      </p:sp>
      <p:cxnSp>
        <p:nvCxnSpPr>
          <p:cNvPr id="49" name="Elbow Connector 48">
            <a:extLst>
              <a:ext uri="{FF2B5EF4-FFF2-40B4-BE49-F238E27FC236}">
                <a16:creationId xmlns:a16="http://schemas.microsoft.com/office/drawing/2014/main" id="{144C03C3-251C-3945-A8C1-7C9E66621779}"/>
              </a:ext>
            </a:extLst>
          </p:cNvPr>
          <p:cNvCxnSpPr>
            <a:endCxn id="47" idx="0"/>
          </p:cNvCxnSpPr>
          <p:nvPr/>
        </p:nvCxnSpPr>
        <p:spPr bwMode="auto">
          <a:xfrm>
            <a:off x="6700603" y="6100997"/>
            <a:ext cx="1026625" cy="464695"/>
          </a:xfrm>
          <a:prstGeom prst="bentConnector2">
            <a:avLst/>
          </a:prstGeom>
          <a:solidFill>
            <a:schemeClr val="accent1"/>
          </a:solidFill>
          <a:ln w="28575" cap="flat" cmpd="sng" algn="ctr">
            <a:solidFill>
              <a:schemeClr val="bg2">
                <a:lumMod val="50000"/>
                <a:lumOff val="50000"/>
              </a:schemeClr>
            </a:solidFill>
            <a:prstDash val="sysDot"/>
            <a:round/>
            <a:headEnd type="none" w="med" len="med"/>
            <a:tailEnd type="none" w="med" len="med"/>
          </a:ln>
          <a:effectLst/>
        </p:spPr>
      </p:cxnSp>
      <p:sp>
        <p:nvSpPr>
          <p:cNvPr id="50" name="TextBox 49">
            <a:extLst>
              <a:ext uri="{FF2B5EF4-FFF2-40B4-BE49-F238E27FC236}">
                <a16:creationId xmlns:a16="http://schemas.microsoft.com/office/drawing/2014/main" id="{55891D03-E0F0-6F4C-A910-5A288646D88E}"/>
              </a:ext>
            </a:extLst>
          </p:cNvPr>
          <p:cNvSpPr txBox="1"/>
          <p:nvPr/>
        </p:nvSpPr>
        <p:spPr>
          <a:xfrm>
            <a:off x="9137089" y="4584750"/>
            <a:ext cx="2662908" cy="400110"/>
          </a:xfrm>
          <a:prstGeom prst="rect">
            <a:avLst/>
          </a:prstGeom>
          <a:noFill/>
        </p:spPr>
        <p:txBody>
          <a:bodyPr wrap="none" rtlCol="0">
            <a:spAutoFit/>
          </a:bodyPr>
          <a:lstStyle/>
          <a:p>
            <a:r>
              <a:rPr lang="en-US" sz="2000" dirty="0" err="1">
                <a:solidFill>
                  <a:srgbClr val="FF0000"/>
                </a:solidFill>
              </a:rPr>
              <a:t>pmix.host.tool.nspace</a:t>
            </a:r>
            <a:endParaRPr lang="en-US" sz="2000" dirty="0">
              <a:solidFill>
                <a:srgbClr val="FF0000"/>
              </a:solidFill>
            </a:endParaRPr>
          </a:p>
        </p:txBody>
      </p:sp>
      <p:cxnSp>
        <p:nvCxnSpPr>
          <p:cNvPr id="53" name="Straight Connector 52">
            <a:extLst>
              <a:ext uri="{FF2B5EF4-FFF2-40B4-BE49-F238E27FC236}">
                <a16:creationId xmlns:a16="http://schemas.microsoft.com/office/drawing/2014/main" id="{3ECE2125-4361-6B48-A9B6-ACEE40630A6B}"/>
              </a:ext>
            </a:extLst>
          </p:cNvPr>
          <p:cNvCxnSpPr>
            <a:stCxn id="32" idx="2"/>
            <a:endCxn id="41" idx="0"/>
          </p:cNvCxnSpPr>
          <p:nvPr/>
        </p:nvCxnSpPr>
        <p:spPr bwMode="auto">
          <a:xfrm>
            <a:off x="11832897" y="2795769"/>
            <a:ext cx="0" cy="8920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Elbow Connector 54">
            <a:extLst>
              <a:ext uri="{FF2B5EF4-FFF2-40B4-BE49-F238E27FC236}">
                <a16:creationId xmlns:a16="http://schemas.microsoft.com/office/drawing/2014/main" id="{4D21F0FA-4245-0941-83E3-42ED6E41D899}"/>
              </a:ext>
            </a:extLst>
          </p:cNvPr>
          <p:cNvCxnSpPr>
            <a:stCxn id="32" idx="2"/>
            <a:endCxn id="38" idx="0"/>
          </p:cNvCxnSpPr>
          <p:nvPr/>
        </p:nvCxnSpPr>
        <p:spPr bwMode="auto">
          <a:xfrm rot="5400000">
            <a:off x="10392270" y="1733428"/>
            <a:ext cx="378286" cy="2502969"/>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Elbow Connector 61">
            <a:extLst>
              <a:ext uri="{FF2B5EF4-FFF2-40B4-BE49-F238E27FC236}">
                <a16:creationId xmlns:a16="http://schemas.microsoft.com/office/drawing/2014/main" id="{C8D35D87-28E9-E547-B65F-64DB4C1536A7}"/>
              </a:ext>
            </a:extLst>
          </p:cNvPr>
          <p:cNvCxnSpPr>
            <a:stCxn id="46" idx="0"/>
            <a:endCxn id="41" idx="2"/>
          </p:cNvCxnSpPr>
          <p:nvPr/>
        </p:nvCxnSpPr>
        <p:spPr bwMode="auto">
          <a:xfrm rot="16200000" flipV="1">
            <a:off x="12204332" y="3778019"/>
            <a:ext cx="435296" cy="1178166"/>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Elbow Connector 63">
            <a:extLst>
              <a:ext uri="{FF2B5EF4-FFF2-40B4-BE49-F238E27FC236}">
                <a16:creationId xmlns:a16="http://schemas.microsoft.com/office/drawing/2014/main" id="{5DED2055-B6CA-F547-9C4D-F917B28672A9}"/>
              </a:ext>
            </a:extLst>
          </p:cNvPr>
          <p:cNvCxnSpPr>
            <a:stCxn id="50" idx="0"/>
            <a:endCxn id="41" idx="2"/>
          </p:cNvCxnSpPr>
          <p:nvPr/>
        </p:nvCxnSpPr>
        <p:spPr bwMode="auto">
          <a:xfrm rot="5400000" flipH="1" flipV="1">
            <a:off x="10933072" y="3684925"/>
            <a:ext cx="435296" cy="1364354"/>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0C120837-C74B-654F-88D9-F76A43EAA914}"/>
              </a:ext>
            </a:extLst>
          </p:cNvPr>
          <p:cNvCxnSpPr>
            <a:endCxn id="38" idx="2"/>
          </p:cNvCxnSpPr>
          <p:nvPr/>
        </p:nvCxnSpPr>
        <p:spPr bwMode="auto">
          <a:xfrm flipV="1">
            <a:off x="7315200" y="3574165"/>
            <a:ext cx="2014728" cy="1210640"/>
          </a:xfrm>
          <a:prstGeom prst="line">
            <a:avLst/>
          </a:prstGeom>
          <a:solidFill>
            <a:schemeClr val="accent1"/>
          </a:solidFill>
          <a:ln w="28575" cap="flat" cmpd="sng" algn="ctr">
            <a:solidFill>
              <a:schemeClr val="tx1">
                <a:lumMod val="50000"/>
                <a:lumOff val="50000"/>
              </a:schemeClr>
            </a:solidFill>
            <a:prstDash val="sysDot"/>
            <a:round/>
            <a:headEnd type="none" w="med" len="med"/>
            <a:tailEnd type="none" w="med" len="med"/>
          </a:ln>
          <a:effectLst/>
        </p:spPr>
      </p:cxnSp>
      <p:cxnSp>
        <p:nvCxnSpPr>
          <p:cNvPr id="67" name="Straight Connector 66">
            <a:extLst>
              <a:ext uri="{FF2B5EF4-FFF2-40B4-BE49-F238E27FC236}">
                <a16:creationId xmlns:a16="http://schemas.microsoft.com/office/drawing/2014/main" id="{3D610AAB-7D3E-6444-BEFB-DA0625BEF2C8}"/>
              </a:ext>
            </a:extLst>
          </p:cNvPr>
          <p:cNvCxnSpPr>
            <a:cxnSpLocks/>
          </p:cNvCxnSpPr>
          <p:nvPr/>
        </p:nvCxnSpPr>
        <p:spPr bwMode="auto">
          <a:xfrm>
            <a:off x="7727228" y="6122403"/>
            <a:ext cx="4134473" cy="0"/>
          </a:xfrm>
          <a:prstGeom prst="line">
            <a:avLst/>
          </a:prstGeom>
          <a:solidFill>
            <a:schemeClr val="accent1"/>
          </a:solidFill>
          <a:ln w="28575" cap="flat" cmpd="sng" algn="ctr">
            <a:solidFill>
              <a:schemeClr val="tx1">
                <a:lumMod val="50000"/>
                <a:lumOff val="50000"/>
              </a:schemeClr>
            </a:solidFill>
            <a:prstDash val="sysDot"/>
            <a:round/>
            <a:headEnd type="none" w="med" len="med"/>
            <a:tailEnd type="none" w="med" len="med"/>
          </a:ln>
          <a:effectLst/>
        </p:spPr>
      </p:cxnSp>
      <p:sp>
        <p:nvSpPr>
          <p:cNvPr id="69" name="Right Brace 68">
            <a:extLst>
              <a:ext uri="{FF2B5EF4-FFF2-40B4-BE49-F238E27FC236}">
                <a16:creationId xmlns:a16="http://schemas.microsoft.com/office/drawing/2014/main" id="{43D4E442-68F4-DA44-8A96-BA8325A57BCC}"/>
              </a:ext>
            </a:extLst>
          </p:cNvPr>
          <p:cNvSpPr/>
          <p:nvPr/>
        </p:nvSpPr>
        <p:spPr bwMode="auto">
          <a:xfrm rot="5400000">
            <a:off x="11621859" y="4551107"/>
            <a:ext cx="479685" cy="2662908"/>
          </a:xfrm>
          <a:prstGeom prst="rightBrace">
            <a:avLst>
              <a:gd name="adj1" fmla="val 98958"/>
              <a:gd name="adj2" fmla="val 50000"/>
            </a:avLst>
          </a:prstGeom>
          <a:noFill/>
          <a:ln w="28575" cap="flat" cmpd="sng" algn="ctr">
            <a:solidFill>
              <a:schemeClr val="bg2">
                <a:lumMod val="50000"/>
                <a:lumOff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4" name="TextBox 73">
            <a:extLst>
              <a:ext uri="{FF2B5EF4-FFF2-40B4-BE49-F238E27FC236}">
                <a16:creationId xmlns:a16="http://schemas.microsoft.com/office/drawing/2014/main" id="{754B3AEF-AD31-2546-B02A-3B633F7036AE}"/>
              </a:ext>
            </a:extLst>
          </p:cNvPr>
          <p:cNvSpPr txBox="1"/>
          <p:nvPr/>
        </p:nvSpPr>
        <p:spPr>
          <a:xfrm>
            <a:off x="10950284" y="5186045"/>
            <a:ext cx="1765227" cy="400110"/>
          </a:xfrm>
          <a:prstGeom prst="rect">
            <a:avLst/>
          </a:prstGeom>
          <a:noFill/>
        </p:spPr>
        <p:txBody>
          <a:bodyPr wrap="none" rtlCol="0">
            <a:spAutoFit/>
          </a:bodyPr>
          <a:lstStyle/>
          <a:p>
            <a:r>
              <a:rPr lang="en-US" sz="2000" dirty="0" err="1">
                <a:solidFill>
                  <a:srgbClr val="FF0000"/>
                </a:solidFill>
              </a:rPr>
              <a:t>pmix.host.tool</a:t>
            </a:r>
            <a:endParaRPr lang="en-US" sz="2000" dirty="0">
              <a:solidFill>
                <a:srgbClr val="FF0000"/>
              </a:solidFill>
            </a:endParaRPr>
          </a:p>
        </p:txBody>
      </p:sp>
      <p:cxnSp>
        <p:nvCxnSpPr>
          <p:cNvPr id="76" name="Straight Connector 75">
            <a:extLst>
              <a:ext uri="{FF2B5EF4-FFF2-40B4-BE49-F238E27FC236}">
                <a16:creationId xmlns:a16="http://schemas.microsoft.com/office/drawing/2014/main" id="{E466489C-A921-8745-A352-810B7FE6EE9E}"/>
              </a:ext>
            </a:extLst>
          </p:cNvPr>
          <p:cNvCxnSpPr>
            <a:stCxn id="41" idx="2"/>
            <a:endCxn id="74" idx="0"/>
          </p:cNvCxnSpPr>
          <p:nvPr/>
        </p:nvCxnSpPr>
        <p:spPr bwMode="auto">
          <a:xfrm>
            <a:off x="11832897" y="4149454"/>
            <a:ext cx="1" cy="10365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9" name="TextBox 78">
            <a:extLst>
              <a:ext uri="{FF2B5EF4-FFF2-40B4-BE49-F238E27FC236}">
                <a16:creationId xmlns:a16="http://schemas.microsoft.com/office/drawing/2014/main" id="{263DBFFC-51C3-F049-9580-0A7DC27D6356}"/>
              </a:ext>
            </a:extLst>
          </p:cNvPr>
          <p:cNvSpPr txBox="1"/>
          <p:nvPr/>
        </p:nvSpPr>
        <p:spPr>
          <a:xfrm>
            <a:off x="12903545" y="3732759"/>
            <a:ext cx="1479892" cy="369332"/>
          </a:xfrm>
          <a:prstGeom prst="rect">
            <a:avLst/>
          </a:prstGeom>
          <a:noFill/>
        </p:spPr>
        <p:txBody>
          <a:bodyPr wrap="none" rtlCol="0">
            <a:spAutoFit/>
          </a:bodyPr>
          <a:lstStyle/>
          <a:p>
            <a:r>
              <a:rPr lang="en-US" sz="1800" dirty="0">
                <a:solidFill>
                  <a:schemeClr val="accent1">
                    <a:lumMod val="75000"/>
                  </a:schemeClr>
                </a:solidFill>
              </a:rPr>
              <a:t>(per nspace)</a:t>
            </a:r>
          </a:p>
        </p:txBody>
      </p:sp>
      <p:sp>
        <p:nvSpPr>
          <p:cNvPr id="80" name="TextBox 79">
            <a:extLst>
              <a:ext uri="{FF2B5EF4-FFF2-40B4-BE49-F238E27FC236}">
                <a16:creationId xmlns:a16="http://schemas.microsoft.com/office/drawing/2014/main" id="{160C0F96-051B-2C43-8C31-B7A804069877}"/>
              </a:ext>
            </a:extLst>
          </p:cNvPr>
          <p:cNvSpPr txBox="1"/>
          <p:nvPr/>
        </p:nvSpPr>
        <p:spPr>
          <a:xfrm>
            <a:off x="11978637" y="7412161"/>
            <a:ext cx="1763816" cy="400110"/>
          </a:xfrm>
          <a:prstGeom prst="rect">
            <a:avLst/>
          </a:prstGeom>
          <a:noFill/>
        </p:spPr>
        <p:txBody>
          <a:bodyPr wrap="none" rtlCol="0">
            <a:spAutoFit/>
          </a:bodyPr>
          <a:lstStyle/>
          <a:p>
            <a:r>
              <a:rPr lang="en-US" sz="2000" i="1" dirty="0">
                <a:solidFill>
                  <a:schemeClr val="accent1">
                    <a:lumMod val="75000"/>
                  </a:schemeClr>
                </a:solidFill>
              </a:rPr>
              <a:t>PRRTE demo</a:t>
            </a:r>
          </a:p>
        </p:txBody>
      </p:sp>
    </p:spTree>
    <p:extLst>
      <p:ext uri="{BB962C8B-B14F-4D97-AF65-F5344CB8AC3E}">
        <p14:creationId xmlns:p14="http://schemas.microsoft.com/office/powerpoint/2010/main" val="2098817379"/>
      </p:ext>
    </p:extLst>
  </p:cSld>
  <p:clrMapOvr>
    <a:masterClrMapping/>
  </p:clrMapOvr>
</p:sld>
</file>

<file path=ppt/theme/theme1.xml><?xml version="1.0" encoding="utf-8"?>
<a:theme xmlns:a="http://schemas.openxmlformats.org/drawingml/2006/main" name="ompi-workshop-template">
  <a:themeElements>
    <a:clrScheme name="ompi-workshop-template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fontScheme name="ompi-workshop-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ompi-workshop-template 1">
        <a:dk1>
          <a:srgbClr val="000000"/>
        </a:dk1>
        <a:lt1>
          <a:srgbClr val="FFFFFF"/>
        </a:lt1>
        <a:dk2>
          <a:srgbClr val="003366"/>
        </a:dk2>
        <a:lt2>
          <a:srgbClr val="AAAAAA"/>
        </a:lt2>
        <a:accent1>
          <a:srgbClr val="EEEEEE"/>
        </a:accent1>
        <a:accent2>
          <a:srgbClr val="003366"/>
        </a:accent2>
        <a:accent3>
          <a:srgbClr val="FFFFFF"/>
        </a:accent3>
        <a:accent4>
          <a:srgbClr val="000000"/>
        </a:accent4>
        <a:accent5>
          <a:srgbClr val="F5F5F5"/>
        </a:accent5>
        <a:accent6>
          <a:srgbClr val="002D5C"/>
        </a:accent6>
        <a:hlink>
          <a:srgbClr val="5B87F2"/>
        </a:hlink>
        <a:folHlink>
          <a:srgbClr val="ED181E"/>
        </a:folHlink>
      </a:clrScheme>
      <a:clrMap bg1="lt1" tx1="dk1" bg2="lt2" tx2="dk2" accent1="accent1" accent2="accent2" accent3="accent3" accent4="accent4" accent5="accent5" accent6="accent6" hlink="hlink" folHlink="folHlink"/>
    </a:extraClrScheme>
    <a:extraClrScheme>
      <a:clrScheme name="ompi-workshop-template 2">
        <a:dk1>
          <a:srgbClr val="000000"/>
        </a:dk1>
        <a:lt1>
          <a:srgbClr val="FFFFFF"/>
        </a:lt1>
        <a:dk2>
          <a:srgbClr val="FFFFFF"/>
        </a:dk2>
        <a:lt2>
          <a:srgbClr val="888888"/>
        </a:lt2>
        <a:accent1>
          <a:srgbClr val="BAD41A"/>
        </a:accent1>
        <a:accent2>
          <a:srgbClr val="8154D1"/>
        </a:accent2>
        <a:accent3>
          <a:srgbClr val="FFFFFF"/>
        </a:accent3>
        <a:accent4>
          <a:srgbClr val="000000"/>
        </a:accent4>
        <a:accent5>
          <a:srgbClr val="D9E6AB"/>
        </a:accent5>
        <a:accent6>
          <a:srgbClr val="744BBD"/>
        </a:accent6>
        <a:hlink>
          <a:srgbClr val="5DA31E"/>
        </a:hlink>
        <a:folHlink>
          <a:srgbClr val="FFCC18"/>
        </a:folHlink>
      </a:clrScheme>
      <a:clrMap bg1="lt1" tx1="dk1" bg2="lt2" tx2="dk2" accent1="accent1" accent2="accent2" accent3="accent3" accent4="accent4" accent5="accent5" accent6="accent6" hlink="hlink" folHlink="folHlink"/>
    </a:extraClrScheme>
    <a:extraClrScheme>
      <a:clrScheme name="ompi-workshop-template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clrMap bg1="lt1" tx1="dk1" bg2="lt2" tx2="dk2" accent1="accent1" accent2="accent2" accent3="accent3" accent4="accent4" accent5="accent5" accent6="accent6" hlink="hlink" folHlink="folHlink"/>
    </a:extraClrScheme>
    <a:extraClrScheme>
      <a:clrScheme name="ompi-workshop-template 4">
        <a:dk1>
          <a:srgbClr val="000000"/>
        </a:dk1>
        <a:lt1>
          <a:srgbClr val="FFFFFF"/>
        </a:lt1>
        <a:dk2>
          <a:srgbClr val="FFFFFF"/>
        </a:dk2>
        <a:lt2>
          <a:srgbClr val="000000"/>
        </a:lt2>
        <a:accent1>
          <a:srgbClr val="FFA8A8"/>
        </a:accent1>
        <a:accent2>
          <a:srgbClr val="FFCC18"/>
        </a:accent2>
        <a:accent3>
          <a:srgbClr val="FFFFFF"/>
        </a:accent3>
        <a:accent4>
          <a:srgbClr val="000000"/>
        </a:accent4>
        <a:accent5>
          <a:srgbClr val="FFD1D1"/>
        </a:accent5>
        <a:accent6>
          <a:srgbClr val="E7B915"/>
        </a:accent6>
        <a:hlink>
          <a:srgbClr val="6876E7"/>
        </a:hlink>
        <a:folHlink>
          <a:srgbClr val="ED181E"/>
        </a:folHlink>
      </a:clrScheme>
      <a:clrMap bg1="lt1" tx1="dk1" bg2="lt2" tx2="dk2" accent1="accent1" accent2="accent2" accent3="accent3" accent4="accent4" accent5="accent5" accent6="accent6" hlink="hlink" folHlink="folHlink"/>
    </a:extraClrScheme>
    <a:extraClrScheme>
      <a:clrScheme name="ompi-workshop-template 5">
        <a:dk1>
          <a:srgbClr val="000000"/>
        </a:dk1>
        <a:lt1>
          <a:srgbClr val="FFFFFF"/>
        </a:lt1>
        <a:dk2>
          <a:srgbClr val="FFFFFF"/>
        </a:dk2>
        <a:lt2>
          <a:srgbClr val="000000"/>
        </a:lt2>
        <a:accent1>
          <a:srgbClr val="E6E658"/>
        </a:accent1>
        <a:accent2>
          <a:srgbClr val="8CBC1C"/>
        </a:accent2>
        <a:accent3>
          <a:srgbClr val="FFFFFF"/>
        </a:accent3>
        <a:accent4>
          <a:srgbClr val="000000"/>
        </a:accent4>
        <a:accent5>
          <a:srgbClr val="F0F0B4"/>
        </a:accent5>
        <a:accent6>
          <a:srgbClr val="7EAA18"/>
        </a:accent6>
        <a:hlink>
          <a:srgbClr val="6876E7"/>
        </a:hlink>
        <a:folHlink>
          <a:srgbClr val="5FBD71"/>
        </a:folHlink>
      </a:clrScheme>
      <a:clrMap bg1="lt1" tx1="dk1" bg2="lt2" tx2="dk2" accent1="accent1" accent2="accent2" accent3="accent3" accent4="accent4" accent5="accent5" accent6="accent6" hlink="hlink" folHlink="folHlink"/>
    </a:extraClrScheme>
    <a:extraClrScheme>
      <a:clrScheme name="ompi-workshop-template 6">
        <a:dk1>
          <a:srgbClr val="000000"/>
        </a:dk1>
        <a:lt1>
          <a:srgbClr val="FFFFFF"/>
        </a:lt1>
        <a:dk2>
          <a:srgbClr val="EBE3F8"/>
        </a:dk2>
        <a:lt2>
          <a:srgbClr val="000000"/>
        </a:lt2>
        <a:accent1>
          <a:srgbClr val="5918BB"/>
        </a:accent1>
        <a:accent2>
          <a:srgbClr val="8154D1"/>
        </a:accent2>
        <a:accent3>
          <a:srgbClr val="FFFFFF"/>
        </a:accent3>
        <a:accent4>
          <a:srgbClr val="000000"/>
        </a:accent4>
        <a:accent5>
          <a:srgbClr val="B5ABDA"/>
        </a:accent5>
        <a:accent6>
          <a:srgbClr val="744BBD"/>
        </a:accent6>
        <a:hlink>
          <a:srgbClr val="DC54AD"/>
        </a:hlink>
        <a:folHlink>
          <a:srgbClr val="BAD41A"/>
        </a:folHlink>
      </a:clrScheme>
      <a:clrMap bg1="lt1" tx1="dk1" bg2="lt2" tx2="dk2" accent1="accent1" accent2="accent2" accent3="accent3" accent4="accent4" accent5="accent5" accent6="accent6" hlink="hlink" folHlink="folHlink"/>
    </a:extraClrScheme>
    <a:extraClrScheme>
      <a:clrScheme name="ompi-workshop-template 7">
        <a:dk1>
          <a:srgbClr val="000000"/>
        </a:dk1>
        <a:lt1>
          <a:srgbClr val="FFFFFF"/>
        </a:lt1>
        <a:dk2>
          <a:srgbClr val="EBE3F8"/>
        </a:dk2>
        <a:lt2>
          <a:srgbClr val="000000"/>
        </a:lt2>
        <a:accent1>
          <a:srgbClr val="FF7518"/>
        </a:accent1>
        <a:accent2>
          <a:srgbClr val="888888"/>
        </a:accent2>
        <a:accent3>
          <a:srgbClr val="FFFFFF"/>
        </a:accent3>
        <a:accent4>
          <a:srgbClr val="000000"/>
        </a:accent4>
        <a:accent5>
          <a:srgbClr val="FFBDAB"/>
        </a:accent5>
        <a:accent6>
          <a:srgbClr val="7B7B7B"/>
        </a:accent6>
        <a:hlink>
          <a:srgbClr val="8CBC1C"/>
        </a:hlink>
        <a:folHlink>
          <a:srgbClr val="FFCC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HD:Users:bbarrett:research:ompi:ompi-docs:2006:visits:04-cisco-workshop:ompi-workshop-template.pot</Template>
  <TotalTime>43651</TotalTime>
  <Words>9423</Words>
  <Application>Microsoft Macintosh PowerPoint</Application>
  <PresentationFormat>Custom</PresentationFormat>
  <Paragraphs>1637</Paragraphs>
  <Slides>117</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117</vt:i4>
      </vt:variant>
    </vt:vector>
  </HeadingPairs>
  <TitlesOfParts>
    <vt:vector size="123" baseType="lpstr">
      <vt:lpstr>Arial</vt:lpstr>
      <vt:lpstr>Chalkboard</vt:lpstr>
      <vt:lpstr>Lucida Calligraphy</vt:lpstr>
      <vt:lpstr>Lucida Handwriting</vt:lpstr>
      <vt:lpstr>Wingdings</vt:lpstr>
      <vt:lpstr>ompi-workshop-template</vt:lpstr>
      <vt:lpstr>PMIx: A Tutorial</vt:lpstr>
      <vt:lpstr>Agenda</vt:lpstr>
      <vt:lpstr>Terminology</vt:lpstr>
      <vt:lpstr>Day 1: Detail</vt:lpstr>
      <vt:lpstr>Origin: Changing Landscape</vt:lpstr>
      <vt:lpstr>Start Someplace!</vt:lpstr>
      <vt:lpstr>Traditional Launch Sequence</vt:lpstr>
      <vt:lpstr>Newer Launch Sequence</vt:lpstr>
      <vt:lpstr>PMIx Launch Sequence</vt:lpstr>
      <vt:lpstr>Three Distinct Entities</vt:lpstr>
      <vt:lpstr>Where Is It Used?</vt:lpstr>
      <vt:lpstr>Build Upon It</vt:lpstr>
      <vt:lpstr>Sprinkle Some Magic Dust</vt:lpstr>
      <vt:lpstr>PMIx-SMS Interactions</vt:lpstr>
      <vt:lpstr>PMIx-SMS Interactions</vt:lpstr>
      <vt:lpstr>Philosophy</vt:lpstr>
      <vt:lpstr>Guiding Principles</vt:lpstr>
      <vt:lpstr>“Doer” Exceptions</vt:lpstr>
      <vt:lpstr>PMIx Scope</vt:lpstr>
      <vt:lpstr>PowerPoint Presentation</vt:lpstr>
      <vt:lpstr>Day 1: Detail</vt:lpstr>
      <vt:lpstr>Reference Implementation</vt:lpstr>
      <vt:lpstr>Releases</vt:lpstr>
      <vt:lpstr>Cross-Version Support</vt:lpstr>
      <vt:lpstr>Process Types</vt:lpstr>
      <vt:lpstr>Day 1: Detail</vt:lpstr>
      <vt:lpstr>Server Initialization</vt:lpstr>
      <vt:lpstr>Rendezvous File Locations</vt:lpstr>
      <vt:lpstr>Server: Initialization Options</vt:lpstr>
      <vt:lpstr>Server Function Pointer Module</vt:lpstr>
      <vt:lpstr>Module Functions</vt:lpstr>
      <vt:lpstr>Module Functions</vt:lpstr>
      <vt:lpstr>Module Functions</vt:lpstr>
      <vt:lpstr>Module Functions</vt:lpstr>
      <vt:lpstr>Module Functions</vt:lpstr>
      <vt:lpstr>Module Functions</vt:lpstr>
      <vt:lpstr>Module Functions</vt:lpstr>
      <vt:lpstr>Module Functions</vt:lpstr>
      <vt:lpstr>Module Functions</vt:lpstr>
      <vt:lpstr>Module Functions</vt:lpstr>
      <vt:lpstr>Module Functions</vt:lpstr>
      <vt:lpstr>Module Functions</vt:lpstr>
      <vt:lpstr>Exercise 1: Create a Server</vt:lpstr>
      <vt:lpstr>Day 1: Detail</vt:lpstr>
      <vt:lpstr>Stage 0: Inventory Collection</vt:lpstr>
      <vt:lpstr>Relevant Functions</vt:lpstr>
      <vt:lpstr>Mode 1: Rollup</vt:lpstr>
      <vt:lpstr>Mode 1: Rollup</vt:lpstr>
      <vt:lpstr>Mode 2: Central</vt:lpstr>
      <vt:lpstr>Stage 1: Scheduling</vt:lpstr>
      <vt:lpstr>Baseline Storage Vision</vt:lpstr>
      <vt:lpstr>Estimate Retrieval Times</vt:lpstr>
      <vt:lpstr>Relevant Storage Functions</vt:lpstr>
      <vt:lpstr>Relevant Fabric Functions</vt:lpstr>
      <vt:lpstr>Dealing With Updates</vt:lpstr>
      <vt:lpstr>Relevant Fabric Functions</vt:lpstr>
      <vt:lpstr>Exercise 2: Scheduler Support</vt:lpstr>
      <vt:lpstr>Stage 2: Launch Prep</vt:lpstr>
      <vt:lpstr>Storage Directives</vt:lpstr>
      <vt:lpstr>Data Mover</vt:lpstr>
      <vt:lpstr>Setup Application</vt:lpstr>
      <vt:lpstr>What About mpiexec?</vt:lpstr>
      <vt:lpstr>Exercise 3: Launch Prep</vt:lpstr>
      <vt:lpstr>Stage 3: Local Spawn Prep</vt:lpstr>
      <vt:lpstr>Stage 4: Fork/Exec</vt:lpstr>
      <vt:lpstr>Stage 5: Process Startup</vt:lpstr>
      <vt:lpstr>Exercise 4: Fork/Exec Prep</vt:lpstr>
      <vt:lpstr>Stage 6: Process Termination</vt:lpstr>
      <vt:lpstr>Stage 7: Job Termination</vt:lpstr>
      <vt:lpstr>Day 1: Detail</vt:lpstr>
      <vt:lpstr>Exercise: Scheduler</vt:lpstr>
      <vt:lpstr>Agenda</vt:lpstr>
      <vt:lpstr>Events</vt:lpstr>
      <vt:lpstr>Registration</vt:lpstr>
      <vt:lpstr>Handler Directives</vt:lpstr>
      <vt:lpstr>Handler Signature</vt:lpstr>
      <vt:lpstr>Generation</vt:lpstr>
      <vt:lpstr>Event Handling</vt:lpstr>
      <vt:lpstr>Event Notes</vt:lpstr>
      <vt:lpstr>Event Processing</vt:lpstr>
      <vt:lpstr>Example Uses</vt:lpstr>
      <vt:lpstr>Query App Info</vt:lpstr>
      <vt:lpstr>Agenda</vt:lpstr>
      <vt:lpstr>PMIx Scope: Client</vt:lpstr>
      <vt:lpstr>Wireup</vt:lpstr>
      <vt:lpstr>Key-Value “Scope”</vt:lpstr>
      <vt:lpstr>Publication</vt:lpstr>
      <vt:lpstr>Range &amp; Persistence</vt:lpstr>
      <vt:lpstr>Dynamics: Basic</vt:lpstr>
      <vt:lpstr>Dynamics: Groups vs Basic</vt:lpstr>
      <vt:lpstr>Allocation Management</vt:lpstr>
      <vt:lpstr>Job Control &amp; Monitoring</vt:lpstr>
      <vt:lpstr>Information</vt:lpstr>
      <vt:lpstr>Security &amp; Storage</vt:lpstr>
      <vt:lpstr>Agenda</vt:lpstr>
      <vt:lpstr>Tool Support Examples</vt:lpstr>
      <vt:lpstr>Tool Basics</vt:lpstr>
      <vt:lpstr>Tool Connections</vt:lpstr>
      <vt:lpstr>Rendezvous File Locations</vt:lpstr>
      <vt:lpstr>Tool Initialization</vt:lpstr>
      <vt:lpstr>Connection Precedence</vt:lpstr>
      <vt:lpstr>Tool Connections: Remote</vt:lpstr>
      <vt:lpstr>General Capabilities</vt:lpstr>
      <vt:lpstr>Debugger/Tool Features</vt:lpstr>
      <vt:lpstr>Direct Launch</vt:lpstr>
      <vt:lpstr>Indirect Launch</vt:lpstr>
      <vt:lpstr>Indirect Launch</vt:lpstr>
      <vt:lpstr>Indirect Launch</vt:lpstr>
      <vt:lpstr>Attach to Running Job</vt:lpstr>
      <vt:lpstr>Attach to Running Job</vt:lpstr>
      <vt:lpstr>Assigning Procs-&gt;Daemons</vt:lpstr>
      <vt:lpstr>Assigning Procs-&gt;Daemons</vt:lpstr>
      <vt:lpstr>Assigning Procs-&gt;Daemons</vt:lpstr>
      <vt:lpstr>Forwarding of Output</vt:lpstr>
      <vt:lpstr>Forwarding Stdin</vt:lpstr>
      <vt:lpstr>Forwarding Stdin</vt:lpstr>
      <vt:lpstr>Wrap-Up</vt:lpstr>
    </vt:vector>
  </TitlesOfParts>
  <Company>Brian Barrett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 with Build Systems</dc:title>
  <dc:creator>Brian Barrett</dc:creator>
  <cp:lastModifiedBy>Castain, Ralph H</cp:lastModifiedBy>
  <cp:revision>563</cp:revision>
  <dcterms:created xsi:type="dcterms:W3CDTF">2008-11-13T15:30:00Z</dcterms:created>
  <dcterms:modified xsi:type="dcterms:W3CDTF">2019-06-19T13:47:32Z</dcterms:modified>
</cp:coreProperties>
</file>